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1" r:id="rId6"/>
    <p:sldId id="259" r:id="rId7"/>
    <p:sldId id="262" r:id="rId8"/>
    <p:sldId id="260"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Lst>
  <p:sldSz cx="109728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56" y="-90"/>
      </p:cViewPr>
      <p:guideLst>
        <p:guide orient="horz" pos="162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597819"/>
            <a:ext cx="932688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2914650"/>
            <a:ext cx="768096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198803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339614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5956" y="154781"/>
            <a:ext cx="2962274"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9130" y="154781"/>
            <a:ext cx="8703946"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357521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0972800" cy="51435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177300A-2DC7-4F08-88F6-A9E1429322DB}" type="slidenum">
              <a:rPr lang="en-US" smtClean="0"/>
              <a:t>‹#›</a:t>
            </a:fld>
            <a:endParaRPr lang="en-US"/>
          </a:p>
        </p:txBody>
      </p:sp>
      <p:grpSp>
        <p:nvGrpSpPr>
          <p:cNvPr id="8" name="Group 7"/>
          <p:cNvGrpSpPr/>
          <p:nvPr/>
        </p:nvGrpSpPr>
        <p:grpSpPr>
          <a:xfrm>
            <a:off x="1432921" y="2165647"/>
            <a:ext cx="8134932" cy="923330"/>
            <a:chOff x="1172584" y="1381459"/>
            <a:chExt cx="6779110" cy="1231106"/>
          </a:xfrm>
          <a:effectLst>
            <a:outerShdw blurRad="38100" dist="12700" dir="16200000" rotWithShape="0">
              <a:prstClr val="black">
                <a:alpha val="30000"/>
              </a:prstClr>
            </a:outerShdw>
          </a:effectLst>
        </p:grpSpPr>
        <p:sp>
          <p:nvSpPr>
            <p:cNvPr id="9" name="TextBox 8"/>
            <p:cNvSpPr txBox="1"/>
            <p:nvPr/>
          </p:nvSpPr>
          <p:spPr>
            <a:xfrm>
              <a:off x="4147073" y="1381459"/>
              <a:ext cx="730969" cy="1231106"/>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420009" y="1040803"/>
            <a:ext cx="8132782" cy="1298987"/>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45920" y="2825897"/>
            <a:ext cx="7680960" cy="131445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300A-2DC7-4F08-88F6-A9E1429322DB}"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407101" y="1044163"/>
            <a:ext cx="8134932" cy="923330"/>
            <a:chOff x="1172584" y="1381459"/>
            <a:chExt cx="6779110" cy="1231106"/>
          </a:xfrm>
        </p:grpSpPr>
        <p:sp>
          <p:nvSpPr>
            <p:cNvPr id="13" name="TextBox 12"/>
            <p:cNvSpPr txBox="1"/>
            <p:nvPr/>
          </p:nvSpPr>
          <p:spPr>
            <a:xfrm>
              <a:off x="4147073" y="1381459"/>
              <a:ext cx="730969"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0972800" cy="5143500"/>
          </a:xfrm>
          <a:prstGeom prst="rect">
            <a:avLst/>
          </a:prstGeom>
        </p:spPr>
      </p:pic>
      <p:grpSp>
        <p:nvGrpSpPr>
          <p:cNvPr id="7" name="Group 7"/>
          <p:cNvGrpSpPr/>
          <p:nvPr/>
        </p:nvGrpSpPr>
        <p:grpSpPr>
          <a:xfrm>
            <a:off x="1407101" y="2165684"/>
            <a:ext cx="8134932" cy="923330"/>
            <a:chOff x="1172584" y="1381459"/>
            <a:chExt cx="6779110" cy="1231106"/>
          </a:xfrm>
        </p:grpSpPr>
        <p:sp>
          <p:nvSpPr>
            <p:cNvPr id="9" name="TextBox 8"/>
            <p:cNvSpPr txBox="1"/>
            <p:nvPr/>
          </p:nvSpPr>
          <p:spPr>
            <a:xfrm>
              <a:off x="4147073" y="1381459"/>
              <a:ext cx="730969"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828048" y="903643"/>
            <a:ext cx="9305656" cy="1433037"/>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098" y="2825488"/>
            <a:ext cx="9281696" cy="1125140"/>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300A-2DC7-4F08-88F6-A9E1429322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1B7F25-8A93-4DDE-B430-111F65444AF8}"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300A-2DC7-4F08-88F6-A9E1429322DB}"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407101" y="1044163"/>
            <a:ext cx="8134932" cy="923330"/>
            <a:chOff x="1172584" y="1381459"/>
            <a:chExt cx="6779110" cy="1231106"/>
          </a:xfrm>
        </p:grpSpPr>
        <p:sp>
          <p:nvSpPr>
            <p:cNvPr id="14" name="TextBox 13"/>
            <p:cNvSpPr txBox="1"/>
            <p:nvPr/>
          </p:nvSpPr>
          <p:spPr>
            <a:xfrm>
              <a:off x="4147073" y="1381459"/>
              <a:ext cx="730969"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822960" y="1680210"/>
            <a:ext cx="4564685" cy="29077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5574181" y="1680210"/>
            <a:ext cx="4564685" cy="29077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61872" y="1680210"/>
            <a:ext cx="4130935"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6186" y="2210696"/>
            <a:ext cx="4564685"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2767" y="1680210"/>
            <a:ext cx="4136746"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2208276"/>
            <a:ext cx="4559674"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1B7F25-8A93-4DDE-B430-111F65444AF8}" type="datetimeFigureOut">
              <a:rPr lang="en-US" smtClean="0"/>
              <a:t>7/1/2014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7300A-2DC7-4F08-88F6-A9E1429322DB}" type="slidenum">
              <a:rPr lang="en-US" smtClean="0"/>
              <a:t>‹#›</a:t>
            </a:fld>
            <a:endParaRPr lang="en-US"/>
          </a:p>
        </p:txBody>
      </p:sp>
      <p:grpSp>
        <p:nvGrpSpPr>
          <p:cNvPr id="14" name="Group 13"/>
          <p:cNvGrpSpPr/>
          <p:nvPr/>
        </p:nvGrpSpPr>
        <p:grpSpPr>
          <a:xfrm>
            <a:off x="1407101" y="1044163"/>
            <a:ext cx="8134932" cy="923330"/>
            <a:chOff x="1172584" y="1381459"/>
            <a:chExt cx="6779110" cy="1231106"/>
          </a:xfrm>
        </p:grpSpPr>
        <p:sp>
          <p:nvSpPr>
            <p:cNvPr id="16" name="TextBox 15"/>
            <p:cNvSpPr txBox="1"/>
            <p:nvPr/>
          </p:nvSpPr>
          <p:spPr>
            <a:xfrm>
              <a:off x="4147073" y="1381459"/>
              <a:ext cx="730969"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1B7F25-8A93-4DDE-B430-111F65444AF8}" type="datetimeFigureOut">
              <a:rPr lang="en-US" smtClean="0"/>
              <a:t>7/1/2014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7300A-2DC7-4F08-88F6-A9E1429322DB}" type="slidenum">
              <a:rPr lang="en-US" smtClean="0"/>
              <a:t>‹#›</a:t>
            </a:fld>
            <a:endParaRPr lang="en-US"/>
          </a:p>
        </p:txBody>
      </p:sp>
      <p:grpSp>
        <p:nvGrpSpPr>
          <p:cNvPr id="10" name="Group 9"/>
          <p:cNvGrpSpPr/>
          <p:nvPr/>
        </p:nvGrpSpPr>
        <p:grpSpPr>
          <a:xfrm>
            <a:off x="1407101" y="1044163"/>
            <a:ext cx="8134932" cy="923330"/>
            <a:chOff x="1172584" y="1381459"/>
            <a:chExt cx="6779110" cy="1231106"/>
          </a:xfrm>
        </p:grpSpPr>
        <p:sp>
          <p:nvSpPr>
            <p:cNvPr id="14" name="TextBox 13"/>
            <p:cNvSpPr txBox="1"/>
            <p:nvPr/>
          </p:nvSpPr>
          <p:spPr>
            <a:xfrm>
              <a:off x="4147073" y="1381459"/>
              <a:ext cx="730969"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B7F25-8A93-4DDE-B430-111F65444AF8}" type="datetimeFigureOut">
              <a:rPr lang="en-US" smtClean="0"/>
              <a:t>7/1/2014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7300A-2DC7-4F08-88F6-A9E1429322D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1495" y="1258647"/>
            <a:ext cx="4106980" cy="141519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830402" y="419549"/>
            <a:ext cx="4940000" cy="4175074"/>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1495" y="2702859"/>
            <a:ext cx="4094070" cy="188796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B7F25-8A93-4DDE-B430-111F65444AF8}"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300A-2DC7-4F08-88F6-A9E1429322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678661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278" y="3501614"/>
            <a:ext cx="9320425" cy="483547"/>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620551" y="500224"/>
            <a:ext cx="5726587" cy="2698512"/>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6187" y="3993229"/>
            <a:ext cx="9307517" cy="603647"/>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B7F25-8A93-4DDE-B430-111F65444AF8}"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300A-2DC7-4F08-88F6-A9E1429322D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300A-2DC7-4F08-88F6-A9E1429322DB}" type="slidenum">
              <a:rPr lang="en-US" smtClean="0"/>
              <a:t>‹#›</a:t>
            </a:fld>
            <a:endParaRPr lang="en-US"/>
          </a:p>
        </p:txBody>
      </p:sp>
      <p:grpSp>
        <p:nvGrpSpPr>
          <p:cNvPr id="11" name="Group 10"/>
          <p:cNvGrpSpPr/>
          <p:nvPr/>
        </p:nvGrpSpPr>
        <p:grpSpPr>
          <a:xfrm>
            <a:off x="1407101" y="1044163"/>
            <a:ext cx="8134932" cy="923330"/>
            <a:chOff x="1172584" y="1381459"/>
            <a:chExt cx="6779110" cy="1231106"/>
          </a:xfrm>
        </p:grpSpPr>
        <p:sp>
          <p:nvSpPr>
            <p:cNvPr id="15" name="TextBox 14"/>
            <p:cNvSpPr txBox="1"/>
            <p:nvPr/>
          </p:nvSpPr>
          <p:spPr>
            <a:xfrm>
              <a:off x="4147073" y="1381459"/>
              <a:ext cx="730969"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9872" y="419549"/>
            <a:ext cx="2013832" cy="417507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26186" y="637391"/>
            <a:ext cx="6609500" cy="37678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300A-2DC7-4F08-88F6-A9E1429322DB}" type="slidenum">
              <a:rPr lang="en-US" smtClean="0"/>
              <a:t>‹#›</a:t>
            </a:fld>
            <a:endParaRPr lang="en-US"/>
          </a:p>
        </p:txBody>
      </p:sp>
      <p:grpSp>
        <p:nvGrpSpPr>
          <p:cNvPr id="11" name="Group 10"/>
          <p:cNvGrpSpPr/>
          <p:nvPr/>
        </p:nvGrpSpPr>
        <p:grpSpPr>
          <a:xfrm rot="5400000">
            <a:off x="5923895" y="2045201"/>
            <a:ext cx="4110116" cy="923330"/>
            <a:chOff x="1815339" y="1458403"/>
            <a:chExt cx="5480154" cy="769442"/>
          </a:xfrm>
        </p:grpSpPr>
        <p:sp>
          <p:nvSpPr>
            <p:cNvPr id="12" name="TextBox 11"/>
            <p:cNvSpPr txBox="1"/>
            <p:nvPr/>
          </p:nvSpPr>
          <p:spPr>
            <a:xfrm>
              <a:off x="4000879" y="1458403"/>
              <a:ext cx="1169551" cy="769442"/>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305176"/>
            <a:ext cx="932688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2180035"/>
            <a:ext cx="932688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B7F25-8A93-4DDE-B430-111F65444AF8}"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285559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9131" y="900113"/>
            <a:ext cx="583311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75121" y="900113"/>
            <a:ext cx="583311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B7F25-8A93-4DDE-B430-111F65444AF8}"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329127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05979"/>
            <a:ext cx="987552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151335"/>
            <a:ext cx="484822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1631156"/>
            <a:ext cx="484822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151335"/>
            <a:ext cx="485013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1631156"/>
            <a:ext cx="485013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B7F25-8A93-4DDE-B430-111F65444AF8}" type="datetimeFigureOut">
              <a:rPr lang="en-US" smtClean="0"/>
              <a:t>7/1/2014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66693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B7F25-8A93-4DDE-B430-111F65444AF8}" type="datetimeFigureOut">
              <a:rPr lang="en-US" smtClean="0"/>
              <a:t>7/1/2014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75910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B7F25-8A93-4DDE-B430-111F65444AF8}" type="datetimeFigureOut">
              <a:rPr lang="en-US" smtClean="0"/>
              <a:t>7/1/2014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342219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04787"/>
            <a:ext cx="3609976"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90060" y="204788"/>
            <a:ext cx="61341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076326"/>
            <a:ext cx="3609976"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B7F25-8A93-4DDE-B430-111F65444AF8}"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224311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3600450"/>
            <a:ext cx="658368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0746" y="459581"/>
            <a:ext cx="658368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6" y="4025503"/>
            <a:ext cx="658368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B7F25-8A93-4DDE-B430-111F65444AF8}"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300A-2DC7-4F08-88F6-A9E1429322DB}" type="slidenum">
              <a:rPr lang="en-US" smtClean="0"/>
              <a:t>‹#›</a:t>
            </a:fld>
            <a:endParaRPr lang="en-US"/>
          </a:p>
        </p:txBody>
      </p:sp>
    </p:spTree>
    <p:extLst>
      <p:ext uri="{BB962C8B-B14F-4D97-AF65-F5344CB8AC3E}">
        <p14:creationId xmlns:p14="http://schemas.microsoft.com/office/powerpoint/2010/main" val="189727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05979"/>
            <a:ext cx="987552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200151"/>
            <a:ext cx="987552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4767263"/>
            <a:ext cx="256032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B7F25-8A93-4DDE-B430-111F65444AF8}" type="datetimeFigureOut">
              <a:rPr lang="en-US" smtClean="0"/>
              <a:t>7/1/2014</a:t>
            </a:fld>
            <a:endParaRPr lang="en-US"/>
          </a:p>
        </p:txBody>
      </p:sp>
      <p:sp>
        <p:nvSpPr>
          <p:cNvPr id="5" name="Footer Placeholder 4"/>
          <p:cNvSpPr>
            <a:spLocks noGrp="1"/>
          </p:cNvSpPr>
          <p:nvPr>
            <p:ph type="ftr" sz="quarter" idx="3"/>
          </p:nvPr>
        </p:nvSpPr>
        <p:spPr>
          <a:xfrm>
            <a:off x="3749040" y="4767263"/>
            <a:ext cx="347472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4767263"/>
            <a:ext cx="256032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77300A-2DC7-4F08-88F6-A9E1429322DB}" type="slidenum">
              <a:rPr lang="en-US" smtClean="0"/>
              <a:t>‹#›</a:t>
            </a:fld>
            <a:endParaRPr lang="en-US"/>
          </a:p>
        </p:txBody>
      </p:sp>
    </p:spTree>
    <p:extLst>
      <p:ext uri="{BB962C8B-B14F-4D97-AF65-F5344CB8AC3E}">
        <p14:creationId xmlns:p14="http://schemas.microsoft.com/office/powerpoint/2010/main" val="1372642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0972800" cy="51435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6188" y="427617"/>
            <a:ext cx="9307516" cy="79068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9097" y="1686261"/>
            <a:ext cx="9294606" cy="290836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32454" y="4621082"/>
            <a:ext cx="2560320" cy="273844"/>
          </a:xfrm>
          <a:prstGeom prst="rect">
            <a:avLst/>
          </a:prstGeom>
        </p:spPr>
        <p:txBody>
          <a:bodyPr vert="horz" lIns="91440" tIns="45720" rIns="91440" bIns="45720" rtlCol="0" anchor="ctr"/>
          <a:lstStyle>
            <a:lvl1pPr algn="l">
              <a:defRPr sz="1200">
                <a:solidFill>
                  <a:schemeClr val="tx2"/>
                </a:solidFill>
              </a:defRPr>
            </a:lvl1pPr>
          </a:lstStyle>
          <a:p>
            <a:fld id="{551B7F25-8A93-4DDE-B430-111F65444AF8}" type="datetimeFigureOut">
              <a:rPr lang="en-US" smtClean="0"/>
              <a:t>7/1/2014</a:t>
            </a:fld>
            <a:endParaRPr lang="en-US"/>
          </a:p>
        </p:txBody>
      </p:sp>
      <p:sp>
        <p:nvSpPr>
          <p:cNvPr id="5" name="Footer Placeholder 4"/>
          <p:cNvSpPr>
            <a:spLocks noGrp="1"/>
          </p:cNvSpPr>
          <p:nvPr>
            <p:ph type="ftr" sz="quarter" idx="3"/>
          </p:nvPr>
        </p:nvSpPr>
        <p:spPr>
          <a:xfrm>
            <a:off x="3749040" y="4621082"/>
            <a:ext cx="3474720" cy="273844"/>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7967117" y="4621082"/>
            <a:ext cx="2560320" cy="273844"/>
          </a:xfrm>
          <a:prstGeom prst="rect">
            <a:avLst/>
          </a:prstGeom>
        </p:spPr>
        <p:txBody>
          <a:bodyPr vert="horz" lIns="91440" tIns="45720" rIns="91440" bIns="45720" rtlCol="0" anchor="ctr"/>
          <a:lstStyle>
            <a:lvl1pPr algn="r">
              <a:defRPr sz="1200">
                <a:solidFill>
                  <a:schemeClr val="tx2"/>
                </a:solidFill>
              </a:defRPr>
            </a:lvl1pPr>
          </a:lstStyle>
          <a:p>
            <a:fld id="{1177300A-2DC7-4F08-88F6-A9E1429322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972800" cy="5143500"/>
          </a:xfrm>
          <a:prstGeom prst="rect">
            <a:avLst/>
          </a:prstGeom>
        </p:spPr>
      </p:pic>
      <p:sp>
        <p:nvSpPr>
          <p:cNvPr id="2" name="Title 1"/>
          <p:cNvSpPr>
            <a:spLocks noGrp="1"/>
          </p:cNvSpPr>
          <p:nvPr>
            <p:ph type="ctrTitle"/>
          </p:nvPr>
        </p:nvSpPr>
        <p:spPr>
          <a:xfrm>
            <a:off x="190500" y="57150"/>
            <a:ext cx="10591800" cy="1652588"/>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I am a member of the church of Christ Lesson 10</a:t>
            </a:r>
            <a:b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what it teaches on worship.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45920" y="3790950"/>
            <a:ext cx="7680960" cy="895350"/>
          </a:xfrm>
        </p:spPr>
        <p:txBody>
          <a:bodyPr/>
          <a:lstStyle/>
          <a:p>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20:27</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674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When </a:t>
            </a:r>
            <a:r>
              <a:rPr lang="en-US" sz="3200" dirty="0">
                <a:latin typeface="Times New Roman" panose="02020603050405020304" pitchFamily="18" charset="0"/>
                <a:cs typeface="Times New Roman" panose="02020603050405020304" pitchFamily="18" charset="0"/>
              </a:rPr>
              <a:t>Jesus heard it, He said to them, " Those who are well have no need of a physician, but those who are sick. I did not come to call the righteous, but sinners, to repentance</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Mark 2:17</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What God wants in teaching &amp; preaching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45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Now the word of the Lord came to Jonah the son of </a:t>
            </a:r>
            <a:r>
              <a:rPr lang="en-US" sz="3200" dirty="0" err="1">
                <a:latin typeface="Times New Roman" panose="02020603050405020304" pitchFamily="18" charset="0"/>
                <a:cs typeface="Times New Roman" panose="02020603050405020304" pitchFamily="18" charset="0"/>
              </a:rPr>
              <a:t>Amittai</a:t>
            </a:r>
            <a:r>
              <a:rPr lang="en-US" sz="3200" dirty="0">
                <a:latin typeface="Times New Roman" panose="02020603050405020304" pitchFamily="18" charset="0"/>
                <a:cs typeface="Times New Roman" panose="02020603050405020304" pitchFamily="18" charset="0"/>
              </a:rPr>
              <a:t>, saying</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Arise, go to Nineveh, that great city, and cry out against it; for their wickedness has come up before Me</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Jonah 1:1-2</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What God wants in teaching &amp; preaching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1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And </a:t>
            </a:r>
            <a:r>
              <a:rPr lang="en-US" sz="3200" dirty="0">
                <a:latin typeface="Times New Roman" panose="02020603050405020304" pitchFamily="18" charset="0"/>
                <a:cs typeface="Times New Roman" panose="02020603050405020304" pitchFamily="18" charset="0"/>
              </a:rPr>
              <a:t>you shall teach them the statutes and the laws, and show them the way in which they must walk and the work they must do</a:t>
            </a:r>
            <a:r>
              <a:rPr lang="en-US" sz="3200" dirty="0" smtClean="0">
                <a:latin typeface="Times New Roman" panose="02020603050405020304" pitchFamily="18" charset="0"/>
                <a:cs typeface="Times New Roman" panose="02020603050405020304" pitchFamily="18" charset="0"/>
              </a:rPr>
              <a:t>. – Exodus 18:20</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What God wants in teaching &amp; preaching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12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God commanded teaching &amp; preaching to those who needed it.</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What is to be taught and preached?</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What God wants in teaching &amp; preaching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13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If </a:t>
            </a:r>
            <a:r>
              <a:rPr lang="en-US" sz="3200" dirty="0">
                <a:latin typeface="Times New Roman" panose="02020603050405020304" pitchFamily="18" charset="0"/>
                <a:cs typeface="Times New Roman" panose="02020603050405020304" pitchFamily="18" charset="0"/>
              </a:rPr>
              <a:t>anyone speaks, let him speak as the oracles of God. If anyone ministers, let him do it as with the ability which God supplies, that in all things God may be glorified through Jesus Christ, to whom belong the glory and the dominion forever and ever. Amen</a:t>
            </a:r>
            <a:r>
              <a:rPr lang="en-US" sz="3200" dirty="0" smtClean="0">
                <a:latin typeface="Times New Roman" panose="02020603050405020304" pitchFamily="18" charset="0"/>
                <a:cs typeface="Times New Roman" panose="02020603050405020304" pitchFamily="18" charset="0"/>
              </a:rPr>
              <a:t>. – 1 Peter 4:11</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What God wants in teaching &amp; preaching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32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But </a:t>
            </a:r>
            <a:r>
              <a:rPr lang="en-US" sz="3200" dirty="0">
                <a:latin typeface="Times New Roman" panose="02020603050405020304" pitchFamily="18" charset="0"/>
                <a:cs typeface="Times New Roman" panose="02020603050405020304" pitchFamily="18" charset="0"/>
              </a:rPr>
              <a:t>what does it say? "The word is near you, in your mouth and in your heart" </a:t>
            </a:r>
            <a:r>
              <a:rPr lang="en-US" sz="3200">
                <a:latin typeface="Times New Roman" panose="02020603050405020304" pitchFamily="18" charset="0"/>
                <a:cs typeface="Times New Roman" panose="02020603050405020304" pitchFamily="18" charset="0"/>
              </a:rPr>
              <a:t>(</a:t>
            </a:r>
            <a:r>
              <a:rPr lang="en-US" sz="3200" smtClean="0">
                <a:latin typeface="Times New Roman" panose="02020603050405020304" pitchFamily="18" charset="0"/>
                <a:cs typeface="Times New Roman" panose="02020603050405020304" pitchFamily="18" charset="0"/>
              </a:rPr>
              <a:t>that </a:t>
            </a:r>
            <a:r>
              <a:rPr lang="en-US" sz="3200" dirty="0">
                <a:latin typeface="Times New Roman" panose="02020603050405020304" pitchFamily="18" charset="0"/>
                <a:cs typeface="Times New Roman" panose="02020603050405020304" pitchFamily="18" charset="0"/>
              </a:rPr>
              <a:t>is, the word of faith which we preach</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Romans 10:8</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What God wants in teaching &amp; preaching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66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For </a:t>
            </a:r>
            <a:r>
              <a:rPr lang="en-US" sz="3200" dirty="0">
                <a:latin typeface="Times New Roman" panose="02020603050405020304" pitchFamily="18" charset="0"/>
                <a:cs typeface="Times New Roman" panose="02020603050405020304" pitchFamily="18" charset="0"/>
              </a:rPr>
              <a:t>if I preach the gospel, I have nothing to boast of, for necessity is laid upon me; yes, woe is me if I do not preach the gospel</a:t>
            </a:r>
            <a:r>
              <a:rPr lang="en-US" sz="3200" dirty="0" smtClean="0">
                <a:latin typeface="Times New Roman" panose="02020603050405020304" pitchFamily="18" charset="0"/>
                <a:cs typeface="Times New Roman" panose="02020603050405020304" pitchFamily="18" charset="0"/>
              </a:rPr>
              <a:t>! – 1 Corinthians 9:16</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What God wants in teaching &amp; preaching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4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r>
              <a:rPr lang="en-US" sz="3200" dirty="0">
                <a:latin typeface="Times New Roman" panose="02020603050405020304" pitchFamily="18" charset="0"/>
                <a:cs typeface="Times New Roman" panose="02020603050405020304" pitchFamily="18" charset="0"/>
              </a:rPr>
              <a:t> Teaching &amp; Preaching is done today to avoid false teaching.</a:t>
            </a: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Teaching &amp; Preaching in Worship Today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25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For the time will come when they will not endure sound doctrine</a:t>
            </a:r>
            <a:r>
              <a:rPr lang="en-US" sz="3200" dirty="0" smtClean="0">
                <a:latin typeface="Times New Roman" panose="02020603050405020304" pitchFamily="18" charset="0"/>
                <a:cs typeface="Times New Roman" panose="02020603050405020304" pitchFamily="18" charset="0"/>
              </a:rPr>
              <a:t>, - 2 Timothy 4:3a</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Teaching &amp; Preaching in Worship Today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85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…but </a:t>
            </a:r>
            <a:r>
              <a:rPr lang="en-US" sz="3200" dirty="0">
                <a:latin typeface="Times New Roman" panose="02020603050405020304" pitchFamily="18" charset="0"/>
                <a:cs typeface="Times New Roman" panose="02020603050405020304" pitchFamily="18" charset="0"/>
              </a:rPr>
              <a:t>according to their own desires, because they have itching ears, they will heap up for themselves teachers</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- 2 Timothy 4:3b</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Teaching &amp; Preaching in Worship Today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15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For </a:t>
            </a:r>
            <a:r>
              <a:rPr lang="en-US" sz="3200" dirty="0">
                <a:latin typeface="Times New Roman" panose="02020603050405020304" pitchFamily="18" charset="0"/>
                <a:cs typeface="Times New Roman" panose="02020603050405020304" pitchFamily="18" charset="0"/>
              </a:rPr>
              <a:t>I have not shunned to declare to you the whole counsel of God.</a:t>
            </a:r>
          </a:p>
        </p:txBody>
      </p:sp>
      <p:sp>
        <p:nvSpPr>
          <p:cNvPr id="2" name="Title 1"/>
          <p:cNvSpPr>
            <a:spLocks noGrp="1"/>
          </p:cNvSpPr>
          <p:nvPr>
            <p:ph type="title"/>
          </p:nvPr>
        </p:nvSpPr>
        <p:spPr>
          <a:xfrm>
            <a:off x="152400" y="427617"/>
            <a:ext cx="10668000" cy="790688"/>
          </a:xfrm>
        </p:spPr>
        <p:txBody>
          <a:bodyPr/>
          <a:lstStyle/>
          <a:p>
            <a:r>
              <a:rPr lang="en-US" dirty="0" smtClean="0">
                <a:latin typeface="Times New Roman" panose="02020603050405020304" pitchFamily="18" charset="0"/>
                <a:cs typeface="Times New Roman" panose="02020603050405020304" pitchFamily="18" charset="0"/>
              </a:rPr>
              <a:t>Acts 20:27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293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r>
              <a:rPr lang="en-US" sz="3200" dirty="0">
                <a:latin typeface="Times New Roman" panose="02020603050405020304" pitchFamily="18" charset="0"/>
                <a:cs typeface="Times New Roman" panose="02020603050405020304" pitchFamily="18" charset="0"/>
              </a:rPr>
              <a:t> Teaching &amp; Preaching is done today to avoid false teaching</a:t>
            </a:r>
            <a:r>
              <a:rPr lang="en-US" sz="3200" dirty="0" smtClean="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Teaching &amp; Preaching saves souls. </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Teaching &amp; Preaching in Worship Today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87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Take </a:t>
            </a:r>
            <a:r>
              <a:rPr lang="en-US" sz="3200" dirty="0">
                <a:latin typeface="Times New Roman" panose="02020603050405020304" pitchFamily="18" charset="0"/>
                <a:cs typeface="Times New Roman" panose="02020603050405020304" pitchFamily="18" charset="0"/>
              </a:rPr>
              <a:t>heed to yourself and to the doctrine. Continue in them, for in doing this you will save both yourself and those who hear you</a:t>
            </a:r>
            <a:r>
              <a:rPr lang="en-US" sz="3200" dirty="0" smtClean="0">
                <a:latin typeface="Times New Roman" panose="02020603050405020304" pitchFamily="18" charset="0"/>
                <a:cs typeface="Times New Roman" panose="02020603050405020304" pitchFamily="18" charset="0"/>
              </a:rPr>
              <a:t>. – 1 Timothy 4:16</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Teaching &amp; Preaching in Worship Today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0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Therefore </a:t>
            </a:r>
            <a:r>
              <a:rPr lang="en-US" sz="3200" dirty="0">
                <a:latin typeface="Times New Roman" panose="02020603050405020304" pitchFamily="18" charset="0"/>
                <a:cs typeface="Times New Roman" panose="02020603050405020304" pitchFamily="18" charset="0"/>
              </a:rPr>
              <a:t>lay aside all filthiness and overflow of wickedness, and receive with meekness the implanted word, which is able to save your souls</a:t>
            </a:r>
            <a:r>
              <a:rPr lang="en-US" sz="3200" dirty="0" smtClean="0">
                <a:latin typeface="Times New Roman" panose="02020603050405020304" pitchFamily="18" charset="0"/>
                <a:cs typeface="Times New Roman" panose="02020603050405020304" pitchFamily="18" charset="0"/>
              </a:rPr>
              <a:t>. – James 1:21</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Teaching &amp; Preaching in Worship Today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19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r>
              <a:rPr lang="en-US" sz="3200" dirty="0" smtClean="0">
                <a:latin typeface="Times New Roman" panose="02020603050405020304" pitchFamily="18" charset="0"/>
                <a:cs typeface="Times New Roman" panose="02020603050405020304" pitchFamily="18" charset="0"/>
              </a:rPr>
              <a:t> Are you receiving sound teaching &amp; preaching?</a:t>
            </a:r>
          </a:p>
          <a:p>
            <a:r>
              <a:rPr lang="en-US" sz="3200" dirty="0">
                <a:latin typeface="Times New Roman" panose="02020603050405020304" pitchFamily="18" charset="0"/>
                <a:cs typeface="Times New Roman" panose="02020603050405020304" pitchFamily="18" charset="0"/>
              </a:rPr>
              <a:t> God demands it, thus without sound teaching &amp; preaching in worship we </a:t>
            </a:r>
            <a:r>
              <a:rPr lang="en-US" sz="3200" dirty="0" smtClean="0">
                <a:latin typeface="Times New Roman" panose="02020603050405020304" pitchFamily="18" charset="0"/>
                <a:cs typeface="Times New Roman" panose="02020603050405020304" pitchFamily="18" charset="0"/>
              </a:rPr>
              <a:t>cannot please </a:t>
            </a:r>
            <a:r>
              <a:rPr lang="en-US" sz="3200" dirty="0">
                <a:latin typeface="Times New Roman" panose="02020603050405020304" pitchFamily="18" charset="0"/>
                <a:cs typeface="Times New Roman" panose="02020603050405020304" pitchFamily="18" charset="0"/>
              </a:rPr>
              <a:t>God.</a:t>
            </a: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What about you?</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8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r>
              <a:rPr lang="en-US" sz="3200" dirty="0" smtClean="0">
                <a:latin typeface="Times New Roman" panose="02020603050405020304" pitchFamily="18" charset="0"/>
                <a:cs typeface="Times New Roman" panose="02020603050405020304" pitchFamily="18" charset="0"/>
              </a:rPr>
              <a:t> In the Old Testament</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dirty="0" smtClean="0">
                <a:latin typeface="Times New Roman" panose="02020603050405020304" pitchFamily="18" charset="0"/>
                <a:cs typeface="Times New Roman" panose="02020603050405020304" pitchFamily="18" charset="0"/>
              </a:rPr>
              <a:t>Teaching &amp; Preaching in Bible Times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0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And they have turned to Me the back, and not the face; </a:t>
            </a:r>
            <a:r>
              <a:rPr lang="en-US" sz="3200" i="1" u="sng" dirty="0">
                <a:latin typeface="Times New Roman" panose="02020603050405020304" pitchFamily="18" charset="0"/>
                <a:cs typeface="Times New Roman" panose="02020603050405020304" pitchFamily="18" charset="0"/>
              </a:rPr>
              <a:t>though I taught them, rising up early and teaching them</a:t>
            </a:r>
            <a:r>
              <a:rPr lang="en-US" sz="3200" dirty="0">
                <a:latin typeface="Times New Roman" panose="02020603050405020304" pitchFamily="18" charset="0"/>
                <a:cs typeface="Times New Roman" panose="02020603050405020304" pitchFamily="18" charset="0"/>
              </a:rPr>
              <a:t>, yet they have not listened to receive instruction</a:t>
            </a:r>
            <a:r>
              <a:rPr lang="en-US" sz="3200" dirty="0" smtClean="0">
                <a:latin typeface="Times New Roman" panose="02020603050405020304" pitchFamily="18" charset="0"/>
                <a:cs typeface="Times New Roman" panose="02020603050405020304" pitchFamily="18" charset="0"/>
              </a:rPr>
              <a:t>. – Jeremiah 32:33</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dirty="0" smtClean="0">
                <a:latin typeface="Times New Roman" panose="02020603050405020304" pitchFamily="18" charset="0"/>
                <a:cs typeface="Times New Roman" panose="02020603050405020304" pitchFamily="18" charset="0"/>
              </a:rPr>
              <a:t>Teaching &amp; Preaching in Bible Times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5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For </a:t>
            </a:r>
            <a:r>
              <a:rPr lang="en-US" sz="3200" dirty="0">
                <a:latin typeface="Times New Roman" panose="02020603050405020304" pitchFamily="18" charset="0"/>
                <a:cs typeface="Times New Roman" panose="02020603050405020304" pitchFamily="18" charset="0"/>
              </a:rPr>
              <a:t>a long time Israel has been without the true God, without a teaching priest, and without law</a:t>
            </a:r>
            <a:r>
              <a:rPr lang="en-US" sz="3200" dirty="0" smtClean="0">
                <a:latin typeface="Times New Roman" panose="02020603050405020304" pitchFamily="18" charset="0"/>
                <a:cs typeface="Times New Roman" panose="02020603050405020304" pitchFamily="18" charset="0"/>
              </a:rPr>
              <a:t>; - 2 Chronicles 15:3</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dirty="0" smtClean="0">
                <a:latin typeface="Times New Roman" panose="02020603050405020304" pitchFamily="18" charset="0"/>
                <a:cs typeface="Times New Roman" panose="02020603050405020304" pitchFamily="18" charset="0"/>
              </a:rPr>
              <a:t>Teaching &amp; Preaching in Bible Times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35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r>
              <a:rPr lang="en-US" sz="3200" dirty="0" smtClean="0">
                <a:latin typeface="Times New Roman" panose="02020603050405020304" pitchFamily="18" charset="0"/>
                <a:cs typeface="Times New Roman" panose="02020603050405020304" pitchFamily="18" charset="0"/>
              </a:rPr>
              <a:t> In the Old Testament</a:t>
            </a:r>
          </a:p>
          <a:p>
            <a:r>
              <a:rPr lang="en-US" sz="3200" dirty="0" smtClean="0">
                <a:latin typeface="Times New Roman" panose="02020603050405020304" pitchFamily="18" charset="0"/>
                <a:cs typeface="Times New Roman" panose="02020603050405020304" pitchFamily="18" charset="0"/>
              </a:rPr>
              <a:t> In the New Testament</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dirty="0" smtClean="0">
                <a:latin typeface="Times New Roman" panose="02020603050405020304" pitchFamily="18" charset="0"/>
                <a:cs typeface="Times New Roman" panose="02020603050405020304" pitchFamily="18" charset="0"/>
              </a:rPr>
              <a:t>Teaching &amp; Preaching in Bible Times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0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Then </a:t>
            </a:r>
            <a:r>
              <a:rPr lang="en-US" sz="3200" dirty="0">
                <a:latin typeface="Times New Roman" panose="02020603050405020304" pitchFamily="18" charset="0"/>
                <a:cs typeface="Times New Roman" panose="02020603050405020304" pitchFamily="18" charset="0"/>
              </a:rPr>
              <a:t>Jesus went about all the cities and villages, teaching in their synagogues, preaching the gospel of the kingdom, and healing every sickness and every disease among the people</a:t>
            </a:r>
            <a:r>
              <a:rPr lang="en-US" sz="3200" dirty="0" smtClean="0">
                <a:latin typeface="Times New Roman" panose="02020603050405020304" pitchFamily="18" charset="0"/>
                <a:cs typeface="Times New Roman" panose="02020603050405020304" pitchFamily="18" charset="0"/>
              </a:rPr>
              <a:t>. </a:t>
            </a:r>
          </a:p>
          <a:p>
            <a:pPr marL="0" indent="0">
              <a:buNone/>
            </a:pPr>
            <a:r>
              <a:rPr lang="en-US" sz="3200" dirty="0" smtClean="0">
                <a:latin typeface="Times New Roman" panose="02020603050405020304" pitchFamily="18" charset="0"/>
                <a:cs typeface="Times New Roman" panose="02020603050405020304" pitchFamily="18" charset="0"/>
              </a:rPr>
              <a:t>– Matthew 9:35</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dirty="0" smtClean="0">
                <a:latin typeface="Times New Roman" panose="02020603050405020304" pitchFamily="18" charset="0"/>
                <a:cs typeface="Times New Roman" panose="02020603050405020304" pitchFamily="18" charset="0"/>
              </a:rPr>
              <a:t>Teaching &amp; Preaching in Bible Times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8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So Philip ran to him, and heard him reading the prophet Isaiah, and said, "Do you understand what you are </a:t>
            </a:r>
            <a:r>
              <a:rPr lang="en-US" sz="3200" dirty="0" smtClean="0">
                <a:latin typeface="Times New Roman" panose="02020603050405020304" pitchFamily="18" charset="0"/>
                <a:cs typeface="Times New Roman" panose="02020603050405020304" pitchFamily="18" charset="0"/>
              </a:rPr>
              <a:t>reading?” And </a:t>
            </a:r>
            <a:r>
              <a:rPr lang="en-US" sz="3200" dirty="0">
                <a:latin typeface="Times New Roman" panose="02020603050405020304" pitchFamily="18" charset="0"/>
                <a:cs typeface="Times New Roman" panose="02020603050405020304" pitchFamily="18" charset="0"/>
              </a:rPr>
              <a:t>he said, " How can I, unless someone guides me?" And he asked Philip to come up and sit with him</a:t>
            </a:r>
            <a:r>
              <a:rPr lang="en-US" sz="3200" dirty="0" smtClean="0">
                <a:latin typeface="Times New Roman" panose="02020603050405020304" pitchFamily="18" charset="0"/>
                <a:cs typeface="Times New Roman" panose="02020603050405020304" pitchFamily="18" charset="0"/>
              </a:rPr>
              <a:t>. – Acts 8:30-31</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dirty="0" smtClean="0">
                <a:latin typeface="Times New Roman" panose="02020603050405020304" pitchFamily="18" charset="0"/>
                <a:cs typeface="Times New Roman" panose="02020603050405020304" pitchFamily="18" charset="0"/>
              </a:rPr>
              <a:t>Teaching &amp; Preaching in Bible Times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50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6261"/>
            <a:ext cx="10668000" cy="3323889"/>
          </a:xfrm>
        </p:spPr>
        <p:txBody>
          <a:bodyPr>
            <a:normAutofit/>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God commanded teaching &amp; preaching to those who needed it.</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427617"/>
            <a:ext cx="10668000" cy="790688"/>
          </a:xfrm>
        </p:spPr>
        <p:txBody>
          <a:bodyPr/>
          <a:lstStyle/>
          <a:p>
            <a:r>
              <a:rPr lang="en-US" sz="4800" dirty="0" smtClean="0">
                <a:latin typeface="Times New Roman" panose="02020603050405020304" pitchFamily="18" charset="0"/>
                <a:cs typeface="Times New Roman" panose="02020603050405020304" pitchFamily="18" charset="0"/>
              </a:rPr>
              <a:t>What God wants in teaching &amp; preaching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7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24</TotalTime>
  <Words>782</Words>
  <Application>Microsoft Office PowerPoint</Application>
  <PresentationFormat>Custom</PresentationFormat>
  <Paragraphs>55</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Hardcover</vt:lpstr>
      <vt:lpstr>Why I am a member of the church of Christ Lesson 10 because what it teaches on worship. </vt:lpstr>
      <vt:lpstr>Acts 20:27</vt:lpstr>
      <vt:lpstr>Teaching &amp; Preaching in Bible Times</vt:lpstr>
      <vt:lpstr>Teaching &amp; Preaching in Bible Times</vt:lpstr>
      <vt:lpstr>Teaching &amp; Preaching in Bible Times</vt:lpstr>
      <vt:lpstr>Teaching &amp; Preaching in Bible Times</vt:lpstr>
      <vt:lpstr>Teaching &amp; Preaching in Bible Times</vt:lpstr>
      <vt:lpstr>Teaching &amp; Preaching in Bible Times</vt:lpstr>
      <vt:lpstr>What God wants in teaching &amp; preaching</vt:lpstr>
      <vt:lpstr>What God wants in teaching &amp; preaching</vt:lpstr>
      <vt:lpstr>What God wants in teaching &amp; preaching</vt:lpstr>
      <vt:lpstr>What God wants in teaching &amp; preaching</vt:lpstr>
      <vt:lpstr>What God wants in teaching &amp; preaching</vt:lpstr>
      <vt:lpstr>What God wants in teaching &amp; preaching</vt:lpstr>
      <vt:lpstr>What God wants in teaching &amp; preaching</vt:lpstr>
      <vt:lpstr>What God wants in teaching &amp; preaching</vt:lpstr>
      <vt:lpstr>Teaching &amp; Preaching in Worship Today</vt:lpstr>
      <vt:lpstr>Teaching &amp; Preaching in Worship Today</vt:lpstr>
      <vt:lpstr>Teaching &amp; Preaching in Worship Today</vt:lpstr>
      <vt:lpstr>Teaching &amp; Preaching in Worship Today</vt:lpstr>
      <vt:lpstr>Teaching &amp; Preaching in Worship Today</vt:lpstr>
      <vt:lpstr>Teaching &amp; Preaching in Worship Today</vt:lpstr>
      <vt:lpstr>What about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 am a member of the church of Christ Lesson 10 because what it teaches on worship.</dc:title>
  <dc:creator>Russ</dc:creator>
  <cp:lastModifiedBy>Russ</cp:lastModifiedBy>
  <cp:revision>10</cp:revision>
  <dcterms:created xsi:type="dcterms:W3CDTF">2014-01-01T05:42:05Z</dcterms:created>
  <dcterms:modified xsi:type="dcterms:W3CDTF">2014-07-01T14:57:14Z</dcterms:modified>
</cp:coreProperties>
</file>