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3" r:id="rId3"/>
    <p:sldId id="262" r:id="rId4"/>
    <p:sldId id="264" r:id="rId5"/>
    <p:sldId id="265" r:id="rId6"/>
    <p:sldId id="268" r:id="rId7"/>
    <p:sldId id="266" r:id="rId8"/>
    <p:sldId id="267" r:id="rId9"/>
    <p:sldId id="270" r:id="rId10"/>
    <p:sldId id="269" r:id="rId11"/>
    <p:sldId id="271" r:id="rId12"/>
    <p:sldId id="272" r:id="rId13"/>
    <p:sldId id="273" r:id="rId14"/>
    <p:sldId id="274" r:id="rId15"/>
    <p:sldId id="276" r:id="rId16"/>
    <p:sldId id="275" r:id="rId17"/>
    <p:sldId id="277" r:id="rId18"/>
    <p:sldId id="278" r:id="rId19"/>
    <p:sldId id="279" r:id="rId20"/>
    <p:sldId id="280" r:id="rId2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87" autoAdjust="0"/>
    <p:restoredTop sz="94660"/>
  </p:normalViewPr>
  <p:slideViewPr>
    <p:cSldViewPr snapToGrid="0" snapToObjects="1">
      <p:cViewPr varScale="1">
        <p:scale>
          <a:sx n="115" d="100"/>
          <a:sy n="115" d="100"/>
        </p:scale>
        <p:origin x="846" y="10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3"/>
          <p:cNvSpPr>
            <a:spLocks noGrp="1"/>
          </p:cNvSpPr>
          <p:nvPr>
            <p:ph type="body" sz="quarter" idx="11" hasCustomPrompt="1"/>
          </p:nvPr>
        </p:nvSpPr>
        <p:spPr>
          <a:xfrm>
            <a:off x="3335044" y="3623352"/>
            <a:ext cx="2234141" cy="271316"/>
          </a:xfrm>
        </p:spPr>
        <p:txBody>
          <a:bodyPr>
            <a:normAutofit/>
          </a:bodyPr>
          <a:lstStyle>
            <a:lvl1pPr>
              <a:defRPr sz="1600"/>
            </a:lvl1pPr>
          </a:lstStyle>
          <a:p>
            <a:pPr lvl="0"/>
            <a:r>
              <a:rPr lang="en-US" dirty="0" smtClean="0"/>
              <a:t>Add Your Subtitle</a:t>
            </a:r>
            <a:endParaRPr lang="en-US" dirty="0"/>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3335044" y="3623352"/>
            <a:ext cx="2234141" cy="271316"/>
          </a:xfrm>
        </p:spPr>
        <p:txBody>
          <a:bodyPr>
            <a:normAutofit/>
          </a:bodyPr>
          <a:lstStyle>
            <a:lvl1pPr>
              <a:defRPr sz="1600"/>
            </a:lvl1pPr>
          </a:lstStyle>
          <a:p>
            <a:pPr lvl="0"/>
            <a:r>
              <a:rPr lang="en-US" dirty="0" smtClean="0"/>
              <a:t>Add Your Subtitle</a:t>
            </a:r>
            <a:endParaRPr lang="en-US" dirty="0"/>
          </a:p>
        </p:txBody>
      </p:sp>
      <p:sp>
        <p:nvSpPr>
          <p:cNvPr id="5" name="Title 1"/>
          <p:cNvSpPr>
            <a:spLocks noGrp="1"/>
          </p:cNvSpPr>
          <p:nvPr>
            <p:ph type="title" hasCustomPrompt="1"/>
          </p:nvPr>
        </p:nvSpPr>
        <p:spPr>
          <a:xfrm>
            <a:off x="1175926" y="1966148"/>
            <a:ext cx="6669852" cy="1505185"/>
          </a:xfrm>
        </p:spPr>
        <p:txBody>
          <a:bodyPr/>
          <a:lstStyle>
            <a:lvl1pPr algn="l">
              <a:defRPr/>
            </a:lvl1pPr>
          </a:lstStyle>
          <a:p>
            <a:r>
              <a:rPr lang="en-US" dirty="0" smtClean="0"/>
              <a:t>Add Your Title</a:t>
            </a:r>
            <a:endParaRPr lang="en-US" dirty="0"/>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6"/>
          <p:cNvSpPr>
            <a:spLocks noGrp="1"/>
          </p:cNvSpPr>
          <p:nvPr>
            <p:ph type="body" sz="quarter" idx="10" hasCustomPrompt="1"/>
          </p:nvPr>
        </p:nvSpPr>
        <p:spPr>
          <a:xfrm>
            <a:off x="298980" y="234512"/>
            <a:ext cx="8628650" cy="3735414"/>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194105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6"/>
          <p:cNvSpPr>
            <a:spLocks noGrp="1"/>
          </p:cNvSpPr>
          <p:nvPr>
            <p:ph type="body" sz="quarter" idx="10" hasCustomPrompt="1"/>
          </p:nvPr>
        </p:nvSpPr>
        <p:spPr>
          <a:xfrm>
            <a:off x="298980" y="234512"/>
            <a:ext cx="8628650" cy="3735414"/>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363040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298980" y="234512"/>
            <a:ext cx="8628650" cy="3735414"/>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
        <p:nvSpPr>
          <p:cNvPr id="5" name="Title 1"/>
          <p:cNvSpPr>
            <a:spLocks noGrp="1"/>
          </p:cNvSpPr>
          <p:nvPr>
            <p:ph type="title" hasCustomPrompt="1"/>
          </p:nvPr>
        </p:nvSpPr>
        <p:spPr>
          <a:xfrm>
            <a:off x="977362" y="4139259"/>
            <a:ext cx="3039601" cy="821468"/>
          </a:xfrm>
        </p:spPr>
        <p:txBody>
          <a:bodyPr>
            <a:normAutofit/>
          </a:bodyPr>
          <a:lstStyle>
            <a:lvl1pPr>
              <a:defRPr sz="1600"/>
            </a:lvl1pPr>
          </a:lstStyle>
          <a:p>
            <a:r>
              <a:rPr lang="en-US" dirty="0" smtClean="0"/>
              <a:t>Add Your Title</a:t>
            </a:r>
            <a:endParaRPr lang="en-US" dirty="0"/>
          </a:p>
        </p:txBody>
      </p:sp>
    </p:spTree>
    <p:extLst>
      <p:ext uri="{BB962C8B-B14F-4D97-AF65-F5344CB8AC3E}">
        <p14:creationId xmlns:p14="http://schemas.microsoft.com/office/powerpoint/2010/main" val="334360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336511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Scripture Here</a:t>
            </a:r>
          </a:p>
        </p:txBody>
      </p:sp>
      <p:sp>
        <p:nvSpPr>
          <p:cNvPr id="10" name="Text Placeholder 9"/>
          <p:cNvSpPr>
            <a:spLocks noGrp="1"/>
          </p:cNvSpPr>
          <p:nvPr>
            <p:ph type="body" sz="quarter" idx="14" hasCustomPrompt="1"/>
          </p:nvPr>
        </p:nvSpPr>
        <p:spPr>
          <a:xfrm>
            <a:off x="527050" y="4021138"/>
            <a:ext cx="8159750" cy="742690"/>
          </a:xfrm>
        </p:spPr>
        <p:txBody>
          <a:bodyPr>
            <a:normAutofit/>
          </a:bodyPr>
          <a:lstStyle>
            <a:lvl1pPr>
              <a:defRPr sz="1400" baseline="0"/>
            </a:lvl1pPr>
          </a:lstStyle>
          <a:p>
            <a:pPr lvl="0"/>
            <a:r>
              <a:rPr lang="en-US" dirty="0" smtClean="0"/>
              <a:t>Add Verse Here</a:t>
            </a:r>
            <a:endParaRPr lang="en-US" dirty="0"/>
          </a:p>
        </p:txBody>
      </p:sp>
    </p:spTree>
    <p:extLst>
      <p:ext uri="{BB962C8B-B14F-4D97-AF65-F5344CB8AC3E}">
        <p14:creationId xmlns:p14="http://schemas.microsoft.com/office/powerpoint/2010/main" val="406335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435416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Text Here</a:t>
            </a:r>
            <a:endParaRPr lang="en-US" dirty="0"/>
          </a:p>
        </p:txBody>
      </p:sp>
    </p:spTree>
    <p:extLst>
      <p:ext uri="{BB962C8B-B14F-4D97-AF65-F5344CB8AC3E}">
        <p14:creationId xmlns:p14="http://schemas.microsoft.com/office/powerpoint/2010/main" val="3822514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chor="ct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11/13/2017</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0" r:id="rId7"/>
    <p:sldLayoutId id="2147483657" r:id="rId8"/>
  </p:sldLayoutIdLst>
  <p:txStyles>
    <p:titleStyle>
      <a:lvl1pPr algn="ctr" defTabSz="914400" rtl="0" eaLnBrk="1" latinLnBrk="0" hangingPunct="1">
        <a:spcBef>
          <a:spcPct val="0"/>
        </a:spcBef>
        <a:buNone/>
        <a:defRPr sz="4400" kern="1200">
          <a:solidFill>
            <a:schemeClr val="bg1"/>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chemeClr val="bg1"/>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chemeClr val="bg1"/>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chemeClr val="bg1"/>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chemeClr val="bg1"/>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chemeClr val="bg1"/>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2867892" y="3175732"/>
            <a:ext cx="2909112" cy="591201"/>
          </a:xfrm>
        </p:spPr>
        <p:txBody>
          <a:bodyPr>
            <a:normAutofit/>
          </a:bodyPr>
          <a:lstStyle/>
          <a:p>
            <a:r>
              <a:rPr lang="en-US" sz="2800" b="1" dirty="0" smtClean="0">
                <a:effectLst>
                  <a:outerShdw blurRad="38100" dist="38100" dir="2700000" algn="tl">
                    <a:srgbClr val="000000">
                      <a:alpha val="43137"/>
                    </a:srgbClr>
                  </a:outerShdw>
                </a:effectLst>
                <a:latin typeface="Baskerville Old Face" panose="02020602080505020303" pitchFamily="18" charset="0"/>
              </a:rPr>
              <a:t>Genesis 3:2-4</a:t>
            </a:r>
            <a:endParaRPr lang="en-US" sz="2800" b="1" dirty="0">
              <a:effectLst>
                <a:outerShdw blurRad="38100" dist="38100" dir="2700000" algn="tl">
                  <a:srgbClr val="000000">
                    <a:alpha val="43137"/>
                  </a:srgbClr>
                </a:outerShdw>
              </a:effectLst>
              <a:latin typeface="Baskerville Old Face" panose="02020602080505020303" pitchFamily="18" charset="0"/>
            </a:endParaRPr>
          </a:p>
        </p:txBody>
      </p:sp>
      <p:sp>
        <p:nvSpPr>
          <p:cNvPr id="3" name="Title 2"/>
          <p:cNvSpPr>
            <a:spLocks noGrp="1"/>
          </p:cNvSpPr>
          <p:nvPr>
            <p:ph type="title"/>
          </p:nvPr>
        </p:nvSpPr>
        <p:spPr>
          <a:xfrm>
            <a:off x="1458559" y="1966148"/>
            <a:ext cx="6669852" cy="1505185"/>
          </a:xfrm>
        </p:spPr>
        <p:txBody>
          <a:bodyPr/>
          <a:lstStyle/>
          <a:p>
            <a:r>
              <a:rPr lang="en-US" u="sng" dirty="0" smtClean="0">
                <a:effectLst>
                  <a:outerShdw blurRad="38100" dist="38100" dir="2700000" algn="tl">
                    <a:srgbClr val="000000">
                      <a:alpha val="43137"/>
                    </a:srgbClr>
                  </a:outerShdw>
                </a:effectLst>
                <a:latin typeface="Bauhaus 93" panose="04030905020B02020C02" pitchFamily="82" charset="0"/>
              </a:rPr>
              <a:t>What Sin Does </a:t>
            </a:r>
            <a:r>
              <a:rPr lang="en-US" u="sng" dirty="0" smtClean="0">
                <a:solidFill>
                  <a:schemeClr val="tx1"/>
                </a:solidFill>
                <a:effectLst>
                  <a:outerShdw blurRad="38100" dist="38100" dir="2700000" algn="tl">
                    <a:srgbClr val="000000">
                      <a:alpha val="43137"/>
                    </a:srgbClr>
                  </a:outerShdw>
                </a:effectLst>
                <a:latin typeface="Bauhaus 93" panose="04030905020B02020C02" pitchFamily="82" charset="0"/>
              </a:rPr>
              <a:t>to the Soul</a:t>
            </a:r>
            <a:endParaRPr lang="en-US" u="sng" dirty="0">
              <a:solidFill>
                <a:schemeClr val="tx1"/>
              </a:solidFill>
              <a:effectLst>
                <a:outerShdw blurRad="38100" dist="38100" dir="2700000" algn="tl">
                  <a:srgbClr val="000000">
                    <a:alpha val="43137"/>
                  </a:srgbClr>
                </a:outerShdw>
              </a:effectLst>
              <a:latin typeface="Bauhaus 93" panose="04030905020B02020C02" pitchFamily="82" charset="0"/>
            </a:endParaRPr>
          </a:p>
        </p:txBody>
      </p:sp>
    </p:spTree>
    <p:extLst>
      <p:ext uri="{BB962C8B-B14F-4D97-AF65-F5344CB8AC3E}">
        <p14:creationId xmlns:p14="http://schemas.microsoft.com/office/powerpoint/2010/main" val="3893856719"/>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928552" y="714896"/>
            <a:ext cx="7107143" cy="4322618"/>
          </a:xfrm>
        </p:spPr>
        <p:txBody>
          <a:bodyPr anchor="t">
            <a:noAutofit/>
          </a:bodyPr>
          <a:lstStyle/>
          <a:p>
            <a:pPr algn="l"/>
            <a:r>
              <a:rPr lang="en-US" sz="3200" dirty="0">
                <a:effectLst>
                  <a:outerShdw blurRad="38100" dist="38100" dir="2700000" algn="tl">
                    <a:srgbClr val="000000">
                      <a:alpha val="43137"/>
                    </a:srgbClr>
                  </a:outerShdw>
                </a:effectLst>
                <a:latin typeface="Baskerville Old Face" panose="02020602080505020303" pitchFamily="18" charset="0"/>
              </a:rPr>
              <a:t>19 Now the works of the flesh are evident, which are: adultery,[a] fornication, uncleanness, lewdness, 20 idolatry, sorcery, hatred, contentions, jealousies, outbursts of wrath, selfish ambitions, dissensions, heresies, </a:t>
            </a:r>
          </a:p>
        </p:txBody>
      </p:sp>
      <p:sp>
        <p:nvSpPr>
          <p:cNvPr id="4" name="Title 3"/>
          <p:cNvSpPr>
            <a:spLocks noGrp="1"/>
          </p:cNvSpPr>
          <p:nvPr>
            <p:ph type="title"/>
          </p:nvPr>
        </p:nvSpPr>
        <p:spPr>
          <a:xfrm>
            <a:off x="1587970" y="96716"/>
            <a:ext cx="7556030" cy="748625"/>
          </a:xfrm>
        </p:spPr>
        <p:txBody>
          <a:bodyPr anchor="t">
            <a:normAutofit/>
          </a:bodyPr>
          <a:lstStyle/>
          <a:p>
            <a:r>
              <a:rPr lang="en-US" sz="3600" b="1" u="sng" dirty="0" smtClean="0">
                <a:effectLst>
                  <a:outerShdw blurRad="38100" dist="38100" dir="2700000" algn="tl">
                    <a:srgbClr val="000000">
                      <a:alpha val="43137"/>
                    </a:srgbClr>
                  </a:outerShdw>
                </a:effectLst>
                <a:latin typeface="Baskerville Old Face" panose="02020602080505020303" pitchFamily="18" charset="0"/>
              </a:rPr>
              <a:t>Will </a:t>
            </a:r>
            <a:r>
              <a:rPr lang="en-US" sz="3600" b="1" u="sng" dirty="0">
                <a:effectLst>
                  <a:outerShdw blurRad="38100" dist="38100" dir="2700000" algn="tl">
                    <a:srgbClr val="000000">
                      <a:alpha val="43137"/>
                    </a:srgbClr>
                  </a:outerShdw>
                </a:effectLst>
                <a:latin typeface="Baskerville Old Face" panose="02020602080505020303" pitchFamily="18" charset="0"/>
              </a:rPr>
              <a:t>not </a:t>
            </a:r>
            <a:r>
              <a:rPr lang="en-US" sz="3600" b="1" u="sng" dirty="0" smtClean="0">
                <a:effectLst>
                  <a:outerShdw blurRad="38100" dist="38100" dir="2700000" algn="tl">
                    <a:srgbClr val="000000">
                      <a:alpha val="43137"/>
                    </a:srgbClr>
                  </a:outerShdw>
                </a:effectLst>
                <a:latin typeface="Baskerville Old Face" panose="02020602080505020303" pitchFamily="18" charset="0"/>
              </a:rPr>
              <a:t>Inherit </a:t>
            </a:r>
            <a:endParaRPr lang="en-US" sz="3600" b="1" u="sng" dirty="0">
              <a:effectLst>
                <a:outerShdw blurRad="38100" dist="38100" dir="2700000" algn="tl">
                  <a:srgbClr val="000000">
                    <a:alpha val="43137"/>
                  </a:srgbClr>
                </a:outerShdw>
              </a:effectLst>
              <a:latin typeface="Baskerville Old Face" panose="02020602080505020303" pitchFamily="18" charset="0"/>
            </a:endParaRPr>
          </a:p>
        </p:txBody>
      </p:sp>
    </p:spTree>
    <p:extLst>
      <p:ext uri="{BB962C8B-B14F-4D97-AF65-F5344CB8AC3E}">
        <p14:creationId xmlns:p14="http://schemas.microsoft.com/office/powerpoint/2010/main" val="105061219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928552" y="714896"/>
            <a:ext cx="7107143" cy="4322618"/>
          </a:xfrm>
        </p:spPr>
        <p:txBody>
          <a:bodyPr anchor="t">
            <a:noAutofit/>
          </a:bodyPr>
          <a:lstStyle/>
          <a:p>
            <a:pPr algn="l"/>
            <a:r>
              <a:rPr lang="en-US" sz="3200" dirty="0">
                <a:effectLst>
                  <a:outerShdw blurRad="38100" dist="38100" dir="2700000" algn="tl">
                    <a:srgbClr val="000000">
                      <a:alpha val="43137"/>
                    </a:srgbClr>
                  </a:outerShdw>
                </a:effectLst>
                <a:latin typeface="Baskerville Old Face" panose="02020602080505020303" pitchFamily="18" charset="0"/>
              </a:rPr>
              <a:t>21 envy, murders,[b] drunkenness, revelries, and the like; of which I tell you beforehand, just as I also told you in time past, that those who practice such things will not inherit the kingdom of God</a:t>
            </a:r>
            <a:r>
              <a:rPr lang="en-US" sz="3200" dirty="0" smtClean="0">
                <a:effectLst>
                  <a:outerShdw blurRad="38100" dist="38100" dir="2700000" algn="tl">
                    <a:srgbClr val="000000">
                      <a:alpha val="43137"/>
                    </a:srgbClr>
                  </a:outerShdw>
                </a:effectLst>
                <a:latin typeface="Baskerville Old Face" panose="02020602080505020303" pitchFamily="18" charset="0"/>
              </a:rPr>
              <a:t>.</a:t>
            </a:r>
          </a:p>
          <a:p>
            <a:pPr algn="l"/>
            <a:r>
              <a:rPr lang="en-US" sz="3200" dirty="0" smtClean="0">
                <a:effectLst>
                  <a:outerShdw blurRad="38100" dist="38100" dir="2700000" algn="tl">
                    <a:srgbClr val="000000">
                      <a:alpha val="43137"/>
                    </a:srgbClr>
                  </a:outerShdw>
                </a:effectLst>
                <a:latin typeface="Baskerville Old Face" panose="02020602080505020303" pitchFamily="18" charset="0"/>
              </a:rPr>
              <a:t>Galatians 5:19-21</a:t>
            </a:r>
            <a:endParaRPr lang="en-US" sz="3200" dirty="0">
              <a:effectLst>
                <a:outerShdw blurRad="38100" dist="38100" dir="2700000" algn="tl">
                  <a:srgbClr val="000000">
                    <a:alpha val="43137"/>
                  </a:srgbClr>
                </a:outerShdw>
              </a:effectLst>
              <a:latin typeface="Baskerville Old Face" panose="02020602080505020303" pitchFamily="18" charset="0"/>
            </a:endParaRPr>
          </a:p>
        </p:txBody>
      </p:sp>
      <p:sp>
        <p:nvSpPr>
          <p:cNvPr id="4" name="Title 3"/>
          <p:cNvSpPr>
            <a:spLocks noGrp="1"/>
          </p:cNvSpPr>
          <p:nvPr>
            <p:ph type="title"/>
          </p:nvPr>
        </p:nvSpPr>
        <p:spPr>
          <a:xfrm>
            <a:off x="1587970" y="96716"/>
            <a:ext cx="7556030" cy="748625"/>
          </a:xfrm>
        </p:spPr>
        <p:txBody>
          <a:bodyPr anchor="t">
            <a:normAutofit/>
          </a:bodyPr>
          <a:lstStyle/>
          <a:p>
            <a:r>
              <a:rPr lang="en-US" sz="3600" b="1" u="sng" dirty="0" smtClean="0">
                <a:effectLst>
                  <a:outerShdw blurRad="38100" dist="38100" dir="2700000" algn="tl">
                    <a:srgbClr val="000000">
                      <a:alpha val="43137"/>
                    </a:srgbClr>
                  </a:outerShdw>
                </a:effectLst>
                <a:latin typeface="Baskerville Old Face" panose="02020602080505020303" pitchFamily="18" charset="0"/>
              </a:rPr>
              <a:t>Will </a:t>
            </a:r>
            <a:r>
              <a:rPr lang="en-US" sz="3600" b="1" u="sng" dirty="0">
                <a:effectLst>
                  <a:outerShdw blurRad="38100" dist="38100" dir="2700000" algn="tl">
                    <a:srgbClr val="000000">
                      <a:alpha val="43137"/>
                    </a:srgbClr>
                  </a:outerShdw>
                </a:effectLst>
                <a:latin typeface="Baskerville Old Face" panose="02020602080505020303" pitchFamily="18" charset="0"/>
              </a:rPr>
              <a:t>not </a:t>
            </a:r>
            <a:r>
              <a:rPr lang="en-US" sz="3600" b="1" u="sng" dirty="0" smtClean="0">
                <a:effectLst>
                  <a:outerShdw blurRad="38100" dist="38100" dir="2700000" algn="tl">
                    <a:srgbClr val="000000">
                      <a:alpha val="43137"/>
                    </a:srgbClr>
                  </a:outerShdw>
                </a:effectLst>
                <a:latin typeface="Baskerville Old Face" panose="02020602080505020303" pitchFamily="18" charset="0"/>
              </a:rPr>
              <a:t>Inherit </a:t>
            </a:r>
            <a:endParaRPr lang="en-US" sz="3600" b="1" u="sng" dirty="0">
              <a:effectLst>
                <a:outerShdw blurRad="38100" dist="38100" dir="2700000" algn="tl">
                  <a:srgbClr val="000000">
                    <a:alpha val="43137"/>
                  </a:srgbClr>
                </a:outerShdw>
              </a:effectLst>
              <a:latin typeface="Baskerville Old Face" panose="02020602080505020303" pitchFamily="18" charset="0"/>
            </a:endParaRPr>
          </a:p>
        </p:txBody>
      </p:sp>
    </p:spTree>
    <p:extLst>
      <p:ext uri="{BB962C8B-B14F-4D97-AF65-F5344CB8AC3E}">
        <p14:creationId xmlns:p14="http://schemas.microsoft.com/office/powerpoint/2010/main" val="2542686639"/>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928552" y="714896"/>
            <a:ext cx="7107143" cy="4322618"/>
          </a:xfrm>
        </p:spPr>
        <p:txBody>
          <a:bodyPr anchor="t">
            <a:noAutofit/>
          </a:bodyPr>
          <a:lstStyle/>
          <a:p>
            <a:pPr algn="l"/>
            <a:r>
              <a:rPr lang="en-US" sz="3200" dirty="0">
                <a:effectLst>
                  <a:outerShdw blurRad="38100" dist="38100" dir="2700000" algn="tl">
                    <a:srgbClr val="000000">
                      <a:alpha val="43137"/>
                    </a:srgbClr>
                  </a:outerShdw>
                </a:effectLst>
                <a:latin typeface="Baskerville Old Face" panose="02020602080505020303" pitchFamily="18" charset="0"/>
              </a:rPr>
              <a:t>18 to open their eyes, in order to turn them from darkness to light, and from the power of Satan to God, that they may receive forgiveness of sins and an inheritance among those who are sanctified by faith in Me</a:t>
            </a:r>
            <a:r>
              <a:rPr lang="en-US" sz="3200" dirty="0" smtClean="0">
                <a:effectLst>
                  <a:outerShdw blurRad="38100" dist="38100" dir="2700000" algn="tl">
                    <a:srgbClr val="000000">
                      <a:alpha val="43137"/>
                    </a:srgbClr>
                  </a:outerShdw>
                </a:effectLst>
                <a:latin typeface="Baskerville Old Face" panose="02020602080505020303" pitchFamily="18" charset="0"/>
              </a:rPr>
              <a:t>.’</a:t>
            </a:r>
          </a:p>
          <a:p>
            <a:pPr algn="l"/>
            <a:r>
              <a:rPr lang="en-US" sz="3200" dirty="0" smtClean="0">
                <a:effectLst>
                  <a:outerShdw blurRad="38100" dist="38100" dir="2700000" algn="tl">
                    <a:srgbClr val="000000">
                      <a:alpha val="43137"/>
                    </a:srgbClr>
                  </a:outerShdw>
                </a:effectLst>
                <a:latin typeface="Baskerville Old Face" panose="02020602080505020303" pitchFamily="18" charset="0"/>
              </a:rPr>
              <a:t>Acts 26:18</a:t>
            </a:r>
            <a:endParaRPr lang="en-US" sz="3200" dirty="0">
              <a:effectLst>
                <a:outerShdw blurRad="38100" dist="38100" dir="2700000" algn="tl">
                  <a:srgbClr val="000000">
                    <a:alpha val="43137"/>
                  </a:srgbClr>
                </a:outerShdw>
              </a:effectLst>
              <a:latin typeface="Baskerville Old Face" panose="02020602080505020303" pitchFamily="18" charset="0"/>
            </a:endParaRPr>
          </a:p>
        </p:txBody>
      </p:sp>
      <p:sp>
        <p:nvSpPr>
          <p:cNvPr id="4" name="Title 3"/>
          <p:cNvSpPr>
            <a:spLocks noGrp="1"/>
          </p:cNvSpPr>
          <p:nvPr>
            <p:ph type="title"/>
          </p:nvPr>
        </p:nvSpPr>
        <p:spPr>
          <a:xfrm>
            <a:off x="1587970" y="96716"/>
            <a:ext cx="7556030" cy="748625"/>
          </a:xfrm>
        </p:spPr>
        <p:txBody>
          <a:bodyPr anchor="t">
            <a:normAutofit/>
          </a:bodyPr>
          <a:lstStyle/>
          <a:p>
            <a:r>
              <a:rPr lang="en-US" sz="3600" b="1" u="sng" dirty="0" smtClean="0">
                <a:effectLst>
                  <a:outerShdw blurRad="38100" dist="38100" dir="2700000" algn="tl">
                    <a:srgbClr val="000000">
                      <a:alpha val="43137"/>
                    </a:srgbClr>
                  </a:outerShdw>
                </a:effectLst>
                <a:latin typeface="Baskerville Old Face" panose="02020602080505020303" pitchFamily="18" charset="0"/>
              </a:rPr>
              <a:t>Will </a:t>
            </a:r>
            <a:r>
              <a:rPr lang="en-US" sz="3600" b="1" u="sng" dirty="0">
                <a:effectLst>
                  <a:outerShdw blurRad="38100" dist="38100" dir="2700000" algn="tl">
                    <a:srgbClr val="000000">
                      <a:alpha val="43137"/>
                    </a:srgbClr>
                  </a:outerShdw>
                </a:effectLst>
                <a:latin typeface="Baskerville Old Face" panose="02020602080505020303" pitchFamily="18" charset="0"/>
              </a:rPr>
              <a:t>not </a:t>
            </a:r>
            <a:r>
              <a:rPr lang="en-US" sz="3600" b="1" u="sng" dirty="0" smtClean="0">
                <a:effectLst>
                  <a:outerShdw blurRad="38100" dist="38100" dir="2700000" algn="tl">
                    <a:srgbClr val="000000">
                      <a:alpha val="43137"/>
                    </a:srgbClr>
                  </a:outerShdw>
                </a:effectLst>
                <a:latin typeface="Baskerville Old Face" panose="02020602080505020303" pitchFamily="18" charset="0"/>
              </a:rPr>
              <a:t>Inherit </a:t>
            </a:r>
            <a:endParaRPr lang="en-US" sz="3600" b="1" u="sng" dirty="0">
              <a:effectLst>
                <a:outerShdw blurRad="38100" dist="38100" dir="2700000" algn="tl">
                  <a:srgbClr val="000000">
                    <a:alpha val="43137"/>
                  </a:srgbClr>
                </a:outerShdw>
              </a:effectLst>
              <a:latin typeface="Baskerville Old Face" panose="02020602080505020303" pitchFamily="18" charset="0"/>
            </a:endParaRPr>
          </a:p>
        </p:txBody>
      </p:sp>
    </p:spTree>
    <p:extLst>
      <p:ext uri="{BB962C8B-B14F-4D97-AF65-F5344CB8AC3E}">
        <p14:creationId xmlns:p14="http://schemas.microsoft.com/office/powerpoint/2010/main" val="1450933134"/>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928552" y="714896"/>
            <a:ext cx="7107143" cy="4322618"/>
          </a:xfrm>
        </p:spPr>
        <p:txBody>
          <a:bodyPr anchor="t">
            <a:noAutofit/>
          </a:bodyPr>
          <a:lstStyle/>
          <a:p>
            <a:pPr algn="l"/>
            <a:r>
              <a:rPr lang="en-US" sz="3200" dirty="0">
                <a:effectLst>
                  <a:outerShdw blurRad="38100" dist="38100" dir="2700000" algn="tl">
                    <a:srgbClr val="000000">
                      <a:alpha val="43137"/>
                    </a:srgbClr>
                  </a:outerShdw>
                </a:effectLst>
                <a:latin typeface="Baskerville Old Face" panose="02020602080505020303" pitchFamily="18" charset="0"/>
              </a:rPr>
              <a:t>11 Does a spring send forth fresh water and bitter from the same opening? 12 Can a fig tree, my brethren, bear olives, or a grapevine bear figs? Thus no spring yields both salt water and fresh</a:t>
            </a:r>
            <a:r>
              <a:rPr lang="en-US" sz="3200" dirty="0" smtClean="0">
                <a:effectLst>
                  <a:outerShdw blurRad="38100" dist="38100" dir="2700000" algn="tl">
                    <a:srgbClr val="000000">
                      <a:alpha val="43137"/>
                    </a:srgbClr>
                  </a:outerShdw>
                </a:effectLst>
                <a:latin typeface="Baskerville Old Face" panose="02020602080505020303" pitchFamily="18" charset="0"/>
              </a:rPr>
              <a:t>.</a:t>
            </a:r>
          </a:p>
          <a:p>
            <a:pPr algn="l"/>
            <a:r>
              <a:rPr lang="en-US" sz="3200" dirty="0" smtClean="0">
                <a:effectLst>
                  <a:outerShdw blurRad="38100" dist="38100" dir="2700000" algn="tl">
                    <a:srgbClr val="000000">
                      <a:alpha val="43137"/>
                    </a:srgbClr>
                  </a:outerShdw>
                </a:effectLst>
                <a:latin typeface="Baskerville Old Face" panose="02020602080505020303" pitchFamily="18" charset="0"/>
              </a:rPr>
              <a:t>James 3:11-12</a:t>
            </a:r>
            <a:endParaRPr lang="en-US" sz="3200" dirty="0">
              <a:effectLst>
                <a:outerShdw blurRad="38100" dist="38100" dir="2700000" algn="tl">
                  <a:srgbClr val="000000">
                    <a:alpha val="43137"/>
                  </a:srgbClr>
                </a:outerShdw>
              </a:effectLst>
              <a:latin typeface="Baskerville Old Face" panose="02020602080505020303" pitchFamily="18" charset="0"/>
            </a:endParaRPr>
          </a:p>
        </p:txBody>
      </p:sp>
      <p:sp>
        <p:nvSpPr>
          <p:cNvPr id="4" name="Title 3"/>
          <p:cNvSpPr>
            <a:spLocks noGrp="1"/>
          </p:cNvSpPr>
          <p:nvPr>
            <p:ph type="title"/>
          </p:nvPr>
        </p:nvSpPr>
        <p:spPr>
          <a:xfrm>
            <a:off x="1587970" y="96716"/>
            <a:ext cx="7556030" cy="748625"/>
          </a:xfrm>
        </p:spPr>
        <p:txBody>
          <a:bodyPr anchor="t">
            <a:normAutofit/>
          </a:bodyPr>
          <a:lstStyle/>
          <a:p>
            <a:r>
              <a:rPr lang="en-US" sz="3600" b="1" u="sng" dirty="0" smtClean="0">
                <a:effectLst>
                  <a:outerShdw blurRad="38100" dist="38100" dir="2700000" algn="tl">
                    <a:srgbClr val="000000">
                      <a:alpha val="43137"/>
                    </a:srgbClr>
                  </a:outerShdw>
                </a:effectLst>
                <a:latin typeface="Baskerville Old Face" panose="02020602080505020303" pitchFamily="18" charset="0"/>
              </a:rPr>
              <a:t>One </a:t>
            </a:r>
            <a:r>
              <a:rPr lang="en-US" sz="3600" b="1" u="sng" dirty="0">
                <a:effectLst>
                  <a:outerShdw blurRad="38100" dist="38100" dir="2700000" algn="tl">
                    <a:srgbClr val="000000">
                      <a:alpha val="43137"/>
                    </a:srgbClr>
                  </a:outerShdw>
                </a:effectLst>
                <a:latin typeface="Baskerville Old Face" panose="02020602080505020303" pitchFamily="18" charset="0"/>
              </a:rPr>
              <a:t>spring one kind of water </a:t>
            </a:r>
          </a:p>
        </p:txBody>
      </p:sp>
    </p:spTree>
    <p:extLst>
      <p:ext uri="{BB962C8B-B14F-4D97-AF65-F5344CB8AC3E}">
        <p14:creationId xmlns:p14="http://schemas.microsoft.com/office/powerpoint/2010/main" val="28067859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928552" y="714896"/>
            <a:ext cx="7107143" cy="4322618"/>
          </a:xfrm>
        </p:spPr>
        <p:txBody>
          <a:bodyPr anchor="t">
            <a:noAutofit/>
          </a:bodyPr>
          <a:lstStyle/>
          <a:p>
            <a:pPr algn="l"/>
            <a:r>
              <a:rPr lang="en-US" sz="3200" dirty="0" smtClean="0">
                <a:effectLst>
                  <a:outerShdw blurRad="38100" dist="38100" dir="2700000" algn="tl">
                    <a:srgbClr val="000000">
                      <a:alpha val="43137"/>
                    </a:srgbClr>
                  </a:outerShdw>
                </a:effectLst>
                <a:latin typeface="Baskerville Old Face" panose="02020602080505020303" pitchFamily="18" charset="0"/>
              </a:rPr>
              <a:t>8 But </a:t>
            </a:r>
            <a:r>
              <a:rPr lang="en-US" sz="3200" dirty="0">
                <a:effectLst>
                  <a:outerShdw blurRad="38100" dist="38100" dir="2700000" algn="tl">
                    <a:srgbClr val="000000">
                      <a:alpha val="43137"/>
                    </a:srgbClr>
                  </a:outerShdw>
                </a:effectLst>
                <a:latin typeface="Baskerville Old Face" panose="02020602080505020303" pitchFamily="18" charset="0"/>
              </a:rPr>
              <a:t>no man can tame the tongue. It is an unruly evil, full of deadly poison. 9 With it we bless our God and Father, and with it we curse men, who have been made in the similitude of God. 10 Out of the same mouth proceed blessing and cursing. My brethren, these things ought not to be so</a:t>
            </a:r>
            <a:r>
              <a:rPr lang="en-US" sz="3200" dirty="0" smtClean="0">
                <a:effectLst>
                  <a:outerShdw blurRad="38100" dist="38100" dir="2700000" algn="tl">
                    <a:srgbClr val="000000">
                      <a:alpha val="43137"/>
                    </a:srgbClr>
                  </a:outerShdw>
                </a:effectLst>
                <a:latin typeface="Baskerville Old Face" panose="02020602080505020303" pitchFamily="18" charset="0"/>
              </a:rPr>
              <a:t>.</a:t>
            </a:r>
          </a:p>
          <a:p>
            <a:pPr algn="l"/>
            <a:r>
              <a:rPr lang="en-US" sz="3200" dirty="0" smtClean="0">
                <a:effectLst>
                  <a:outerShdw blurRad="38100" dist="38100" dir="2700000" algn="tl">
                    <a:srgbClr val="000000">
                      <a:alpha val="43137"/>
                    </a:srgbClr>
                  </a:outerShdw>
                </a:effectLst>
                <a:latin typeface="Baskerville Old Face" panose="02020602080505020303" pitchFamily="18" charset="0"/>
              </a:rPr>
              <a:t>James 3:8-10</a:t>
            </a:r>
            <a:endParaRPr lang="en-US" sz="3200" dirty="0">
              <a:effectLst>
                <a:outerShdw blurRad="38100" dist="38100" dir="2700000" algn="tl">
                  <a:srgbClr val="000000">
                    <a:alpha val="43137"/>
                  </a:srgbClr>
                </a:outerShdw>
              </a:effectLst>
              <a:latin typeface="Baskerville Old Face" panose="02020602080505020303" pitchFamily="18" charset="0"/>
            </a:endParaRPr>
          </a:p>
        </p:txBody>
      </p:sp>
      <p:sp>
        <p:nvSpPr>
          <p:cNvPr id="4" name="Title 3"/>
          <p:cNvSpPr>
            <a:spLocks noGrp="1"/>
          </p:cNvSpPr>
          <p:nvPr>
            <p:ph type="title"/>
          </p:nvPr>
        </p:nvSpPr>
        <p:spPr>
          <a:xfrm>
            <a:off x="1587970" y="96716"/>
            <a:ext cx="7556030" cy="748625"/>
          </a:xfrm>
        </p:spPr>
        <p:txBody>
          <a:bodyPr anchor="t">
            <a:normAutofit/>
          </a:bodyPr>
          <a:lstStyle/>
          <a:p>
            <a:r>
              <a:rPr lang="en-US" sz="3600" b="1" u="sng" dirty="0" smtClean="0">
                <a:effectLst>
                  <a:outerShdw blurRad="38100" dist="38100" dir="2700000" algn="tl">
                    <a:srgbClr val="000000">
                      <a:alpha val="43137"/>
                    </a:srgbClr>
                  </a:outerShdw>
                </a:effectLst>
                <a:latin typeface="Baskerville Old Face" panose="02020602080505020303" pitchFamily="18" charset="0"/>
              </a:rPr>
              <a:t>One </a:t>
            </a:r>
            <a:r>
              <a:rPr lang="en-US" sz="3600" b="1" u="sng" dirty="0">
                <a:effectLst>
                  <a:outerShdw blurRad="38100" dist="38100" dir="2700000" algn="tl">
                    <a:srgbClr val="000000">
                      <a:alpha val="43137"/>
                    </a:srgbClr>
                  </a:outerShdw>
                </a:effectLst>
                <a:latin typeface="Baskerville Old Face" panose="02020602080505020303" pitchFamily="18" charset="0"/>
              </a:rPr>
              <a:t>spring one kind of water </a:t>
            </a:r>
          </a:p>
        </p:txBody>
      </p:sp>
    </p:spTree>
    <p:extLst>
      <p:ext uri="{BB962C8B-B14F-4D97-AF65-F5344CB8AC3E}">
        <p14:creationId xmlns:p14="http://schemas.microsoft.com/office/powerpoint/2010/main" val="1533114043"/>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41907"/>
            <a:ext cx="5095702" cy="3852761"/>
          </a:xfrm>
        </p:spPr>
        <p:txBody>
          <a:bodyPr>
            <a:normAutofit/>
          </a:bodyPr>
          <a:lstStyle/>
          <a:p>
            <a:pPr algn="ctr"/>
            <a:r>
              <a:rPr lang="en-US" sz="4000" u="sng" dirty="0" smtClean="0">
                <a:effectLst>
                  <a:outerShdw blurRad="38100" dist="38100" dir="2700000" algn="tl">
                    <a:srgbClr val="000000">
                      <a:alpha val="43137"/>
                    </a:srgbClr>
                  </a:outerShdw>
                </a:effectLst>
                <a:latin typeface="Baskerville Old Face" panose="02020602080505020303" pitchFamily="18" charset="0"/>
              </a:rPr>
              <a:t>Lessons for </a:t>
            </a:r>
            <a:br>
              <a:rPr lang="en-US" sz="4000" u="sng" dirty="0" smtClean="0">
                <a:effectLst>
                  <a:outerShdw blurRad="38100" dist="38100" dir="2700000" algn="tl">
                    <a:srgbClr val="000000">
                      <a:alpha val="43137"/>
                    </a:srgbClr>
                  </a:outerShdw>
                </a:effectLst>
                <a:latin typeface="Baskerville Old Face" panose="02020602080505020303" pitchFamily="18" charset="0"/>
              </a:rPr>
            </a:br>
            <a:r>
              <a:rPr lang="en-US" sz="4000" u="sng" dirty="0" smtClean="0">
                <a:effectLst>
                  <a:outerShdw blurRad="38100" dist="38100" dir="2700000" algn="tl">
                    <a:srgbClr val="000000">
                      <a:alpha val="43137"/>
                    </a:srgbClr>
                  </a:outerShdw>
                </a:effectLst>
                <a:latin typeface="Baskerville Old Face" panose="02020602080505020303" pitchFamily="18" charset="0"/>
              </a:rPr>
              <a:t>Us Today</a:t>
            </a:r>
            <a:endParaRPr lang="en-US" sz="4000" u="sng" dirty="0">
              <a:effectLst>
                <a:outerShdw blurRad="38100" dist="38100" dir="2700000" algn="tl">
                  <a:srgbClr val="000000">
                    <a:alpha val="43137"/>
                  </a:srgbClr>
                </a:outerShdw>
              </a:effectLst>
              <a:latin typeface="Baskerville Old Face" panose="02020602080505020303" pitchFamily="18" charset="0"/>
            </a:endParaRPr>
          </a:p>
        </p:txBody>
      </p:sp>
    </p:spTree>
    <p:extLst>
      <p:ext uri="{BB962C8B-B14F-4D97-AF65-F5344CB8AC3E}">
        <p14:creationId xmlns:p14="http://schemas.microsoft.com/office/powerpoint/2010/main" val="1359316291"/>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928552" y="714896"/>
            <a:ext cx="7107143" cy="4322618"/>
          </a:xfrm>
        </p:spPr>
        <p:txBody>
          <a:bodyPr anchor="t">
            <a:noAutofit/>
          </a:bodyPr>
          <a:lstStyle/>
          <a:p>
            <a:pPr algn="l"/>
            <a:r>
              <a:rPr lang="en-US" sz="3200" dirty="0">
                <a:effectLst>
                  <a:outerShdw blurRad="38100" dist="38100" dir="2700000" algn="tl">
                    <a:srgbClr val="000000">
                      <a:alpha val="43137"/>
                    </a:srgbClr>
                  </a:outerShdw>
                </a:effectLst>
                <a:latin typeface="Baskerville Old Face" panose="02020602080505020303" pitchFamily="18" charset="0"/>
              </a:rPr>
              <a:t>6 And He said to me, “It is done</a:t>
            </a:r>
            <a:r>
              <a:rPr lang="en-US" sz="3200" dirty="0" smtClean="0">
                <a:effectLst>
                  <a:outerShdw blurRad="38100" dist="38100" dir="2700000" algn="tl">
                    <a:srgbClr val="000000">
                      <a:alpha val="43137"/>
                    </a:srgbClr>
                  </a:outerShdw>
                </a:effectLst>
                <a:latin typeface="Baskerville Old Face" panose="02020602080505020303" pitchFamily="18" charset="0"/>
              </a:rPr>
              <a:t>! </a:t>
            </a:r>
            <a:r>
              <a:rPr lang="en-US" sz="3200" dirty="0">
                <a:effectLst>
                  <a:outerShdw blurRad="38100" dist="38100" dir="2700000" algn="tl">
                    <a:srgbClr val="000000">
                      <a:alpha val="43137"/>
                    </a:srgbClr>
                  </a:outerShdw>
                </a:effectLst>
                <a:latin typeface="Baskerville Old Face" panose="02020602080505020303" pitchFamily="18" charset="0"/>
              </a:rPr>
              <a:t>I am the Alpha and the Omega, the Beginning and the End. I will give of the fountain of the water of life freely to him who thirsts. 7 He who overcomes shall inherit all things</a:t>
            </a:r>
            <a:r>
              <a:rPr lang="en-US" sz="3200" dirty="0" smtClean="0">
                <a:effectLst>
                  <a:outerShdw blurRad="38100" dist="38100" dir="2700000" algn="tl">
                    <a:srgbClr val="000000">
                      <a:alpha val="43137"/>
                    </a:srgbClr>
                  </a:outerShdw>
                </a:effectLst>
                <a:latin typeface="Baskerville Old Face" panose="02020602080505020303" pitchFamily="18" charset="0"/>
              </a:rPr>
              <a:t>, </a:t>
            </a:r>
            <a:r>
              <a:rPr lang="en-US" sz="3200" dirty="0">
                <a:effectLst>
                  <a:outerShdw blurRad="38100" dist="38100" dir="2700000" algn="tl">
                    <a:srgbClr val="000000">
                      <a:alpha val="43137"/>
                    </a:srgbClr>
                  </a:outerShdw>
                </a:effectLst>
                <a:latin typeface="Baskerville Old Face" panose="02020602080505020303" pitchFamily="18" charset="0"/>
              </a:rPr>
              <a:t>and I will be his God and he shall be My son. </a:t>
            </a:r>
          </a:p>
        </p:txBody>
      </p:sp>
      <p:sp>
        <p:nvSpPr>
          <p:cNvPr id="4" name="Title 3"/>
          <p:cNvSpPr>
            <a:spLocks noGrp="1"/>
          </p:cNvSpPr>
          <p:nvPr>
            <p:ph type="title"/>
          </p:nvPr>
        </p:nvSpPr>
        <p:spPr>
          <a:xfrm>
            <a:off x="1587970" y="96716"/>
            <a:ext cx="7556030" cy="748625"/>
          </a:xfrm>
        </p:spPr>
        <p:txBody>
          <a:bodyPr anchor="t">
            <a:normAutofit/>
          </a:bodyPr>
          <a:lstStyle/>
          <a:p>
            <a:r>
              <a:rPr lang="en-US" sz="3600" b="1" u="sng" dirty="0">
                <a:effectLst>
                  <a:outerShdw blurRad="38100" dist="38100" dir="2700000" algn="tl">
                    <a:srgbClr val="000000">
                      <a:alpha val="43137"/>
                    </a:srgbClr>
                  </a:outerShdw>
                </a:effectLst>
                <a:latin typeface="Baskerville Old Face" panose="02020602080505020303" pitchFamily="18" charset="0"/>
              </a:rPr>
              <a:t>Destination of the warped and dark soul </a:t>
            </a:r>
          </a:p>
        </p:txBody>
      </p:sp>
    </p:spTree>
    <p:extLst>
      <p:ext uri="{BB962C8B-B14F-4D97-AF65-F5344CB8AC3E}">
        <p14:creationId xmlns:p14="http://schemas.microsoft.com/office/powerpoint/2010/main" val="375602698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928552" y="714896"/>
            <a:ext cx="7107143" cy="4322618"/>
          </a:xfrm>
        </p:spPr>
        <p:txBody>
          <a:bodyPr anchor="t">
            <a:noAutofit/>
          </a:bodyPr>
          <a:lstStyle/>
          <a:p>
            <a:pPr algn="l"/>
            <a:r>
              <a:rPr lang="en-US" sz="3200" dirty="0">
                <a:effectLst>
                  <a:outerShdw blurRad="38100" dist="38100" dir="2700000" algn="tl">
                    <a:srgbClr val="000000">
                      <a:alpha val="43137"/>
                    </a:srgbClr>
                  </a:outerShdw>
                </a:effectLst>
                <a:latin typeface="Baskerville Old Face" panose="02020602080505020303" pitchFamily="18" charset="0"/>
              </a:rPr>
              <a:t>8 But the cowardly, </a:t>
            </a:r>
            <a:r>
              <a:rPr lang="en-US" sz="3200" dirty="0" smtClean="0">
                <a:effectLst>
                  <a:outerShdw blurRad="38100" dist="38100" dir="2700000" algn="tl">
                    <a:srgbClr val="000000">
                      <a:alpha val="43137"/>
                    </a:srgbClr>
                  </a:outerShdw>
                </a:effectLst>
                <a:latin typeface="Baskerville Old Face" panose="02020602080505020303" pitchFamily="18" charset="0"/>
              </a:rPr>
              <a:t>unbelieving,</a:t>
            </a:r>
          </a:p>
          <a:p>
            <a:pPr algn="l"/>
            <a:r>
              <a:rPr lang="en-US" sz="3200" dirty="0" smtClean="0">
                <a:effectLst>
                  <a:outerShdw blurRad="38100" dist="38100" dir="2700000" algn="tl">
                    <a:srgbClr val="000000">
                      <a:alpha val="43137"/>
                    </a:srgbClr>
                  </a:outerShdw>
                </a:effectLst>
                <a:latin typeface="Baskerville Old Face" panose="02020602080505020303" pitchFamily="18" charset="0"/>
              </a:rPr>
              <a:t>abominable</a:t>
            </a:r>
            <a:r>
              <a:rPr lang="en-US" sz="3200" dirty="0">
                <a:effectLst>
                  <a:outerShdw blurRad="38100" dist="38100" dir="2700000" algn="tl">
                    <a:srgbClr val="000000">
                      <a:alpha val="43137"/>
                    </a:srgbClr>
                  </a:outerShdw>
                </a:effectLst>
                <a:latin typeface="Baskerville Old Face" panose="02020602080505020303" pitchFamily="18" charset="0"/>
              </a:rPr>
              <a:t>, murderers, sexually immoral, sorcerers, idolaters, and all liars shall have their part in the lake which burns with fire and brimstone, which is the second death</a:t>
            </a:r>
            <a:r>
              <a:rPr lang="en-US" sz="3200" dirty="0" smtClean="0">
                <a:effectLst>
                  <a:outerShdw blurRad="38100" dist="38100" dir="2700000" algn="tl">
                    <a:srgbClr val="000000">
                      <a:alpha val="43137"/>
                    </a:srgbClr>
                  </a:outerShdw>
                </a:effectLst>
                <a:latin typeface="Baskerville Old Face" panose="02020602080505020303" pitchFamily="18" charset="0"/>
              </a:rPr>
              <a:t>.”</a:t>
            </a:r>
          </a:p>
          <a:p>
            <a:pPr algn="l"/>
            <a:r>
              <a:rPr lang="en-US" sz="3200" dirty="0" smtClean="0">
                <a:effectLst>
                  <a:outerShdw blurRad="38100" dist="38100" dir="2700000" algn="tl">
                    <a:srgbClr val="000000">
                      <a:alpha val="43137"/>
                    </a:srgbClr>
                  </a:outerShdw>
                </a:effectLst>
                <a:latin typeface="Baskerville Old Face" panose="02020602080505020303" pitchFamily="18" charset="0"/>
              </a:rPr>
              <a:t>Revelation 21:6-8</a:t>
            </a:r>
            <a:endParaRPr lang="en-US" sz="3200" dirty="0">
              <a:effectLst>
                <a:outerShdw blurRad="38100" dist="38100" dir="2700000" algn="tl">
                  <a:srgbClr val="000000">
                    <a:alpha val="43137"/>
                  </a:srgbClr>
                </a:outerShdw>
              </a:effectLst>
              <a:latin typeface="Baskerville Old Face" panose="02020602080505020303" pitchFamily="18" charset="0"/>
            </a:endParaRPr>
          </a:p>
        </p:txBody>
      </p:sp>
      <p:sp>
        <p:nvSpPr>
          <p:cNvPr id="4" name="Title 3"/>
          <p:cNvSpPr>
            <a:spLocks noGrp="1"/>
          </p:cNvSpPr>
          <p:nvPr>
            <p:ph type="title"/>
          </p:nvPr>
        </p:nvSpPr>
        <p:spPr>
          <a:xfrm>
            <a:off x="1587970" y="96716"/>
            <a:ext cx="7556030" cy="748625"/>
          </a:xfrm>
        </p:spPr>
        <p:txBody>
          <a:bodyPr anchor="t">
            <a:normAutofit/>
          </a:bodyPr>
          <a:lstStyle/>
          <a:p>
            <a:r>
              <a:rPr lang="en-US" sz="3600" b="1" u="sng" dirty="0">
                <a:effectLst>
                  <a:outerShdw blurRad="38100" dist="38100" dir="2700000" algn="tl">
                    <a:srgbClr val="000000">
                      <a:alpha val="43137"/>
                    </a:srgbClr>
                  </a:outerShdw>
                </a:effectLst>
                <a:latin typeface="Baskerville Old Face" panose="02020602080505020303" pitchFamily="18" charset="0"/>
              </a:rPr>
              <a:t>Destination of the warped and dark soul </a:t>
            </a:r>
          </a:p>
        </p:txBody>
      </p:sp>
    </p:spTree>
    <p:extLst>
      <p:ext uri="{BB962C8B-B14F-4D97-AF65-F5344CB8AC3E}">
        <p14:creationId xmlns:p14="http://schemas.microsoft.com/office/powerpoint/2010/main" val="201584934"/>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928552" y="1138842"/>
            <a:ext cx="7107143" cy="3815543"/>
          </a:xfrm>
        </p:spPr>
        <p:txBody>
          <a:bodyPr anchor="t">
            <a:noAutofit/>
          </a:bodyPr>
          <a:lstStyle/>
          <a:p>
            <a:pPr algn="l"/>
            <a:r>
              <a:rPr lang="en-US" sz="3200" dirty="0">
                <a:effectLst>
                  <a:outerShdw blurRad="38100" dist="38100" dir="2700000" algn="tl">
                    <a:srgbClr val="000000">
                      <a:alpha val="43137"/>
                    </a:srgbClr>
                  </a:outerShdw>
                </a:effectLst>
                <a:latin typeface="Baskerville Old Face" panose="02020602080505020303" pitchFamily="18" charset="0"/>
              </a:rPr>
              <a:t>There were present at that season some who told Him about the Galileans whose blood Pilate had mingled with their sacrifices. 2 And Jesus answered and said to them, “Do you suppose that these Galileans were worse sinners than all other Galileans, because they suffered such things? </a:t>
            </a:r>
          </a:p>
        </p:txBody>
      </p:sp>
      <p:sp>
        <p:nvSpPr>
          <p:cNvPr id="4" name="Title 3"/>
          <p:cNvSpPr>
            <a:spLocks noGrp="1"/>
          </p:cNvSpPr>
          <p:nvPr>
            <p:ph type="title"/>
          </p:nvPr>
        </p:nvSpPr>
        <p:spPr>
          <a:xfrm>
            <a:off x="1587970" y="96716"/>
            <a:ext cx="7556030" cy="1125255"/>
          </a:xfrm>
        </p:spPr>
        <p:txBody>
          <a:bodyPr anchor="t">
            <a:normAutofit fontScale="90000"/>
          </a:bodyPr>
          <a:lstStyle/>
          <a:p>
            <a:r>
              <a:rPr lang="en-US" sz="3600" b="1" u="sng" dirty="0">
                <a:effectLst>
                  <a:outerShdw blurRad="38100" dist="38100" dir="2700000" algn="tl">
                    <a:srgbClr val="000000">
                      <a:alpha val="43137"/>
                    </a:srgbClr>
                  </a:outerShdw>
                </a:effectLst>
                <a:latin typeface="Baskerville Old Face" panose="02020602080505020303" pitchFamily="18" charset="0"/>
              </a:rPr>
              <a:t>A dark &amp; warped soul </a:t>
            </a:r>
            <a:r>
              <a:rPr lang="en-US" sz="3600" b="1" u="sng" dirty="0" smtClean="0">
                <a:effectLst>
                  <a:outerShdw blurRad="38100" dist="38100" dir="2700000" algn="tl">
                    <a:srgbClr val="000000">
                      <a:alpha val="43137"/>
                    </a:srgbClr>
                  </a:outerShdw>
                </a:effectLst>
                <a:latin typeface="Baskerville Old Face" panose="02020602080505020303" pitchFamily="18" charset="0"/>
              </a:rPr>
              <a:t/>
            </a:r>
            <a:br>
              <a:rPr lang="en-US" sz="3600" b="1" u="sng" dirty="0" smtClean="0">
                <a:effectLst>
                  <a:outerShdw blurRad="38100" dist="38100" dir="2700000" algn="tl">
                    <a:srgbClr val="000000">
                      <a:alpha val="43137"/>
                    </a:srgbClr>
                  </a:outerShdw>
                </a:effectLst>
                <a:latin typeface="Baskerville Old Face" panose="02020602080505020303" pitchFamily="18" charset="0"/>
              </a:rPr>
            </a:br>
            <a:r>
              <a:rPr lang="en-US" sz="3600" b="1" u="sng" dirty="0" smtClean="0">
                <a:effectLst>
                  <a:outerShdw blurRad="38100" dist="38100" dir="2700000" algn="tl">
                    <a:srgbClr val="000000">
                      <a:alpha val="43137"/>
                    </a:srgbClr>
                  </a:outerShdw>
                </a:effectLst>
                <a:latin typeface="Baskerville Old Face" panose="02020602080505020303" pitchFamily="18" charset="0"/>
              </a:rPr>
              <a:t>does </a:t>
            </a:r>
            <a:r>
              <a:rPr lang="en-US" sz="3600" b="1" u="sng" dirty="0">
                <a:effectLst>
                  <a:outerShdw blurRad="38100" dist="38100" dir="2700000" algn="tl">
                    <a:srgbClr val="000000">
                      <a:alpha val="43137"/>
                    </a:srgbClr>
                  </a:outerShdw>
                </a:effectLst>
                <a:latin typeface="Baskerville Old Face" panose="02020602080505020303" pitchFamily="18" charset="0"/>
              </a:rPr>
              <a:t>not belong to a </a:t>
            </a:r>
            <a:r>
              <a:rPr lang="en-US" sz="3600" b="1" u="sng" dirty="0" smtClean="0">
                <a:effectLst>
                  <a:outerShdw blurRad="38100" dist="38100" dir="2700000" algn="tl">
                    <a:srgbClr val="000000">
                      <a:alpha val="43137"/>
                    </a:srgbClr>
                  </a:outerShdw>
                </a:effectLst>
                <a:latin typeface="Baskerville Old Face" panose="02020602080505020303" pitchFamily="18" charset="0"/>
              </a:rPr>
              <a:t>Christian</a:t>
            </a:r>
            <a:endParaRPr lang="en-US" sz="3600" b="1" u="sng" dirty="0">
              <a:effectLst>
                <a:outerShdw blurRad="38100" dist="38100" dir="2700000" algn="tl">
                  <a:srgbClr val="000000">
                    <a:alpha val="43137"/>
                  </a:srgbClr>
                </a:outerShdw>
              </a:effectLst>
              <a:latin typeface="Baskerville Old Face" panose="02020602080505020303" pitchFamily="18" charset="0"/>
            </a:endParaRPr>
          </a:p>
        </p:txBody>
      </p:sp>
    </p:spTree>
    <p:extLst>
      <p:ext uri="{BB962C8B-B14F-4D97-AF65-F5344CB8AC3E}">
        <p14:creationId xmlns:p14="http://schemas.microsoft.com/office/powerpoint/2010/main" val="135766890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928552" y="1138842"/>
            <a:ext cx="7107143" cy="3815543"/>
          </a:xfrm>
        </p:spPr>
        <p:txBody>
          <a:bodyPr anchor="t">
            <a:noAutofit/>
          </a:bodyPr>
          <a:lstStyle/>
          <a:p>
            <a:pPr algn="l"/>
            <a:r>
              <a:rPr lang="en-US" sz="3200" dirty="0">
                <a:effectLst>
                  <a:outerShdw blurRad="38100" dist="38100" dir="2700000" algn="tl">
                    <a:srgbClr val="000000">
                      <a:alpha val="43137"/>
                    </a:srgbClr>
                  </a:outerShdw>
                </a:effectLst>
                <a:latin typeface="Baskerville Old Face" panose="02020602080505020303" pitchFamily="18" charset="0"/>
              </a:rPr>
              <a:t>3 I tell you, no; but unless you repent you will all likewise perish. 4 Or those eighteen on whom the tower in Siloam fell and killed them, do you think that they were worse sinners than all other men who dwelt in Jerusalem? 5 I tell you, no; but unless you repent you will all likewise perish</a:t>
            </a:r>
            <a:r>
              <a:rPr lang="en-US" sz="3200" dirty="0" smtClean="0">
                <a:effectLst>
                  <a:outerShdw blurRad="38100" dist="38100" dir="2700000" algn="tl">
                    <a:srgbClr val="000000">
                      <a:alpha val="43137"/>
                    </a:srgbClr>
                  </a:outerShdw>
                </a:effectLst>
                <a:latin typeface="Baskerville Old Face" panose="02020602080505020303" pitchFamily="18" charset="0"/>
              </a:rPr>
              <a:t>.”                               Luke 13:1-5</a:t>
            </a:r>
            <a:endParaRPr lang="en-US" sz="3200" dirty="0">
              <a:effectLst>
                <a:outerShdw blurRad="38100" dist="38100" dir="2700000" algn="tl">
                  <a:srgbClr val="000000">
                    <a:alpha val="43137"/>
                  </a:srgbClr>
                </a:outerShdw>
              </a:effectLst>
              <a:latin typeface="Baskerville Old Face" panose="02020602080505020303" pitchFamily="18" charset="0"/>
            </a:endParaRPr>
          </a:p>
        </p:txBody>
      </p:sp>
      <p:sp>
        <p:nvSpPr>
          <p:cNvPr id="4" name="Title 3"/>
          <p:cNvSpPr>
            <a:spLocks noGrp="1"/>
          </p:cNvSpPr>
          <p:nvPr>
            <p:ph type="title"/>
          </p:nvPr>
        </p:nvSpPr>
        <p:spPr>
          <a:xfrm>
            <a:off x="1587970" y="96716"/>
            <a:ext cx="7556030" cy="1125255"/>
          </a:xfrm>
        </p:spPr>
        <p:txBody>
          <a:bodyPr anchor="t">
            <a:normAutofit fontScale="90000"/>
          </a:bodyPr>
          <a:lstStyle/>
          <a:p>
            <a:r>
              <a:rPr lang="en-US" sz="3600" b="1" u="sng" dirty="0">
                <a:effectLst>
                  <a:outerShdw blurRad="38100" dist="38100" dir="2700000" algn="tl">
                    <a:srgbClr val="000000">
                      <a:alpha val="43137"/>
                    </a:srgbClr>
                  </a:outerShdw>
                </a:effectLst>
                <a:latin typeface="Baskerville Old Face" panose="02020602080505020303" pitchFamily="18" charset="0"/>
              </a:rPr>
              <a:t>A dark &amp; warped soul </a:t>
            </a:r>
            <a:r>
              <a:rPr lang="en-US" sz="3600" b="1" u="sng" dirty="0" smtClean="0">
                <a:effectLst>
                  <a:outerShdw blurRad="38100" dist="38100" dir="2700000" algn="tl">
                    <a:srgbClr val="000000">
                      <a:alpha val="43137"/>
                    </a:srgbClr>
                  </a:outerShdw>
                </a:effectLst>
                <a:latin typeface="Baskerville Old Face" panose="02020602080505020303" pitchFamily="18" charset="0"/>
              </a:rPr>
              <a:t/>
            </a:r>
            <a:br>
              <a:rPr lang="en-US" sz="3600" b="1" u="sng" dirty="0" smtClean="0">
                <a:effectLst>
                  <a:outerShdw blurRad="38100" dist="38100" dir="2700000" algn="tl">
                    <a:srgbClr val="000000">
                      <a:alpha val="43137"/>
                    </a:srgbClr>
                  </a:outerShdw>
                </a:effectLst>
                <a:latin typeface="Baskerville Old Face" panose="02020602080505020303" pitchFamily="18" charset="0"/>
              </a:rPr>
            </a:br>
            <a:r>
              <a:rPr lang="en-US" sz="3600" b="1" u="sng" dirty="0" smtClean="0">
                <a:effectLst>
                  <a:outerShdw blurRad="38100" dist="38100" dir="2700000" algn="tl">
                    <a:srgbClr val="000000">
                      <a:alpha val="43137"/>
                    </a:srgbClr>
                  </a:outerShdw>
                </a:effectLst>
                <a:latin typeface="Baskerville Old Face" panose="02020602080505020303" pitchFamily="18" charset="0"/>
              </a:rPr>
              <a:t>does </a:t>
            </a:r>
            <a:r>
              <a:rPr lang="en-US" sz="3600" b="1" u="sng" dirty="0">
                <a:effectLst>
                  <a:outerShdw blurRad="38100" dist="38100" dir="2700000" algn="tl">
                    <a:srgbClr val="000000">
                      <a:alpha val="43137"/>
                    </a:srgbClr>
                  </a:outerShdw>
                </a:effectLst>
                <a:latin typeface="Baskerville Old Face" panose="02020602080505020303" pitchFamily="18" charset="0"/>
              </a:rPr>
              <a:t>not belong to a </a:t>
            </a:r>
            <a:r>
              <a:rPr lang="en-US" sz="3600" b="1" u="sng" dirty="0" smtClean="0">
                <a:effectLst>
                  <a:outerShdw blurRad="38100" dist="38100" dir="2700000" algn="tl">
                    <a:srgbClr val="000000">
                      <a:alpha val="43137"/>
                    </a:srgbClr>
                  </a:outerShdw>
                </a:effectLst>
                <a:latin typeface="Baskerville Old Face" panose="02020602080505020303" pitchFamily="18" charset="0"/>
              </a:rPr>
              <a:t>Christian</a:t>
            </a:r>
            <a:endParaRPr lang="en-US" sz="3600" b="1" u="sng" dirty="0">
              <a:effectLst>
                <a:outerShdw blurRad="38100" dist="38100" dir="2700000" algn="tl">
                  <a:srgbClr val="000000">
                    <a:alpha val="43137"/>
                  </a:srgbClr>
                </a:outerShdw>
              </a:effectLst>
              <a:latin typeface="Baskerville Old Face" panose="02020602080505020303" pitchFamily="18" charset="0"/>
            </a:endParaRPr>
          </a:p>
        </p:txBody>
      </p:sp>
    </p:spTree>
    <p:extLst>
      <p:ext uri="{BB962C8B-B14F-4D97-AF65-F5344CB8AC3E}">
        <p14:creationId xmlns:p14="http://schemas.microsoft.com/office/powerpoint/2010/main" val="1517497944"/>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41907"/>
            <a:ext cx="5095702" cy="3852761"/>
          </a:xfrm>
        </p:spPr>
        <p:txBody>
          <a:bodyPr>
            <a:normAutofit/>
          </a:bodyPr>
          <a:lstStyle/>
          <a:p>
            <a:pPr algn="ctr"/>
            <a:r>
              <a:rPr lang="en-US" sz="4000" u="sng" dirty="0">
                <a:effectLst>
                  <a:outerShdw blurRad="38100" dist="38100" dir="2700000" algn="tl">
                    <a:srgbClr val="000000">
                      <a:alpha val="43137"/>
                    </a:srgbClr>
                  </a:outerShdw>
                </a:effectLst>
                <a:latin typeface="Baskerville Old Face" panose="02020602080505020303" pitchFamily="18" charset="0"/>
              </a:rPr>
              <a:t>Sin </a:t>
            </a:r>
            <a:r>
              <a:rPr lang="en-US" sz="4000" u="sng" dirty="0" smtClean="0">
                <a:effectLst>
                  <a:outerShdw blurRad="38100" dist="38100" dir="2700000" algn="tl">
                    <a:srgbClr val="000000">
                      <a:alpha val="43137"/>
                    </a:srgbClr>
                  </a:outerShdw>
                </a:effectLst>
                <a:latin typeface="Baskerville Old Face" panose="02020602080505020303" pitchFamily="18" charset="0"/>
              </a:rPr>
              <a:t>Warps </a:t>
            </a:r>
            <a:r>
              <a:rPr lang="en-US" sz="4000" u="sng" dirty="0">
                <a:effectLst>
                  <a:outerShdw blurRad="38100" dist="38100" dir="2700000" algn="tl">
                    <a:srgbClr val="000000">
                      <a:alpha val="43137"/>
                    </a:srgbClr>
                  </a:outerShdw>
                </a:effectLst>
                <a:latin typeface="Baskerville Old Face" panose="02020602080505020303" pitchFamily="18" charset="0"/>
              </a:rPr>
              <a:t>the mind and D</a:t>
            </a:r>
            <a:r>
              <a:rPr lang="en-US" sz="4000" u="sng" dirty="0" smtClean="0">
                <a:effectLst>
                  <a:outerShdw blurRad="38100" dist="38100" dir="2700000" algn="tl">
                    <a:srgbClr val="000000">
                      <a:alpha val="43137"/>
                    </a:srgbClr>
                  </a:outerShdw>
                </a:effectLst>
                <a:latin typeface="Baskerville Old Face" panose="02020602080505020303" pitchFamily="18" charset="0"/>
              </a:rPr>
              <a:t>arkens </a:t>
            </a:r>
            <a:r>
              <a:rPr lang="en-US" sz="4000" u="sng" dirty="0">
                <a:effectLst>
                  <a:outerShdw blurRad="38100" dist="38100" dir="2700000" algn="tl">
                    <a:srgbClr val="000000">
                      <a:alpha val="43137"/>
                    </a:srgbClr>
                  </a:outerShdw>
                </a:effectLst>
                <a:latin typeface="Baskerville Old Face" panose="02020602080505020303" pitchFamily="18" charset="0"/>
              </a:rPr>
              <a:t>the </a:t>
            </a:r>
            <a:r>
              <a:rPr lang="en-US" sz="4000" u="sng" dirty="0" smtClean="0">
                <a:effectLst>
                  <a:outerShdw blurRad="38100" dist="38100" dir="2700000" algn="tl">
                    <a:srgbClr val="000000">
                      <a:alpha val="43137"/>
                    </a:srgbClr>
                  </a:outerShdw>
                </a:effectLst>
                <a:latin typeface="Baskerville Old Face" panose="02020602080505020303" pitchFamily="18" charset="0"/>
              </a:rPr>
              <a:t>Soul</a:t>
            </a:r>
            <a:r>
              <a:rPr lang="en-US" sz="4000" u="sng" dirty="0">
                <a:effectLst>
                  <a:outerShdw blurRad="38100" dist="38100" dir="2700000" algn="tl">
                    <a:srgbClr val="000000">
                      <a:alpha val="43137"/>
                    </a:srgbClr>
                  </a:outerShdw>
                </a:effectLst>
                <a:latin typeface="Baskerville Old Face" panose="02020602080505020303" pitchFamily="18" charset="0"/>
              </a:rPr>
              <a:t>. </a:t>
            </a:r>
          </a:p>
        </p:txBody>
      </p:sp>
    </p:spTree>
    <p:extLst>
      <p:ext uri="{BB962C8B-B14F-4D97-AF65-F5344CB8AC3E}">
        <p14:creationId xmlns:p14="http://schemas.microsoft.com/office/powerpoint/2010/main" val="1325063788"/>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928552" y="739834"/>
            <a:ext cx="7107143" cy="4214552"/>
          </a:xfrm>
        </p:spPr>
        <p:txBody>
          <a:bodyPr anchor="t">
            <a:noAutofit/>
          </a:bodyPr>
          <a:lstStyle/>
          <a:p>
            <a:pPr algn="l"/>
            <a:r>
              <a:rPr lang="en-US" sz="3200" dirty="0" smtClean="0">
                <a:effectLst>
                  <a:outerShdw blurRad="38100" dist="38100" dir="2700000" algn="tl">
                    <a:srgbClr val="000000">
                      <a:alpha val="43137"/>
                    </a:srgbClr>
                  </a:outerShdw>
                </a:effectLst>
                <a:latin typeface="Baskerville Old Face" panose="02020602080505020303" pitchFamily="18" charset="0"/>
              </a:rPr>
              <a:t>1. Let </a:t>
            </a:r>
            <a:r>
              <a:rPr lang="en-US" sz="3200" dirty="0">
                <a:effectLst>
                  <a:outerShdw blurRad="38100" dist="38100" dir="2700000" algn="tl">
                    <a:srgbClr val="000000">
                      <a:alpha val="43137"/>
                    </a:srgbClr>
                  </a:outerShdw>
                </a:effectLst>
                <a:latin typeface="Baskerville Old Face" panose="02020602080505020303" pitchFamily="18" charset="0"/>
              </a:rPr>
              <a:t>us consider the condition of our own soul. </a:t>
            </a:r>
          </a:p>
          <a:p>
            <a:pPr algn="l"/>
            <a:r>
              <a:rPr lang="en-US" sz="3200" dirty="0" smtClean="0">
                <a:effectLst>
                  <a:outerShdw blurRad="38100" dist="38100" dir="2700000" algn="tl">
                    <a:srgbClr val="000000">
                      <a:alpha val="43137"/>
                    </a:srgbClr>
                  </a:outerShdw>
                </a:effectLst>
                <a:latin typeface="Baskerville Old Face" panose="02020602080505020303" pitchFamily="18" charset="0"/>
              </a:rPr>
              <a:t>2. Only </a:t>
            </a:r>
            <a:r>
              <a:rPr lang="en-US" sz="3200" dirty="0">
                <a:effectLst>
                  <a:outerShdw blurRad="38100" dist="38100" dir="2700000" algn="tl">
                    <a:srgbClr val="000000">
                      <a:alpha val="43137"/>
                    </a:srgbClr>
                  </a:outerShdw>
                </a:effectLst>
                <a:latin typeface="Baskerville Old Face" panose="02020602080505020303" pitchFamily="18" charset="0"/>
              </a:rPr>
              <a:t>the honest heart and God knows it’s condition. </a:t>
            </a:r>
          </a:p>
          <a:p>
            <a:pPr algn="l"/>
            <a:endParaRPr lang="en-US" sz="3200" dirty="0">
              <a:effectLst>
                <a:outerShdw blurRad="38100" dist="38100" dir="2700000" algn="tl">
                  <a:srgbClr val="000000">
                    <a:alpha val="43137"/>
                  </a:srgbClr>
                </a:outerShdw>
              </a:effectLst>
              <a:latin typeface="Baskerville Old Face" panose="02020602080505020303" pitchFamily="18" charset="0"/>
            </a:endParaRPr>
          </a:p>
        </p:txBody>
      </p:sp>
      <p:sp>
        <p:nvSpPr>
          <p:cNvPr id="4" name="Title 3"/>
          <p:cNvSpPr>
            <a:spLocks noGrp="1"/>
          </p:cNvSpPr>
          <p:nvPr>
            <p:ph type="title"/>
          </p:nvPr>
        </p:nvSpPr>
        <p:spPr>
          <a:xfrm>
            <a:off x="1587970" y="96716"/>
            <a:ext cx="7556030" cy="709619"/>
          </a:xfrm>
        </p:spPr>
        <p:txBody>
          <a:bodyPr anchor="t">
            <a:normAutofit/>
          </a:bodyPr>
          <a:lstStyle/>
          <a:p>
            <a:r>
              <a:rPr lang="en-US" sz="3600" b="1" u="sng" dirty="0" smtClean="0">
                <a:effectLst>
                  <a:outerShdw blurRad="38100" dist="38100" dir="2700000" algn="tl">
                    <a:srgbClr val="000000">
                      <a:alpha val="43137"/>
                    </a:srgbClr>
                  </a:outerShdw>
                </a:effectLst>
                <a:latin typeface="Baskerville Old Face" panose="02020602080505020303" pitchFamily="18" charset="0"/>
              </a:rPr>
              <a:t>Conclusion</a:t>
            </a:r>
            <a:endParaRPr lang="en-US" sz="3600" b="1" u="sng" dirty="0">
              <a:effectLst>
                <a:outerShdw blurRad="38100" dist="38100" dir="2700000" algn="tl">
                  <a:srgbClr val="000000">
                    <a:alpha val="43137"/>
                  </a:srgbClr>
                </a:outerShdw>
              </a:effectLst>
              <a:latin typeface="Baskerville Old Face" panose="02020602080505020303" pitchFamily="18" charset="0"/>
            </a:endParaRPr>
          </a:p>
        </p:txBody>
      </p:sp>
    </p:spTree>
    <p:extLst>
      <p:ext uri="{BB962C8B-B14F-4D97-AF65-F5344CB8AC3E}">
        <p14:creationId xmlns:p14="http://schemas.microsoft.com/office/powerpoint/2010/main" val="17380044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928552" y="1055716"/>
            <a:ext cx="7107143" cy="3890357"/>
          </a:xfrm>
        </p:spPr>
        <p:txBody>
          <a:bodyPr anchor="t">
            <a:noAutofit/>
          </a:bodyPr>
          <a:lstStyle/>
          <a:p>
            <a:pPr algn="l"/>
            <a:r>
              <a:rPr lang="en-US" sz="3200" dirty="0">
                <a:effectLst>
                  <a:outerShdw blurRad="38100" dist="38100" dir="2700000" algn="tl">
                    <a:srgbClr val="000000">
                      <a:alpha val="43137"/>
                    </a:srgbClr>
                  </a:outerShdw>
                </a:effectLst>
                <a:latin typeface="Baskerville Old Face" panose="02020602080505020303" pitchFamily="18" charset="0"/>
              </a:rPr>
              <a:t>2</a:t>
            </a:r>
            <a:r>
              <a:rPr lang="en-US" sz="3200" dirty="0" smtClean="0">
                <a:effectLst>
                  <a:outerShdw blurRad="38100" dist="38100" dir="2700000" algn="tl">
                    <a:srgbClr val="000000">
                      <a:alpha val="43137"/>
                    </a:srgbClr>
                  </a:outerShdw>
                </a:effectLst>
                <a:latin typeface="Baskerville Old Face" panose="02020602080505020303" pitchFamily="18" charset="0"/>
              </a:rPr>
              <a:t> And </a:t>
            </a:r>
            <a:r>
              <a:rPr lang="en-US" sz="3200" dirty="0">
                <a:effectLst>
                  <a:outerShdw blurRad="38100" dist="38100" dir="2700000" algn="tl">
                    <a:srgbClr val="000000">
                      <a:alpha val="43137"/>
                    </a:srgbClr>
                  </a:outerShdw>
                </a:effectLst>
                <a:latin typeface="Baskerville Old Face" panose="02020602080505020303" pitchFamily="18" charset="0"/>
              </a:rPr>
              <a:t>the woman said to the serpent, “We may eat the fruit of the trees of the garden; 3  but of the fruit of the tree which is in the midst of the garden, God has said, ‘You shall not eat it, nor shall you touch it, lest you die.’ </a:t>
            </a:r>
            <a:r>
              <a:rPr lang="en-US" sz="3200" dirty="0" smtClean="0">
                <a:effectLst>
                  <a:outerShdw blurRad="38100" dist="38100" dir="2700000" algn="tl">
                    <a:srgbClr val="000000">
                      <a:alpha val="43137"/>
                    </a:srgbClr>
                  </a:outerShdw>
                </a:effectLst>
                <a:latin typeface="Baskerville Old Face" panose="02020602080505020303" pitchFamily="18" charset="0"/>
              </a:rPr>
              <a:t>”4  </a:t>
            </a:r>
            <a:r>
              <a:rPr lang="en-US" sz="3200" dirty="0">
                <a:effectLst>
                  <a:outerShdw blurRad="38100" dist="38100" dir="2700000" algn="tl">
                    <a:srgbClr val="000000">
                      <a:alpha val="43137"/>
                    </a:srgbClr>
                  </a:outerShdw>
                </a:effectLst>
                <a:latin typeface="Baskerville Old Face" panose="02020602080505020303" pitchFamily="18" charset="0"/>
              </a:rPr>
              <a:t>Then the serpent said to the woman, “You will not surely die. </a:t>
            </a:r>
            <a:endParaRPr lang="en-US" sz="3200" dirty="0" smtClean="0">
              <a:effectLst>
                <a:outerShdw blurRad="38100" dist="38100" dir="2700000" algn="tl">
                  <a:srgbClr val="000000">
                    <a:alpha val="43137"/>
                  </a:srgbClr>
                </a:outerShdw>
              </a:effectLst>
              <a:latin typeface="Baskerville Old Face" panose="02020602080505020303" pitchFamily="18" charset="0"/>
            </a:endParaRPr>
          </a:p>
          <a:p>
            <a:pPr algn="l"/>
            <a:r>
              <a:rPr lang="en-US" sz="3200" dirty="0" smtClean="0">
                <a:effectLst>
                  <a:outerShdw blurRad="38100" dist="38100" dir="2700000" algn="tl">
                    <a:srgbClr val="000000">
                      <a:alpha val="43137"/>
                    </a:srgbClr>
                  </a:outerShdw>
                </a:effectLst>
                <a:latin typeface="Baskerville Old Face" panose="02020602080505020303" pitchFamily="18" charset="0"/>
              </a:rPr>
              <a:t>Genesis </a:t>
            </a:r>
            <a:r>
              <a:rPr lang="en-US" sz="3200" dirty="0">
                <a:effectLst>
                  <a:outerShdw blurRad="38100" dist="38100" dir="2700000" algn="tl">
                    <a:srgbClr val="000000">
                      <a:alpha val="43137"/>
                    </a:srgbClr>
                  </a:outerShdw>
                </a:effectLst>
                <a:latin typeface="Baskerville Old Face" panose="02020602080505020303" pitchFamily="18" charset="0"/>
              </a:rPr>
              <a:t>3:2-4</a:t>
            </a:r>
          </a:p>
        </p:txBody>
      </p:sp>
      <p:sp>
        <p:nvSpPr>
          <p:cNvPr id="4" name="Title 3"/>
          <p:cNvSpPr>
            <a:spLocks noGrp="1"/>
          </p:cNvSpPr>
          <p:nvPr>
            <p:ph type="title"/>
          </p:nvPr>
        </p:nvSpPr>
        <p:spPr>
          <a:xfrm>
            <a:off x="1587970" y="5276"/>
            <a:ext cx="7556030" cy="748625"/>
          </a:xfrm>
        </p:spPr>
        <p:txBody>
          <a:bodyPr anchor="t">
            <a:normAutofit fontScale="90000"/>
          </a:bodyPr>
          <a:lstStyle/>
          <a:p>
            <a:r>
              <a:rPr lang="en-US" sz="3600" b="1" u="sng" dirty="0">
                <a:effectLst>
                  <a:outerShdw blurRad="38100" dist="38100" dir="2700000" algn="tl">
                    <a:srgbClr val="000000">
                      <a:alpha val="43137"/>
                    </a:srgbClr>
                  </a:outerShdw>
                </a:effectLst>
                <a:latin typeface="Baskerville Old Face" panose="02020602080505020303" pitchFamily="18" charset="0"/>
              </a:rPr>
              <a:t>Sin warps the mind into </a:t>
            </a:r>
            <a:r>
              <a:rPr lang="en-US" sz="3600" b="1" u="sng" dirty="0" smtClean="0">
                <a:effectLst>
                  <a:outerShdw blurRad="38100" dist="38100" dir="2700000" algn="tl">
                    <a:srgbClr val="000000">
                      <a:alpha val="43137"/>
                    </a:srgbClr>
                  </a:outerShdw>
                </a:effectLst>
                <a:latin typeface="Baskerville Old Face" panose="02020602080505020303" pitchFamily="18" charset="0"/>
              </a:rPr>
              <a:t/>
            </a:r>
            <a:br>
              <a:rPr lang="en-US" sz="3600" b="1" u="sng" dirty="0" smtClean="0">
                <a:effectLst>
                  <a:outerShdw blurRad="38100" dist="38100" dir="2700000" algn="tl">
                    <a:srgbClr val="000000">
                      <a:alpha val="43137"/>
                    </a:srgbClr>
                  </a:outerShdw>
                </a:effectLst>
                <a:latin typeface="Baskerville Old Face" panose="02020602080505020303" pitchFamily="18" charset="0"/>
              </a:rPr>
            </a:br>
            <a:r>
              <a:rPr lang="en-US" sz="3600" b="1" u="sng" dirty="0" smtClean="0">
                <a:effectLst>
                  <a:outerShdw blurRad="38100" dist="38100" dir="2700000" algn="tl">
                    <a:srgbClr val="000000">
                      <a:alpha val="43137"/>
                    </a:srgbClr>
                  </a:outerShdw>
                </a:effectLst>
                <a:latin typeface="Baskerville Old Face" panose="02020602080505020303" pitchFamily="18" charset="0"/>
              </a:rPr>
              <a:t>thinking </a:t>
            </a:r>
            <a:r>
              <a:rPr lang="en-US" sz="3600" b="1" u="sng" dirty="0">
                <a:effectLst>
                  <a:outerShdw blurRad="38100" dist="38100" dir="2700000" algn="tl">
                    <a:srgbClr val="000000">
                      <a:alpha val="43137"/>
                    </a:srgbClr>
                  </a:outerShdw>
                </a:effectLst>
                <a:latin typeface="Baskerville Old Face" panose="02020602080505020303" pitchFamily="18" charset="0"/>
              </a:rPr>
              <a:t>that error is </a:t>
            </a:r>
            <a:r>
              <a:rPr lang="en-US" sz="3600" b="1" u="sng" dirty="0" smtClean="0">
                <a:effectLst>
                  <a:outerShdw blurRad="38100" dist="38100" dir="2700000" algn="tl">
                    <a:srgbClr val="000000">
                      <a:alpha val="43137"/>
                    </a:srgbClr>
                  </a:outerShdw>
                </a:effectLst>
                <a:latin typeface="Baskerville Old Face" panose="02020602080505020303" pitchFamily="18" charset="0"/>
              </a:rPr>
              <a:t>ok. </a:t>
            </a:r>
            <a:endParaRPr lang="en-US" sz="3600" b="1" u="sng" dirty="0">
              <a:effectLst>
                <a:outerShdw blurRad="38100" dist="38100" dir="2700000" algn="tl">
                  <a:srgbClr val="000000">
                    <a:alpha val="43137"/>
                  </a:srgbClr>
                </a:outerShdw>
              </a:effectLst>
              <a:latin typeface="Baskerville Old Face" panose="02020602080505020303" pitchFamily="18" charset="0"/>
            </a:endParaRPr>
          </a:p>
        </p:txBody>
      </p:sp>
    </p:spTree>
    <p:extLst>
      <p:ext uri="{BB962C8B-B14F-4D97-AF65-F5344CB8AC3E}">
        <p14:creationId xmlns:p14="http://schemas.microsoft.com/office/powerpoint/2010/main" val="414445742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928552" y="1147156"/>
            <a:ext cx="7107143" cy="3890357"/>
          </a:xfrm>
        </p:spPr>
        <p:txBody>
          <a:bodyPr anchor="t">
            <a:normAutofit/>
          </a:bodyPr>
          <a:lstStyle/>
          <a:p>
            <a:pPr algn="l"/>
            <a:r>
              <a:rPr lang="en-US" sz="3200" dirty="0">
                <a:effectLst>
                  <a:outerShdw blurRad="38100" dist="38100" dir="2700000" algn="tl">
                    <a:srgbClr val="000000">
                      <a:alpha val="43137"/>
                    </a:srgbClr>
                  </a:outerShdw>
                </a:effectLst>
                <a:latin typeface="Baskerville Old Face" panose="02020602080505020303" pitchFamily="18" charset="0"/>
              </a:rPr>
              <a:t>4 In regard to these, they think it strange that you do not run with them in the same flood of dissipation, speaking evil of you</a:t>
            </a:r>
            <a:r>
              <a:rPr lang="en-US" sz="3200" dirty="0" smtClean="0">
                <a:effectLst>
                  <a:outerShdw blurRad="38100" dist="38100" dir="2700000" algn="tl">
                    <a:srgbClr val="000000">
                      <a:alpha val="43137"/>
                    </a:srgbClr>
                  </a:outerShdw>
                </a:effectLst>
                <a:latin typeface="Baskerville Old Face" panose="02020602080505020303" pitchFamily="18" charset="0"/>
              </a:rPr>
              <a:t>.</a:t>
            </a:r>
          </a:p>
          <a:p>
            <a:pPr algn="l"/>
            <a:r>
              <a:rPr lang="en-US" sz="3200" dirty="0" smtClean="0">
                <a:effectLst>
                  <a:outerShdw blurRad="38100" dist="38100" dir="2700000" algn="tl">
                    <a:srgbClr val="000000">
                      <a:alpha val="43137"/>
                    </a:srgbClr>
                  </a:outerShdw>
                </a:effectLst>
                <a:latin typeface="Baskerville Old Face" panose="02020602080505020303" pitchFamily="18" charset="0"/>
              </a:rPr>
              <a:t>1 Peter 4:4</a:t>
            </a:r>
            <a:endParaRPr lang="en-US" sz="3200" dirty="0">
              <a:effectLst>
                <a:outerShdw blurRad="38100" dist="38100" dir="2700000" algn="tl">
                  <a:srgbClr val="000000">
                    <a:alpha val="43137"/>
                  </a:srgbClr>
                </a:outerShdw>
              </a:effectLst>
              <a:latin typeface="Baskerville Old Face" panose="02020602080505020303" pitchFamily="18" charset="0"/>
            </a:endParaRPr>
          </a:p>
        </p:txBody>
      </p:sp>
      <p:sp>
        <p:nvSpPr>
          <p:cNvPr id="4" name="Title 3"/>
          <p:cNvSpPr>
            <a:spLocks noGrp="1"/>
          </p:cNvSpPr>
          <p:nvPr>
            <p:ph type="title"/>
          </p:nvPr>
        </p:nvSpPr>
        <p:spPr>
          <a:xfrm>
            <a:off x="1587970" y="96716"/>
            <a:ext cx="7556030" cy="748625"/>
          </a:xfrm>
        </p:spPr>
        <p:txBody>
          <a:bodyPr anchor="t">
            <a:normAutofit fontScale="90000"/>
          </a:bodyPr>
          <a:lstStyle/>
          <a:p>
            <a:r>
              <a:rPr lang="en-US" sz="3600" b="1" u="sng" dirty="0">
                <a:effectLst>
                  <a:outerShdw blurRad="38100" dist="38100" dir="2700000" algn="tl">
                    <a:srgbClr val="000000">
                      <a:alpha val="43137"/>
                    </a:srgbClr>
                  </a:outerShdw>
                </a:effectLst>
                <a:latin typeface="Baskerville Old Face" panose="02020602080505020303" pitchFamily="18" charset="0"/>
              </a:rPr>
              <a:t>Sin warps the mind into </a:t>
            </a:r>
            <a:r>
              <a:rPr lang="en-US" sz="3600" b="1" u="sng" dirty="0" smtClean="0">
                <a:effectLst>
                  <a:outerShdw blurRad="38100" dist="38100" dir="2700000" algn="tl">
                    <a:srgbClr val="000000">
                      <a:alpha val="43137"/>
                    </a:srgbClr>
                  </a:outerShdw>
                </a:effectLst>
                <a:latin typeface="Baskerville Old Face" panose="02020602080505020303" pitchFamily="18" charset="0"/>
              </a:rPr>
              <a:t/>
            </a:r>
            <a:br>
              <a:rPr lang="en-US" sz="3600" b="1" u="sng" dirty="0" smtClean="0">
                <a:effectLst>
                  <a:outerShdw blurRad="38100" dist="38100" dir="2700000" algn="tl">
                    <a:srgbClr val="000000">
                      <a:alpha val="43137"/>
                    </a:srgbClr>
                  </a:outerShdw>
                </a:effectLst>
                <a:latin typeface="Baskerville Old Face" panose="02020602080505020303" pitchFamily="18" charset="0"/>
              </a:rPr>
            </a:br>
            <a:r>
              <a:rPr lang="en-US" sz="3600" b="1" u="sng" dirty="0" smtClean="0">
                <a:effectLst>
                  <a:outerShdw blurRad="38100" dist="38100" dir="2700000" algn="tl">
                    <a:srgbClr val="000000">
                      <a:alpha val="43137"/>
                    </a:srgbClr>
                  </a:outerShdw>
                </a:effectLst>
                <a:latin typeface="Baskerville Old Face" panose="02020602080505020303" pitchFamily="18" charset="0"/>
              </a:rPr>
              <a:t>thinking </a:t>
            </a:r>
            <a:r>
              <a:rPr lang="en-US" sz="3600" b="1" u="sng" dirty="0">
                <a:effectLst>
                  <a:outerShdw blurRad="38100" dist="38100" dir="2700000" algn="tl">
                    <a:srgbClr val="000000">
                      <a:alpha val="43137"/>
                    </a:srgbClr>
                  </a:outerShdw>
                </a:effectLst>
                <a:latin typeface="Baskerville Old Face" panose="02020602080505020303" pitchFamily="18" charset="0"/>
              </a:rPr>
              <a:t>that error is </a:t>
            </a:r>
            <a:r>
              <a:rPr lang="en-US" sz="3600" b="1" u="sng" dirty="0" smtClean="0">
                <a:effectLst>
                  <a:outerShdw blurRad="38100" dist="38100" dir="2700000" algn="tl">
                    <a:srgbClr val="000000">
                      <a:alpha val="43137"/>
                    </a:srgbClr>
                  </a:outerShdw>
                </a:effectLst>
                <a:latin typeface="Baskerville Old Face" panose="02020602080505020303" pitchFamily="18" charset="0"/>
              </a:rPr>
              <a:t>ok. </a:t>
            </a:r>
            <a:endParaRPr lang="en-US" sz="3600" b="1" u="sng" dirty="0">
              <a:effectLst>
                <a:outerShdw blurRad="38100" dist="38100" dir="2700000" algn="tl">
                  <a:srgbClr val="000000">
                    <a:alpha val="43137"/>
                  </a:srgbClr>
                </a:outerShdw>
              </a:effectLst>
              <a:latin typeface="Baskerville Old Face" panose="02020602080505020303" pitchFamily="18" charset="0"/>
            </a:endParaRPr>
          </a:p>
        </p:txBody>
      </p:sp>
    </p:spTree>
    <p:extLst>
      <p:ext uri="{BB962C8B-B14F-4D97-AF65-F5344CB8AC3E}">
        <p14:creationId xmlns:p14="http://schemas.microsoft.com/office/powerpoint/2010/main" val="1797142385"/>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928552" y="1147156"/>
            <a:ext cx="7107143" cy="3890357"/>
          </a:xfrm>
        </p:spPr>
        <p:txBody>
          <a:bodyPr anchor="t">
            <a:noAutofit/>
          </a:bodyPr>
          <a:lstStyle/>
          <a:p>
            <a:pPr algn="l"/>
            <a:r>
              <a:rPr lang="en-US" sz="3200" dirty="0">
                <a:effectLst>
                  <a:outerShdw blurRad="38100" dist="38100" dir="2700000" algn="tl">
                    <a:srgbClr val="000000">
                      <a:alpha val="43137"/>
                    </a:srgbClr>
                  </a:outerShdw>
                </a:effectLst>
                <a:latin typeface="Baskerville Old Face" panose="02020602080505020303" pitchFamily="18" charset="0"/>
              </a:rPr>
              <a:t>27 “Woe to you, scribes and Pharisees, hypocrites! For you are like whitewashed tombs which indeed appear beautiful outwardly, but inside are full of dead men’s bones and all uncleanness. </a:t>
            </a:r>
          </a:p>
        </p:txBody>
      </p:sp>
      <p:sp>
        <p:nvSpPr>
          <p:cNvPr id="4" name="Title 3"/>
          <p:cNvSpPr>
            <a:spLocks noGrp="1"/>
          </p:cNvSpPr>
          <p:nvPr>
            <p:ph type="title"/>
          </p:nvPr>
        </p:nvSpPr>
        <p:spPr>
          <a:xfrm>
            <a:off x="1587970" y="96716"/>
            <a:ext cx="7556030" cy="748625"/>
          </a:xfrm>
        </p:spPr>
        <p:txBody>
          <a:bodyPr anchor="t">
            <a:normAutofit fontScale="90000"/>
          </a:bodyPr>
          <a:lstStyle/>
          <a:p>
            <a:r>
              <a:rPr lang="en-US" sz="3600" b="1" u="sng" dirty="0">
                <a:effectLst>
                  <a:outerShdw blurRad="38100" dist="38100" dir="2700000" algn="tl">
                    <a:srgbClr val="000000">
                      <a:alpha val="43137"/>
                    </a:srgbClr>
                  </a:outerShdw>
                </a:effectLst>
                <a:latin typeface="Baskerville Old Face" panose="02020602080505020303" pitchFamily="18" charset="0"/>
              </a:rPr>
              <a:t>Sin darkens the Soul by searing the conscience of man </a:t>
            </a:r>
          </a:p>
        </p:txBody>
      </p:sp>
    </p:spTree>
    <p:extLst>
      <p:ext uri="{BB962C8B-B14F-4D97-AF65-F5344CB8AC3E}">
        <p14:creationId xmlns:p14="http://schemas.microsoft.com/office/powerpoint/2010/main" val="420909292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928552" y="1147156"/>
            <a:ext cx="7107143" cy="3890357"/>
          </a:xfrm>
        </p:spPr>
        <p:txBody>
          <a:bodyPr anchor="t">
            <a:noAutofit/>
          </a:bodyPr>
          <a:lstStyle/>
          <a:p>
            <a:pPr algn="l"/>
            <a:r>
              <a:rPr lang="en-US" sz="3200" dirty="0">
                <a:effectLst>
                  <a:outerShdw blurRad="38100" dist="38100" dir="2700000" algn="tl">
                    <a:srgbClr val="000000">
                      <a:alpha val="43137"/>
                    </a:srgbClr>
                  </a:outerShdw>
                </a:effectLst>
                <a:latin typeface="Baskerville Old Face" panose="02020602080505020303" pitchFamily="18" charset="0"/>
              </a:rPr>
              <a:t>28 Even so you also outwardly appear righteous to men, but inside you are full of hypocrisy and lawlessness.                       Matthew 23:27-28</a:t>
            </a:r>
          </a:p>
        </p:txBody>
      </p:sp>
      <p:sp>
        <p:nvSpPr>
          <p:cNvPr id="4" name="Title 3"/>
          <p:cNvSpPr>
            <a:spLocks noGrp="1"/>
          </p:cNvSpPr>
          <p:nvPr>
            <p:ph type="title"/>
          </p:nvPr>
        </p:nvSpPr>
        <p:spPr>
          <a:xfrm>
            <a:off x="1587970" y="96716"/>
            <a:ext cx="7556030" cy="748625"/>
          </a:xfrm>
        </p:spPr>
        <p:txBody>
          <a:bodyPr anchor="t">
            <a:normAutofit fontScale="90000"/>
          </a:bodyPr>
          <a:lstStyle/>
          <a:p>
            <a:r>
              <a:rPr lang="en-US" sz="3600" b="1" u="sng" dirty="0">
                <a:effectLst>
                  <a:outerShdw blurRad="38100" dist="38100" dir="2700000" algn="tl">
                    <a:srgbClr val="000000">
                      <a:alpha val="43137"/>
                    </a:srgbClr>
                  </a:outerShdw>
                </a:effectLst>
                <a:latin typeface="Baskerville Old Face" panose="02020602080505020303" pitchFamily="18" charset="0"/>
              </a:rPr>
              <a:t>Sin darkens the Soul by searing the conscience of man </a:t>
            </a:r>
          </a:p>
        </p:txBody>
      </p:sp>
    </p:spTree>
    <p:extLst>
      <p:ext uri="{BB962C8B-B14F-4D97-AF65-F5344CB8AC3E}">
        <p14:creationId xmlns:p14="http://schemas.microsoft.com/office/powerpoint/2010/main" val="4217264533"/>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928552" y="1147156"/>
            <a:ext cx="7107143" cy="3890357"/>
          </a:xfrm>
        </p:spPr>
        <p:txBody>
          <a:bodyPr anchor="t">
            <a:normAutofit/>
          </a:bodyPr>
          <a:lstStyle/>
          <a:p>
            <a:pPr algn="l"/>
            <a:r>
              <a:rPr lang="en-US" sz="3200" dirty="0">
                <a:effectLst>
                  <a:outerShdw blurRad="38100" dist="38100" dir="2700000" algn="tl">
                    <a:srgbClr val="000000">
                      <a:alpha val="43137"/>
                    </a:srgbClr>
                  </a:outerShdw>
                </a:effectLst>
                <a:latin typeface="Baskerville Old Face" panose="02020602080505020303" pitchFamily="18" charset="0"/>
              </a:rPr>
              <a:t>2 speaking lies in hypocrisy, having their own conscience seared with a hot iron</a:t>
            </a:r>
            <a:r>
              <a:rPr lang="en-US" sz="3200" dirty="0" smtClean="0">
                <a:effectLst>
                  <a:outerShdw blurRad="38100" dist="38100" dir="2700000" algn="tl">
                    <a:srgbClr val="000000">
                      <a:alpha val="43137"/>
                    </a:srgbClr>
                  </a:outerShdw>
                </a:effectLst>
                <a:latin typeface="Baskerville Old Face" panose="02020602080505020303" pitchFamily="18" charset="0"/>
              </a:rPr>
              <a:t>,</a:t>
            </a:r>
          </a:p>
          <a:p>
            <a:pPr algn="l"/>
            <a:r>
              <a:rPr lang="en-US" sz="3200" dirty="0" smtClean="0">
                <a:effectLst>
                  <a:outerShdw blurRad="38100" dist="38100" dir="2700000" algn="tl">
                    <a:srgbClr val="000000">
                      <a:alpha val="43137"/>
                    </a:srgbClr>
                  </a:outerShdw>
                </a:effectLst>
                <a:latin typeface="Baskerville Old Face" panose="02020602080505020303" pitchFamily="18" charset="0"/>
              </a:rPr>
              <a:t>1 Timothy 4:2</a:t>
            </a:r>
            <a:endParaRPr lang="en-US" sz="3200" dirty="0">
              <a:effectLst>
                <a:outerShdw blurRad="38100" dist="38100" dir="2700000" algn="tl">
                  <a:srgbClr val="000000">
                    <a:alpha val="43137"/>
                  </a:srgbClr>
                </a:outerShdw>
              </a:effectLst>
              <a:latin typeface="Baskerville Old Face" panose="02020602080505020303" pitchFamily="18" charset="0"/>
            </a:endParaRPr>
          </a:p>
        </p:txBody>
      </p:sp>
      <p:sp>
        <p:nvSpPr>
          <p:cNvPr id="4" name="Title 3"/>
          <p:cNvSpPr>
            <a:spLocks noGrp="1"/>
          </p:cNvSpPr>
          <p:nvPr>
            <p:ph type="title"/>
          </p:nvPr>
        </p:nvSpPr>
        <p:spPr>
          <a:xfrm>
            <a:off x="1587970" y="96716"/>
            <a:ext cx="7556030" cy="748625"/>
          </a:xfrm>
        </p:spPr>
        <p:txBody>
          <a:bodyPr anchor="t">
            <a:normAutofit fontScale="90000"/>
          </a:bodyPr>
          <a:lstStyle/>
          <a:p>
            <a:r>
              <a:rPr lang="en-US" sz="3600" b="1" u="sng" dirty="0">
                <a:effectLst>
                  <a:outerShdw blurRad="38100" dist="38100" dir="2700000" algn="tl">
                    <a:srgbClr val="000000">
                      <a:alpha val="43137"/>
                    </a:srgbClr>
                  </a:outerShdw>
                </a:effectLst>
                <a:latin typeface="Baskerville Old Face" panose="02020602080505020303" pitchFamily="18" charset="0"/>
              </a:rPr>
              <a:t>Sin darkens the Soul by searing the conscience of man </a:t>
            </a:r>
          </a:p>
        </p:txBody>
      </p:sp>
    </p:spTree>
    <p:extLst>
      <p:ext uri="{BB962C8B-B14F-4D97-AF65-F5344CB8AC3E}">
        <p14:creationId xmlns:p14="http://schemas.microsoft.com/office/powerpoint/2010/main" val="1889449391"/>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928552" y="1147156"/>
            <a:ext cx="7107143" cy="3890357"/>
          </a:xfrm>
        </p:spPr>
        <p:txBody>
          <a:bodyPr anchor="t">
            <a:noAutofit/>
          </a:bodyPr>
          <a:lstStyle/>
          <a:p>
            <a:pPr algn="l"/>
            <a:r>
              <a:rPr lang="en-US" sz="3200" dirty="0">
                <a:effectLst>
                  <a:outerShdw blurRad="38100" dist="38100" dir="2700000" algn="tl">
                    <a:srgbClr val="000000">
                      <a:alpha val="43137"/>
                    </a:srgbClr>
                  </a:outerShdw>
                </a:effectLst>
                <a:latin typeface="Baskerville Old Face" panose="02020602080505020303" pitchFamily="18" charset="0"/>
              </a:rPr>
              <a:t>12 To deliver you from the way of </a:t>
            </a:r>
            <a:r>
              <a:rPr lang="en-US" sz="3200" dirty="0" smtClean="0">
                <a:effectLst>
                  <a:outerShdw blurRad="38100" dist="38100" dir="2700000" algn="tl">
                    <a:srgbClr val="000000">
                      <a:alpha val="43137"/>
                    </a:srgbClr>
                  </a:outerShdw>
                </a:effectLst>
                <a:latin typeface="Baskerville Old Face" panose="02020602080505020303" pitchFamily="18" charset="0"/>
              </a:rPr>
              <a:t>evil, From </a:t>
            </a:r>
            <a:r>
              <a:rPr lang="en-US" sz="3200" dirty="0">
                <a:effectLst>
                  <a:outerShdw blurRad="38100" dist="38100" dir="2700000" algn="tl">
                    <a:srgbClr val="000000">
                      <a:alpha val="43137"/>
                    </a:srgbClr>
                  </a:outerShdw>
                </a:effectLst>
                <a:latin typeface="Baskerville Old Face" panose="02020602080505020303" pitchFamily="18" charset="0"/>
              </a:rPr>
              <a:t>the man who speaks perverse things,</a:t>
            </a:r>
          </a:p>
          <a:p>
            <a:pPr algn="l"/>
            <a:r>
              <a:rPr lang="en-US" sz="3200" dirty="0">
                <a:effectLst>
                  <a:outerShdw blurRad="38100" dist="38100" dir="2700000" algn="tl">
                    <a:srgbClr val="000000">
                      <a:alpha val="43137"/>
                    </a:srgbClr>
                  </a:outerShdw>
                </a:effectLst>
                <a:latin typeface="Baskerville Old Face" panose="02020602080505020303" pitchFamily="18" charset="0"/>
              </a:rPr>
              <a:t>13 From those who leave the paths of </a:t>
            </a:r>
            <a:r>
              <a:rPr lang="en-US" sz="3200" dirty="0" smtClean="0">
                <a:effectLst>
                  <a:outerShdw blurRad="38100" dist="38100" dir="2700000" algn="tl">
                    <a:srgbClr val="000000">
                      <a:alpha val="43137"/>
                    </a:srgbClr>
                  </a:outerShdw>
                </a:effectLst>
                <a:latin typeface="Baskerville Old Face" panose="02020602080505020303" pitchFamily="18" charset="0"/>
              </a:rPr>
              <a:t>uprightness To </a:t>
            </a:r>
            <a:r>
              <a:rPr lang="en-US" sz="3200" dirty="0">
                <a:effectLst>
                  <a:outerShdw blurRad="38100" dist="38100" dir="2700000" algn="tl">
                    <a:srgbClr val="000000">
                      <a:alpha val="43137"/>
                    </a:srgbClr>
                  </a:outerShdw>
                </a:effectLst>
                <a:latin typeface="Baskerville Old Face" panose="02020602080505020303" pitchFamily="18" charset="0"/>
              </a:rPr>
              <a:t>walk in the ways of </a:t>
            </a:r>
            <a:r>
              <a:rPr lang="en-US" sz="3200" dirty="0" smtClean="0">
                <a:effectLst>
                  <a:outerShdw blurRad="38100" dist="38100" dir="2700000" algn="tl">
                    <a:srgbClr val="000000">
                      <a:alpha val="43137"/>
                    </a:srgbClr>
                  </a:outerShdw>
                </a:effectLst>
                <a:latin typeface="Baskerville Old Face" panose="02020602080505020303" pitchFamily="18" charset="0"/>
              </a:rPr>
              <a:t>darkness; 14 Who rejoice in doing evil, And delight in the perversity of the wicked: </a:t>
            </a:r>
          </a:p>
          <a:p>
            <a:pPr algn="l"/>
            <a:r>
              <a:rPr lang="en-US" sz="3200" dirty="0" smtClean="0">
                <a:effectLst>
                  <a:outerShdw blurRad="38100" dist="38100" dir="2700000" algn="tl">
                    <a:srgbClr val="000000">
                      <a:alpha val="43137"/>
                    </a:srgbClr>
                  </a:outerShdw>
                </a:effectLst>
                <a:latin typeface="Baskerville Old Face" panose="02020602080505020303" pitchFamily="18" charset="0"/>
              </a:rPr>
              <a:t>Proverbs 2:12-14</a:t>
            </a:r>
            <a:endParaRPr lang="en-US" sz="3200" dirty="0">
              <a:effectLst>
                <a:outerShdw blurRad="38100" dist="38100" dir="2700000" algn="tl">
                  <a:srgbClr val="000000">
                    <a:alpha val="43137"/>
                  </a:srgbClr>
                </a:outerShdw>
              </a:effectLst>
              <a:latin typeface="Baskerville Old Face" panose="02020602080505020303" pitchFamily="18" charset="0"/>
            </a:endParaRPr>
          </a:p>
        </p:txBody>
      </p:sp>
      <p:sp>
        <p:nvSpPr>
          <p:cNvPr id="4" name="Title 3"/>
          <p:cNvSpPr>
            <a:spLocks noGrp="1"/>
          </p:cNvSpPr>
          <p:nvPr>
            <p:ph type="title"/>
          </p:nvPr>
        </p:nvSpPr>
        <p:spPr>
          <a:xfrm>
            <a:off x="1587970" y="96716"/>
            <a:ext cx="7556030" cy="748625"/>
          </a:xfrm>
        </p:spPr>
        <p:txBody>
          <a:bodyPr anchor="t">
            <a:normAutofit fontScale="90000"/>
          </a:bodyPr>
          <a:lstStyle/>
          <a:p>
            <a:r>
              <a:rPr lang="en-US" sz="3600" b="1" u="sng" dirty="0">
                <a:effectLst>
                  <a:outerShdw blurRad="38100" dist="38100" dir="2700000" algn="tl">
                    <a:srgbClr val="000000">
                      <a:alpha val="43137"/>
                    </a:srgbClr>
                  </a:outerShdw>
                </a:effectLst>
                <a:latin typeface="Baskerville Old Face" panose="02020602080505020303" pitchFamily="18" charset="0"/>
              </a:rPr>
              <a:t>Sin darkens the Soul by searing the conscience of man </a:t>
            </a:r>
          </a:p>
        </p:txBody>
      </p:sp>
    </p:spTree>
    <p:extLst>
      <p:ext uri="{BB962C8B-B14F-4D97-AF65-F5344CB8AC3E}">
        <p14:creationId xmlns:p14="http://schemas.microsoft.com/office/powerpoint/2010/main" val="223437348"/>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41907"/>
            <a:ext cx="5095702" cy="3852761"/>
          </a:xfrm>
        </p:spPr>
        <p:txBody>
          <a:bodyPr>
            <a:normAutofit/>
          </a:bodyPr>
          <a:lstStyle/>
          <a:p>
            <a:pPr algn="ctr"/>
            <a:r>
              <a:rPr lang="en-US" sz="4000" u="sng" dirty="0">
                <a:effectLst>
                  <a:outerShdw blurRad="38100" dist="38100" dir="2700000" algn="tl">
                    <a:srgbClr val="000000">
                      <a:alpha val="43137"/>
                    </a:srgbClr>
                  </a:outerShdw>
                </a:effectLst>
                <a:latin typeface="Baskerville Old Face" panose="02020602080505020303" pitchFamily="18" charset="0"/>
              </a:rPr>
              <a:t>Sin prevents the </a:t>
            </a:r>
            <a:r>
              <a:rPr lang="en-US" sz="4000" u="sng" dirty="0" smtClean="0">
                <a:effectLst>
                  <a:outerShdw blurRad="38100" dist="38100" dir="2700000" algn="tl">
                    <a:srgbClr val="000000">
                      <a:alpha val="43137"/>
                    </a:srgbClr>
                  </a:outerShdw>
                </a:effectLst>
                <a:latin typeface="Baskerville Old Face" panose="02020602080505020303" pitchFamily="18" charset="0"/>
              </a:rPr>
              <a:t>Soul </a:t>
            </a:r>
            <a:r>
              <a:rPr lang="en-US" sz="4000" u="sng" dirty="0">
                <a:effectLst>
                  <a:outerShdw blurRad="38100" dist="38100" dir="2700000" algn="tl">
                    <a:srgbClr val="000000">
                      <a:alpha val="43137"/>
                    </a:srgbClr>
                  </a:outerShdw>
                </a:effectLst>
                <a:latin typeface="Baskerville Old Face" panose="02020602080505020303" pitchFamily="18" charset="0"/>
              </a:rPr>
              <a:t>from being filled </a:t>
            </a:r>
            <a:r>
              <a:rPr lang="en-US" sz="4000" u="sng" dirty="0" smtClean="0">
                <a:effectLst>
                  <a:outerShdw blurRad="38100" dist="38100" dir="2700000" algn="tl">
                    <a:srgbClr val="000000">
                      <a:alpha val="43137"/>
                    </a:srgbClr>
                  </a:outerShdw>
                </a:effectLst>
                <a:latin typeface="Baskerville Old Face" panose="02020602080505020303" pitchFamily="18" charset="0"/>
              </a:rPr>
              <a:t/>
            </a:r>
            <a:br>
              <a:rPr lang="en-US" sz="4000" u="sng" dirty="0" smtClean="0">
                <a:effectLst>
                  <a:outerShdw blurRad="38100" dist="38100" dir="2700000" algn="tl">
                    <a:srgbClr val="000000">
                      <a:alpha val="43137"/>
                    </a:srgbClr>
                  </a:outerShdw>
                </a:effectLst>
                <a:latin typeface="Baskerville Old Face" panose="02020602080505020303" pitchFamily="18" charset="0"/>
              </a:rPr>
            </a:br>
            <a:r>
              <a:rPr lang="en-US" sz="4000" u="sng" dirty="0" smtClean="0">
                <a:effectLst>
                  <a:outerShdw blurRad="38100" dist="38100" dir="2700000" algn="tl">
                    <a:srgbClr val="000000">
                      <a:alpha val="43137"/>
                    </a:srgbClr>
                  </a:outerShdw>
                </a:effectLst>
                <a:latin typeface="Baskerville Old Face" panose="02020602080505020303" pitchFamily="18" charset="0"/>
              </a:rPr>
              <a:t>with Light</a:t>
            </a:r>
            <a:r>
              <a:rPr lang="en-US" sz="4000" u="sng" dirty="0">
                <a:effectLst>
                  <a:outerShdw blurRad="38100" dist="38100" dir="2700000" algn="tl">
                    <a:srgbClr val="000000">
                      <a:alpha val="43137"/>
                    </a:srgbClr>
                  </a:outerShdw>
                </a:effectLst>
                <a:latin typeface="Baskerville Old Face" panose="02020602080505020303" pitchFamily="18" charset="0"/>
              </a:rPr>
              <a:t>. </a:t>
            </a:r>
          </a:p>
        </p:txBody>
      </p:sp>
    </p:spTree>
    <p:extLst>
      <p:ext uri="{BB962C8B-B14F-4D97-AF65-F5344CB8AC3E}">
        <p14:creationId xmlns:p14="http://schemas.microsoft.com/office/powerpoint/2010/main" val="606936442"/>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100</TotalTime>
  <Words>872</Words>
  <Application>Microsoft Office PowerPoint</Application>
  <PresentationFormat>On-screen Show (16:9)</PresentationFormat>
  <Paragraphs>49</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Adelle-Regular</vt:lpstr>
      <vt:lpstr>Apple Chancery</vt:lpstr>
      <vt:lpstr>Arial</vt:lpstr>
      <vt:lpstr>Baskerville Old Face</vt:lpstr>
      <vt:lpstr>Bauhaus 93</vt:lpstr>
      <vt:lpstr>Trebuchet MS</vt:lpstr>
      <vt:lpstr>Default</vt:lpstr>
      <vt:lpstr>What Sin Does to the Soul</vt:lpstr>
      <vt:lpstr>Sin Warps the mind and Darkens the Soul. </vt:lpstr>
      <vt:lpstr>Sin warps the mind into  thinking that error is ok. </vt:lpstr>
      <vt:lpstr>Sin warps the mind into  thinking that error is ok. </vt:lpstr>
      <vt:lpstr>Sin darkens the Soul by searing the conscience of man </vt:lpstr>
      <vt:lpstr>Sin darkens the Soul by searing the conscience of man </vt:lpstr>
      <vt:lpstr>Sin darkens the Soul by searing the conscience of man </vt:lpstr>
      <vt:lpstr>Sin darkens the Soul by searing the conscience of man </vt:lpstr>
      <vt:lpstr>Sin prevents the Soul from being filled  with Light. </vt:lpstr>
      <vt:lpstr>Will not Inherit </vt:lpstr>
      <vt:lpstr>Will not Inherit </vt:lpstr>
      <vt:lpstr>Will not Inherit </vt:lpstr>
      <vt:lpstr>One spring one kind of water </vt:lpstr>
      <vt:lpstr>One spring one kind of water </vt:lpstr>
      <vt:lpstr>Lessons for  Us Today</vt:lpstr>
      <vt:lpstr>Destination of the warped and dark soul </vt:lpstr>
      <vt:lpstr>Destination of the warped and dark soul </vt:lpstr>
      <vt:lpstr>A dark &amp; warped soul  does not belong to a Christian</vt:lpstr>
      <vt:lpstr>A dark &amp; warped soul  does not belong to a Christian</vt:lpstr>
      <vt:lpstr>Conclusion</vt:lpstr>
    </vt:vector>
  </TitlesOfParts>
  <Company>RT Creative 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Russ Earl</cp:lastModifiedBy>
  <cp:revision>30</cp:revision>
  <dcterms:created xsi:type="dcterms:W3CDTF">2014-03-26T14:03:34Z</dcterms:created>
  <dcterms:modified xsi:type="dcterms:W3CDTF">2017-11-13T20:49:09Z</dcterms:modified>
</cp:coreProperties>
</file>