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4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3429000"/>
          </a:xfrm>
          <a:prstGeom prst="rect">
            <a:avLst/>
          </a:prstGeom>
        </p:spPr>
      </p:pic>
      <p:sp>
        <p:nvSpPr>
          <p:cNvPr id="4" name="Date Placeholder 3"/>
          <p:cNvSpPr>
            <a:spLocks noGrp="1"/>
          </p:cNvSpPr>
          <p:nvPr>
            <p:ph type="dt" sz="half" idx="10"/>
          </p:nvPr>
        </p:nvSpPr>
        <p:spPr/>
        <p:txBody>
          <a:bodyPr/>
          <a:lstStyle/>
          <a:p>
            <a:fld id="{8E694FC0-6A9D-4B20-8E55-3B430E59C52B}" type="datetimeFigureOut">
              <a:rPr lang="en-US" smtClean="0"/>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D0D5E-D765-4A25-A9E2-B25CD6687165}" type="slidenum">
              <a:rPr lang="en-US" smtClean="0"/>
              <a:t>‹#›</a:t>
            </a:fld>
            <a:endParaRPr lang="en-US"/>
          </a:p>
        </p:txBody>
      </p:sp>
      <p:sp>
        <p:nvSpPr>
          <p:cNvPr id="3" name="Subtitle 2"/>
          <p:cNvSpPr>
            <a:spLocks noGrp="1"/>
          </p:cNvSpPr>
          <p:nvPr>
            <p:ph type="subTitle" idx="1"/>
          </p:nvPr>
        </p:nvSpPr>
        <p:spPr>
          <a:xfrm>
            <a:off x="1219200" y="2914650"/>
            <a:ext cx="6400800" cy="131445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1505916"/>
            <a:ext cx="7772400" cy="1102519"/>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94FC0-6A9D-4B20-8E55-3B430E59C52B}" type="datetimeFigureOut">
              <a:rPr lang="en-US" smtClean="0"/>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D0D5E-D765-4A25-A9E2-B25CD66871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94FC0-6A9D-4B20-8E55-3B430E59C52B}" type="datetimeFigureOut">
              <a:rPr lang="en-US" smtClean="0"/>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D0D5E-D765-4A25-A9E2-B25CD66871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E694FC0-6A9D-4B20-8E55-3B430E59C52B}" type="datetimeFigureOut">
              <a:rPr lang="en-US" smtClean="0"/>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D0D5E-D765-4A25-A9E2-B25CD6687165}" type="slidenum">
              <a:rPr lang="en-US" smtClean="0"/>
              <a:t>‹#›</a:t>
            </a:fld>
            <a:endParaRPr lang="en-US"/>
          </a:p>
        </p:txBody>
      </p:sp>
      <p:sp>
        <p:nvSpPr>
          <p:cNvPr id="8" name="Content Placeholder 7"/>
          <p:cNvSpPr>
            <a:spLocks noGrp="1"/>
          </p:cNvSpPr>
          <p:nvPr>
            <p:ph sz="quarter" idx="13"/>
          </p:nvPr>
        </p:nvSpPr>
        <p:spPr>
          <a:xfrm>
            <a:off x="609600" y="1200150"/>
            <a:ext cx="7924800" cy="3086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1" y="3721894"/>
            <a:ext cx="7885113" cy="1021556"/>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1" y="2596754"/>
            <a:ext cx="7885113" cy="1125140"/>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694FC0-6A9D-4B20-8E55-3B430E59C52B}" type="datetimeFigureOut">
              <a:rPr lang="en-US" smtClean="0"/>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D0D5E-D765-4A25-A9E2-B25CD66871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200150"/>
            <a:ext cx="3733800" cy="30861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200150"/>
            <a:ext cx="3733800" cy="30861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05979"/>
            <a:ext cx="7924800" cy="85725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E694FC0-6A9D-4B20-8E55-3B430E59C52B}" type="datetimeFigureOut">
              <a:rPr lang="en-US" smtClean="0"/>
              <a:t>6/21/2015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D0D5E-D765-4A25-A9E2-B25CD66871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1657350"/>
            <a:ext cx="3733800"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1657350"/>
            <a:ext cx="3733800"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05979"/>
            <a:ext cx="7924800" cy="85725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200150"/>
            <a:ext cx="3733800" cy="43100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200150"/>
            <a:ext cx="3733800" cy="43100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E694FC0-6A9D-4B20-8E55-3B430E59C52B}" type="datetimeFigureOut">
              <a:rPr lang="en-US" smtClean="0"/>
              <a:t>6/21/2015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1D0D5E-D765-4A25-A9E2-B25CD66871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694FC0-6A9D-4B20-8E55-3B430E59C52B}" type="datetimeFigureOut">
              <a:rPr lang="en-US" smtClean="0"/>
              <a:t>6/21/2015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1D0D5E-D765-4A25-A9E2-B25CD66871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94FC0-6A9D-4B20-8E55-3B430E59C52B}" type="datetimeFigureOut">
              <a:rPr lang="en-US" smtClean="0"/>
              <a:t>6/21/2015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1D0D5E-D765-4A25-A9E2-B25CD66871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085850"/>
            <a:ext cx="46482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085850"/>
            <a:ext cx="2971800" cy="82296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1910919"/>
            <a:ext cx="2971800" cy="2375332"/>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94FC0-6A9D-4B20-8E55-3B430E59C52B}" type="datetimeFigureOut">
              <a:rPr lang="en-US" smtClean="0"/>
              <a:t>6/21/2015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D0D5E-D765-4A25-A9E2-B25CD66871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5143500"/>
          </a:xfrm>
          <a:prstGeom prst="rect">
            <a:avLst/>
          </a:prstGeom>
        </p:spPr>
      </p:pic>
      <p:sp>
        <p:nvSpPr>
          <p:cNvPr id="2" name="Title 1"/>
          <p:cNvSpPr>
            <a:spLocks noGrp="1"/>
          </p:cNvSpPr>
          <p:nvPr>
            <p:ph type="title"/>
          </p:nvPr>
        </p:nvSpPr>
        <p:spPr>
          <a:xfrm>
            <a:off x="609600" y="1085850"/>
            <a:ext cx="2971800" cy="82296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085850"/>
            <a:ext cx="3419856" cy="260604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1910918"/>
            <a:ext cx="2971800" cy="1803832"/>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94FC0-6A9D-4B20-8E55-3B430E59C52B}" type="datetimeFigureOut">
              <a:rPr lang="en-US" smtClean="0"/>
              <a:t>6/21/2015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D0D5E-D765-4A25-A9E2-B25CD66871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5143500"/>
          </a:xfrm>
          <a:prstGeom prst="rect">
            <a:avLst/>
          </a:prstGeom>
        </p:spPr>
      </p:pic>
      <p:sp>
        <p:nvSpPr>
          <p:cNvPr id="2" name="Title Placeholder 1"/>
          <p:cNvSpPr>
            <a:spLocks noGrp="1"/>
          </p:cNvSpPr>
          <p:nvPr>
            <p:ph type="title"/>
          </p:nvPr>
        </p:nvSpPr>
        <p:spPr>
          <a:xfrm>
            <a:off x="609600" y="205979"/>
            <a:ext cx="7924800" cy="85725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200151"/>
            <a:ext cx="79248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4767263"/>
            <a:ext cx="1524000" cy="273844"/>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E694FC0-6A9D-4B20-8E55-3B430E59C52B}" type="datetimeFigureOut">
              <a:rPr lang="en-US" smtClean="0"/>
              <a:t>6/21/2015</a:t>
            </a:fld>
            <a:endParaRPr lang="en-US"/>
          </a:p>
        </p:txBody>
      </p:sp>
      <p:sp>
        <p:nvSpPr>
          <p:cNvPr id="5" name="Footer Placeholder 4"/>
          <p:cNvSpPr>
            <a:spLocks noGrp="1"/>
          </p:cNvSpPr>
          <p:nvPr>
            <p:ph type="ftr" sz="quarter" idx="3"/>
          </p:nvPr>
        </p:nvSpPr>
        <p:spPr>
          <a:xfrm>
            <a:off x="609600" y="4767263"/>
            <a:ext cx="2895600" cy="273844"/>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4767263"/>
            <a:ext cx="990600" cy="273844"/>
          </a:xfrm>
          <a:prstGeom prst="rect">
            <a:avLst/>
          </a:prstGeom>
        </p:spPr>
        <p:txBody>
          <a:bodyPr vert="horz" lIns="91440" tIns="45720" rIns="91440" bIns="45720" rtlCol="0" anchor="ctr"/>
          <a:lstStyle>
            <a:lvl1pPr algn="r">
              <a:defRPr sz="1100" baseline="0">
                <a:solidFill>
                  <a:schemeClr val="tx1"/>
                </a:solidFill>
              </a:defRPr>
            </a:lvl1pPr>
          </a:lstStyle>
          <a:p>
            <a:fld id="{D01D0D5E-D765-4A25-A9E2-B25CD66871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Numbers 23:19</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p:txBody>
          <a:bodyPr/>
          <a:lstStyle/>
          <a:p>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Nature of God</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876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959427"/>
          </a:xfrm>
        </p:spPr>
        <p:txBody>
          <a:bodyPr/>
          <a:lstStyle/>
          <a:p>
            <a:pPr algn="ctr"/>
            <a:r>
              <a:rPr lang="en-US" sz="2800" u="sng" dirty="0">
                <a:latin typeface="Times New Roman" panose="02020603050405020304" pitchFamily="18" charset="0"/>
                <a:cs typeface="Times New Roman" panose="02020603050405020304" pitchFamily="18" charset="0"/>
              </a:rPr>
              <a:t>“Has he said, and shall he not do it</a:t>
            </a:r>
            <a:r>
              <a:rPr lang="en-US" sz="2800" u="sng" dirty="0" smtClean="0">
                <a:latin typeface="Times New Roman" panose="02020603050405020304" pitchFamily="18" charset="0"/>
                <a:cs typeface="Times New Roman" panose="02020603050405020304" pitchFamily="18" charset="0"/>
              </a:rPr>
              <a:t>?”</a:t>
            </a:r>
            <a:br>
              <a:rPr lang="en-US" sz="2800" u="sng" dirty="0" smtClean="0">
                <a:latin typeface="Times New Roman" panose="02020603050405020304" pitchFamily="18" charset="0"/>
                <a:cs typeface="Times New Roman" panose="02020603050405020304" pitchFamily="18" charset="0"/>
              </a:rPr>
            </a:br>
            <a:r>
              <a:rPr lang="en-US" sz="2800" u="sng" dirty="0" smtClean="0">
                <a:latin typeface="Times New Roman" panose="02020603050405020304" pitchFamily="18" charset="0"/>
                <a:cs typeface="Times New Roman" panose="02020603050405020304" pitchFamily="18" charset="0"/>
              </a:rPr>
              <a:t> </a:t>
            </a:r>
            <a:r>
              <a:rPr lang="en-US" sz="2800" u="sng" dirty="0">
                <a:latin typeface="Times New Roman" panose="02020603050405020304" pitchFamily="18" charset="0"/>
                <a:cs typeface="Times New Roman" panose="02020603050405020304" pitchFamily="18" charset="0"/>
              </a:rPr>
              <a:t>(He always keeps His word.)</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52400" y="971550"/>
            <a:ext cx="8839200" cy="37338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But the cowardly, unbelieving, abominable, murderers, sexually immoral, sorcerers, idolaters, and all liars shall have their part in the lake which burns with fire and brimstone, which is the second death</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Revelation 21:8</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0928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1416627"/>
          </a:xfrm>
        </p:spPr>
        <p:txBody>
          <a:bodyPr/>
          <a:lstStyle/>
          <a:p>
            <a:pPr algn="ctr"/>
            <a:r>
              <a:rPr lang="en-US" sz="2800" u="sng" dirty="0">
                <a:latin typeface="Times New Roman" panose="02020603050405020304" pitchFamily="18" charset="0"/>
                <a:cs typeface="Times New Roman" panose="02020603050405020304" pitchFamily="18" charset="0"/>
              </a:rPr>
              <a:t>Or has he spoken, and shall he not make it good (fulfill it)?” </a:t>
            </a:r>
            <a:r>
              <a:rPr lang="en-US" sz="2800" u="sng" dirty="0" smtClean="0">
                <a:latin typeface="Times New Roman" panose="02020603050405020304" pitchFamily="18" charset="0"/>
                <a:cs typeface="Times New Roman" panose="02020603050405020304" pitchFamily="18" charset="0"/>
              </a:rPr>
              <a:t/>
            </a:r>
            <a:br>
              <a:rPr lang="en-US" sz="2800" u="sng" dirty="0" smtClean="0">
                <a:latin typeface="Times New Roman" panose="02020603050405020304" pitchFamily="18" charset="0"/>
                <a:cs typeface="Times New Roman" panose="02020603050405020304" pitchFamily="18" charset="0"/>
              </a:rPr>
            </a:br>
            <a:r>
              <a:rPr lang="en-US" sz="2800" u="sng" dirty="0" smtClean="0">
                <a:latin typeface="Times New Roman" panose="02020603050405020304" pitchFamily="18" charset="0"/>
                <a:cs typeface="Times New Roman" panose="02020603050405020304" pitchFamily="18" charset="0"/>
              </a:rPr>
              <a:t>(</a:t>
            </a:r>
            <a:r>
              <a:rPr lang="en-US" sz="2800" u="sng" dirty="0">
                <a:latin typeface="Times New Roman" panose="02020603050405020304" pitchFamily="18" charset="0"/>
                <a:cs typeface="Times New Roman" panose="02020603050405020304" pitchFamily="18" charset="0"/>
              </a:rPr>
              <a:t>He always keeps his promises)</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52400" y="1352550"/>
            <a:ext cx="8839200" cy="3352800"/>
          </a:xfrm>
        </p:spPr>
        <p:txBody>
          <a:bodyPr>
            <a:normAutofit lnSpcReduction="10000"/>
          </a:bodyPr>
          <a:lstStyle/>
          <a:p>
            <a:pPr marL="0" indent="0">
              <a:buNone/>
            </a:pPr>
            <a:r>
              <a:rPr lang="en-US" sz="3200" dirty="0">
                <a:latin typeface="Times New Roman" panose="02020603050405020304" pitchFamily="18" charset="0"/>
                <a:cs typeface="Times New Roman" panose="02020603050405020304" pitchFamily="18" charset="0"/>
              </a:rPr>
              <a:t>Thus God, determining to show more abundantly to the heirs of promise the immutability of His counsel, confirmed it by an oath, 18 that by two immutable things, in which it is impossible for God to lie, we might have strong consolation, who have fled for refuge to lay hold of the hope set before us</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Hebrews 6:17-18</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171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578427"/>
          </a:xfrm>
        </p:spPr>
        <p:txBody>
          <a:bodyPr/>
          <a:lstStyle/>
          <a:p>
            <a:pPr algn="ctr"/>
            <a:r>
              <a:rPr lang="en-US" sz="2800" u="sng" dirty="0" smtClean="0">
                <a:latin typeface="Times New Roman" panose="02020603050405020304" pitchFamily="18" charset="0"/>
                <a:cs typeface="Times New Roman" panose="02020603050405020304" pitchFamily="18" charset="0"/>
              </a:rPr>
              <a:t>Conclusion</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52400" y="666750"/>
            <a:ext cx="8839200" cy="37338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Great is the Lord, and greatly to be praised</a:t>
            </a:r>
            <a:r>
              <a:rPr lang="en-US" sz="3200" dirty="0" smtClean="0">
                <a:latin typeface="Times New Roman" panose="02020603050405020304" pitchFamily="18" charset="0"/>
                <a:cs typeface="Times New Roman" panose="02020603050405020304" pitchFamily="18" charset="0"/>
              </a:rPr>
              <a:t>; And </a:t>
            </a:r>
            <a:r>
              <a:rPr lang="en-US" sz="3200" dirty="0">
                <a:latin typeface="Times New Roman" panose="02020603050405020304" pitchFamily="18" charset="0"/>
                <a:cs typeface="Times New Roman" panose="02020603050405020304" pitchFamily="18" charset="0"/>
              </a:rPr>
              <a:t>His greatness is </a:t>
            </a:r>
            <a:r>
              <a:rPr lang="en-US" sz="3200" dirty="0" smtClean="0">
                <a:latin typeface="Times New Roman" panose="02020603050405020304" pitchFamily="18" charset="0"/>
                <a:cs typeface="Times New Roman" panose="02020603050405020304" pitchFamily="18" charset="0"/>
              </a:rPr>
              <a:t>unsearchable.</a:t>
            </a:r>
          </a:p>
          <a:p>
            <a:pPr marL="0" indent="0">
              <a:buNone/>
            </a:pPr>
            <a:r>
              <a:rPr lang="en-US" sz="3200" dirty="0" smtClean="0">
                <a:latin typeface="Times New Roman" panose="02020603050405020304" pitchFamily="18" charset="0"/>
                <a:cs typeface="Times New Roman" panose="02020603050405020304" pitchFamily="18" charset="0"/>
              </a:rPr>
              <a:t>Psalm 145:3</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96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578427"/>
          </a:xfrm>
        </p:spPr>
        <p:txBody>
          <a:bodyPr/>
          <a:lstStyle/>
          <a:p>
            <a:pPr algn="ctr"/>
            <a:r>
              <a:rPr lang="en-US" sz="2800" u="sng" dirty="0" smtClean="0">
                <a:latin typeface="Times New Roman" panose="02020603050405020304" pitchFamily="18" charset="0"/>
                <a:cs typeface="Times New Roman" panose="02020603050405020304" pitchFamily="18" charset="0"/>
              </a:rPr>
              <a:t>Conclusion</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52400" y="666750"/>
            <a:ext cx="8839200" cy="3733800"/>
          </a:xfrm>
        </p:spPr>
        <p:txBody>
          <a:bodyPr>
            <a:normAutofit lnSpcReduction="10000"/>
          </a:bodyPr>
          <a:lstStyle/>
          <a:p>
            <a:pPr marL="0" indent="0">
              <a:buNone/>
            </a:pPr>
            <a:r>
              <a:rPr lang="en-US" sz="3200" dirty="0">
                <a:latin typeface="Times New Roman" panose="02020603050405020304" pitchFamily="18" charset="0"/>
                <a:cs typeface="Times New Roman" panose="02020603050405020304" pitchFamily="18" charset="0"/>
              </a:rPr>
              <a:t>Oh, the depth of the riches both of the wisdom and knowledge of God! How unsearchable are His judgments and His ways past finding out!34 " For who has known the mind of the Lord</a:t>
            </a:r>
            <a:r>
              <a:rPr lang="en-US" sz="3200" dirty="0" smtClean="0">
                <a:latin typeface="Times New Roman" panose="02020603050405020304" pitchFamily="18" charset="0"/>
                <a:cs typeface="Times New Roman" panose="02020603050405020304" pitchFamily="18" charset="0"/>
              </a:rPr>
              <a:t>? Or </a:t>
            </a:r>
            <a:r>
              <a:rPr lang="en-US" sz="3200" dirty="0">
                <a:latin typeface="Times New Roman" panose="02020603050405020304" pitchFamily="18" charset="0"/>
                <a:cs typeface="Times New Roman" panose="02020603050405020304" pitchFamily="18" charset="0"/>
              </a:rPr>
              <a:t>who has become His counselor?"35 " Or who has first given to </a:t>
            </a:r>
            <a:r>
              <a:rPr lang="en-US" sz="3200" dirty="0" smtClean="0">
                <a:latin typeface="Times New Roman" panose="02020603050405020304" pitchFamily="18" charset="0"/>
                <a:cs typeface="Times New Roman" panose="02020603050405020304" pitchFamily="18" charset="0"/>
              </a:rPr>
              <a:t>Him And </a:t>
            </a:r>
            <a:r>
              <a:rPr lang="en-US" sz="3200" dirty="0">
                <a:latin typeface="Times New Roman" panose="02020603050405020304" pitchFamily="18" charset="0"/>
                <a:cs typeface="Times New Roman" panose="02020603050405020304" pitchFamily="18" charset="0"/>
              </a:rPr>
              <a:t>it shall be repaid to him?"36 For of Him and through Him and to Him are all things, to whom be glory forever. Amen</a:t>
            </a:r>
            <a:r>
              <a:rPr lang="en-US" sz="3200" dirty="0" smtClean="0">
                <a:latin typeface="Times New Roman" panose="02020603050405020304" pitchFamily="18" charset="0"/>
                <a:cs typeface="Times New Roman" panose="02020603050405020304" pitchFamily="18" charset="0"/>
              </a:rPr>
              <a:t>. Romans 11:33-36</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0441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730827"/>
          </a:xfrm>
        </p:spPr>
        <p:txBody>
          <a:bodyPr/>
          <a:lstStyle/>
          <a:p>
            <a:pPr algn="ctr"/>
            <a:r>
              <a:rPr lang="en-US" sz="2800" u="sng" dirty="0" smtClean="0">
                <a:latin typeface="Times New Roman" panose="02020603050405020304" pitchFamily="18" charset="0"/>
                <a:cs typeface="Times New Roman" panose="02020603050405020304" pitchFamily="18" charset="0"/>
              </a:rPr>
              <a:t>Numbers 23:19</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228600" y="742950"/>
            <a:ext cx="8686800" cy="35433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God is not a man, that He should lie</a:t>
            </a:r>
            <a:r>
              <a:rPr lang="en-US" sz="3200" dirty="0" smtClean="0">
                <a:latin typeface="Times New Roman" panose="02020603050405020304" pitchFamily="18" charset="0"/>
                <a:cs typeface="Times New Roman" panose="02020603050405020304" pitchFamily="18" charset="0"/>
              </a:rPr>
              <a:t>, Nor </a:t>
            </a:r>
            <a:r>
              <a:rPr lang="en-US" sz="3200" dirty="0">
                <a:latin typeface="Times New Roman" panose="02020603050405020304" pitchFamily="18" charset="0"/>
                <a:cs typeface="Times New Roman" panose="02020603050405020304" pitchFamily="18" charset="0"/>
              </a:rPr>
              <a:t>a son of man, that He should repent</a:t>
            </a:r>
            <a:r>
              <a:rPr lang="en-US" sz="3200" dirty="0" smtClean="0">
                <a:latin typeface="Times New Roman" panose="02020603050405020304" pitchFamily="18" charset="0"/>
                <a:cs typeface="Times New Roman" panose="02020603050405020304" pitchFamily="18" charset="0"/>
              </a:rPr>
              <a:t>. Has </a:t>
            </a:r>
            <a:r>
              <a:rPr lang="en-US" sz="3200" dirty="0">
                <a:latin typeface="Times New Roman" panose="02020603050405020304" pitchFamily="18" charset="0"/>
                <a:cs typeface="Times New Roman" panose="02020603050405020304" pitchFamily="18" charset="0"/>
              </a:rPr>
              <a:t>He said, and will He not do</a:t>
            </a:r>
            <a:r>
              <a:rPr lang="en-US" sz="3200" dirty="0" smtClean="0">
                <a:latin typeface="Times New Roman" panose="02020603050405020304" pitchFamily="18" charset="0"/>
                <a:cs typeface="Times New Roman" panose="02020603050405020304" pitchFamily="18" charset="0"/>
              </a:rPr>
              <a:t>? Or </a:t>
            </a:r>
            <a:r>
              <a:rPr lang="en-US" sz="3200" dirty="0">
                <a:latin typeface="Times New Roman" panose="02020603050405020304" pitchFamily="18" charset="0"/>
                <a:cs typeface="Times New Roman" panose="02020603050405020304" pitchFamily="18" charset="0"/>
              </a:rPr>
              <a:t>has He spoken, and will He not make it </a:t>
            </a:r>
            <a:r>
              <a:rPr lang="en-US" sz="3200" dirty="0" smtClean="0">
                <a:latin typeface="Times New Roman" panose="02020603050405020304" pitchFamily="18" charset="0"/>
                <a:cs typeface="Times New Roman" panose="02020603050405020304" pitchFamily="18" charset="0"/>
              </a:rPr>
              <a:t>good?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068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730827"/>
          </a:xfrm>
        </p:spPr>
        <p:txBody>
          <a:bodyPr/>
          <a:lstStyle/>
          <a:p>
            <a:pPr algn="ctr"/>
            <a:r>
              <a:rPr lang="en-US" sz="2800" u="sng" dirty="0">
                <a:latin typeface="Times New Roman" panose="02020603050405020304" pitchFamily="18" charset="0"/>
                <a:cs typeface="Times New Roman" panose="02020603050405020304" pitchFamily="18" charset="0"/>
              </a:rPr>
              <a:t>God is not a man, that he should lie.”</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228600" y="742950"/>
            <a:ext cx="8686800" cy="35433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God is Spirit, and those who worship Him must worship in spirit and truth</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John 4:24</a:t>
            </a:r>
          </a:p>
          <a:p>
            <a:pPr marL="0" indent="0">
              <a:buNone/>
            </a:pPr>
            <a:r>
              <a:rPr lang="en-US" sz="3200" i="1" u="sng" dirty="0" smtClean="0">
                <a:latin typeface="Times New Roman" panose="02020603050405020304" pitchFamily="18" charset="0"/>
                <a:cs typeface="Times New Roman" panose="02020603050405020304" pitchFamily="18" charset="0"/>
              </a:rPr>
              <a:t>Spirit</a:t>
            </a:r>
            <a:r>
              <a:rPr lang="en-US" sz="3200" i="1" dirty="0" smtClean="0">
                <a:latin typeface="Times New Roman" panose="02020603050405020304" pitchFamily="18" charset="0"/>
                <a:cs typeface="Times New Roman" panose="02020603050405020304" pitchFamily="18" charset="0"/>
              </a:rPr>
              <a:t> – A being without physical form possessed </a:t>
            </a:r>
            <a:r>
              <a:rPr lang="en-US" sz="3200" i="1" dirty="0">
                <a:latin typeface="Times New Roman" panose="02020603050405020304" pitchFamily="18" charset="0"/>
                <a:cs typeface="Times New Roman" panose="02020603050405020304" pitchFamily="18" charset="0"/>
              </a:rPr>
              <a:t>of the power of knowing, desiring, deciding, and </a:t>
            </a:r>
            <a:r>
              <a:rPr lang="en-US" sz="3200" i="1" dirty="0" smtClean="0">
                <a:latin typeface="Times New Roman" panose="02020603050405020304" pitchFamily="18" charset="0"/>
                <a:cs typeface="Times New Roman" panose="02020603050405020304" pitchFamily="18" charset="0"/>
              </a:rPr>
              <a:t>acting.</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7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730827"/>
          </a:xfrm>
        </p:spPr>
        <p:txBody>
          <a:bodyPr/>
          <a:lstStyle/>
          <a:p>
            <a:pPr algn="ctr"/>
            <a:r>
              <a:rPr lang="en-US" sz="2800" u="sng" dirty="0">
                <a:latin typeface="Times New Roman" panose="02020603050405020304" pitchFamily="18" charset="0"/>
                <a:cs typeface="Times New Roman" panose="02020603050405020304" pitchFamily="18" charset="0"/>
              </a:rPr>
              <a:t>God is not a man, that he should lie.”</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228600" y="742950"/>
            <a:ext cx="8686800" cy="3543300"/>
          </a:xfrm>
        </p:spPr>
        <p:txBody>
          <a:bodyPr>
            <a:normAutofit/>
          </a:bodyPr>
          <a:lstStyle/>
          <a:p>
            <a:pPr marL="0" indent="0">
              <a:buNone/>
            </a:pPr>
            <a:r>
              <a:rPr lang="en-US" sz="3200" i="1" dirty="0" smtClean="0">
                <a:latin typeface="Times New Roman" panose="02020603050405020304" pitchFamily="18" charset="0"/>
                <a:cs typeface="Times New Roman" panose="02020603050405020304" pitchFamily="18" charset="0"/>
              </a:rPr>
              <a:t>You </a:t>
            </a:r>
            <a:r>
              <a:rPr lang="en-US" sz="3200" i="1" dirty="0">
                <a:latin typeface="Times New Roman" panose="02020603050405020304" pitchFamily="18" charset="0"/>
                <a:cs typeface="Times New Roman" panose="02020603050405020304" pitchFamily="18" charset="0"/>
              </a:rPr>
              <a:t>thought I was altogether like you…” </a:t>
            </a:r>
            <a:endParaRPr lang="en-US" sz="3200" i="1" dirty="0" smtClean="0">
              <a:latin typeface="Times New Roman" panose="02020603050405020304" pitchFamily="18" charset="0"/>
              <a:cs typeface="Times New Roman" panose="02020603050405020304" pitchFamily="18" charset="0"/>
            </a:endParaRPr>
          </a:p>
          <a:p>
            <a:pPr marL="0" indent="0">
              <a:buNone/>
            </a:pPr>
            <a:r>
              <a:rPr lang="en-US" sz="3200" i="1" dirty="0" smtClean="0">
                <a:latin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cs typeface="Times New Roman" panose="02020603050405020304" pitchFamily="18" charset="0"/>
              </a:rPr>
              <a:t>Ps 50:21b)</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38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730827"/>
          </a:xfrm>
        </p:spPr>
        <p:txBody>
          <a:bodyPr/>
          <a:lstStyle/>
          <a:p>
            <a:pPr algn="ctr"/>
            <a:r>
              <a:rPr lang="en-US" sz="2800" u="sng" dirty="0">
                <a:latin typeface="Times New Roman" panose="02020603050405020304" pitchFamily="18" charset="0"/>
                <a:cs typeface="Times New Roman" panose="02020603050405020304" pitchFamily="18" charset="0"/>
              </a:rPr>
              <a:t>God is not a man, that he should lie.”</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228600" y="742950"/>
            <a:ext cx="8686800" cy="35433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in hope of eternal life which God, who cannot lie, promised before time began</a:t>
            </a:r>
            <a:r>
              <a:rPr lang="en-US" sz="3200" dirty="0" smtClean="0">
                <a:latin typeface="Times New Roman" panose="02020603050405020304" pitchFamily="18" charset="0"/>
                <a:cs typeface="Times New Roman" panose="02020603050405020304" pitchFamily="18" charset="0"/>
              </a:rPr>
              <a:t>, - Titus 1:2</a:t>
            </a:r>
          </a:p>
          <a:p>
            <a:pPr marL="0" indent="0">
              <a:buNone/>
            </a:pP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impossible for God to lie.” -  Hebrews 6:18 </a:t>
            </a:r>
            <a:endParaRPr lang="en-US" sz="3200"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51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730827"/>
          </a:xfrm>
        </p:spPr>
        <p:txBody>
          <a:bodyPr/>
          <a:lstStyle/>
          <a:p>
            <a:pPr algn="ctr"/>
            <a:r>
              <a:rPr lang="en-US" sz="2800" u="sng" dirty="0">
                <a:latin typeface="Times New Roman" panose="02020603050405020304" pitchFamily="18" charset="0"/>
                <a:cs typeface="Times New Roman" panose="02020603050405020304" pitchFamily="18" charset="0"/>
              </a:rPr>
              <a:t>God is not a man, that he should lie.”</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52400" y="742950"/>
            <a:ext cx="8839200" cy="3962400"/>
          </a:xfrm>
        </p:spPr>
        <p:txBody>
          <a:bodyPr>
            <a:normAutofit lnSpcReduction="10000"/>
          </a:bodyPr>
          <a:lstStyle/>
          <a:p>
            <a:pPr marL="0" indent="0">
              <a:buNone/>
            </a:pPr>
            <a:r>
              <a:rPr lang="en-US" sz="3200" dirty="0" smtClean="0">
                <a:latin typeface="Times New Roman" panose="02020603050405020304" pitchFamily="18" charset="0"/>
                <a:cs typeface="Times New Roman" panose="02020603050405020304" pitchFamily="18" charset="0"/>
              </a:rPr>
              <a:t>Therefore</a:t>
            </a:r>
            <a:r>
              <a:rPr lang="en-US" sz="3200" dirty="0">
                <a:latin typeface="Times New Roman" panose="02020603050405020304" pitchFamily="18" charset="0"/>
                <a:cs typeface="Times New Roman" panose="02020603050405020304" pitchFamily="18" charset="0"/>
              </a:rPr>
              <a:t>, when God today says:</a:t>
            </a:r>
          </a:p>
          <a:p>
            <a:pPr marL="0" indent="0">
              <a:buNone/>
            </a:pPr>
            <a:r>
              <a:rPr lang="en-US" sz="3200" dirty="0">
                <a:latin typeface="Times New Roman" panose="02020603050405020304" pitchFamily="18" charset="0"/>
                <a:cs typeface="Times New Roman" panose="02020603050405020304" pitchFamily="18" charset="0"/>
              </a:rPr>
              <a:t>a. If we sin willfully there remains no more sacrifice, </a:t>
            </a: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the truth (</a:t>
            </a:r>
            <a:r>
              <a:rPr lang="en-US" sz="3200" dirty="0" err="1">
                <a:latin typeface="Times New Roman" panose="02020603050405020304" pitchFamily="18" charset="0"/>
                <a:cs typeface="Times New Roman" panose="02020603050405020304" pitchFamily="18" charset="0"/>
              </a:rPr>
              <a:t>Heb</a:t>
            </a:r>
            <a:r>
              <a:rPr lang="en-US" sz="3200" dirty="0">
                <a:latin typeface="Times New Roman" panose="02020603050405020304" pitchFamily="18" charset="0"/>
                <a:cs typeface="Times New Roman" panose="02020603050405020304" pitchFamily="18" charset="0"/>
              </a:rPr>
              <a:t> 10:25-26)</a:t>
            </a:r>
          </a:p>
          <a:p>
            <a:pPr marL="0" indent="0">
              <a:buNone/>
            </a:pPr>
            <a:r>
              <a:rPr lang="en-US" sz="3200" dirty="0" smtClean="0">
                <a:latin typeface="Times New Roman" panose="02020603050405020304" pitchFamily="18" charset="0"/>
                <a:cs typeface="Times New Roman" panose="02020603050405020304" pitchFamily="18" charset="0"/>
              </a:rPr>
              <a:t>b</a:t>
            </a:r>
            <a:r>
              <a:rPr lang="en-US" sz="3200" dirty="0">
                <a:latin typeface="Times New Roman" panose="02020603050405020304" pitchFamily="18" charset="0"/>
                <a:cs typeface="Times New Roman" panose="02020603050405020304" pitchFamily="18" charset="0"/>
              </a:rPr>
              <a:t>. The same with worship (</a:t>
            </a:r>
            <a:r>
              <a:rPr lang="en-US" sz="3200" dirty="0" err="1">
                <a:latin typeface="Times New Roman" panose="02020603050405020304" pitchFamily="18" charset="0"/>
                <a:cs typeface="Times New Roman" panose="02020603050405020304" pitchFamily="18" charset="0"/>
              </a:rPr>
              <a:t>Jn</a:t>
            </a:r>
            <a:r>
              <a:rPr lang="en-US" sz="3200" dirty="0">
                <a:latin typeface="Times New Roman" panose="02020603050405020304" pitchFamily="18" charset="0"/>
                <a:cs typeface="Times New Roman" panose="02020603050405020304" pitchFamily="18" charset="0"/>
              </a:rPr>
              <a:t> 4:24</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c. The same with being baptized (Mk 16:16)</a:t>
            </a:r>
          </a:p>
          <a:p>
            <a:pPr marL="0" indent="0">
              <a:buNone/>
            </a:pPr>
            <a:r>
              <a:rPr lang="en-US" sz="3200" dirty="0">
                <a:latin typeface="Times New Roman" panose="02020603050405020304" pitchFamily="18" charset="0"/>
                <a:cs typeface="Times New Roman" panose="02020603050405020304" pitchFamily="18" charset="0"/>
              </a:rPr>
              <a:t>d. The same about improper conduct (Rom 1:28-32)</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3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959427"/>
          </a:xfrm>
        </p:spPr>
        <p:txBody>
          <a:bodyPr/>
          <a:lstStyle/>
          <a:p>
            <a:pPr algn="ctr"/>
            <a:r>
              <a:rPr lang="en-US" sz="2800" u="sng" dirty="0">
                <a:latin typeface="Times New Roman" panose="02020603050405020304" pitchFamily="18" charset="0"/>
                <a:cs typeface="Times New Roman" panose="02020603050405020304" pitchFamily="18" charset="0"/>
              </a:rPr>
              <a:t>“Or a son of man, </a:t>
            </a:r>
            <a:br>
              <a:rPr lang="en-US" sz="2800" u="sng" dirty="0">
                <a:latin typeface="Times New Roman" panose="02020603050405020304" pitchFamily="18" charset="0"/>
                <a:cs typeface="Times New Roman" panose="02020603050405020304" pitchFamily="18" charset="0"/>
              </a:rPr>
            </a:br>
            <a:r>
              <a:rPr lang="en-US" sz="2800" u="sng" dirty="0">
                <a:latin typeface="Times New Roman" panose="02020603050405020304" pitchFamily="18" charset="0"/>
                <a:cs typeface="Times New Roman" panose="02020603050405020304" pitchFamily="18" charset="0"/>
              </a:rPr>
              <a:t>that he should repent”</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52400" y="971550"/>
            <a:ext cx="8839200" cy="3733800"/>
          </a:xfrm>
        </p:spPr>
        <p:txBody>
          <a:bodyPr>
            <a:normAutofit/>
          </a:bodyPr>
          <a:lstStyle/>
          <a:p>
            <a:pPr marL="514350" indent="-514350">
              <a:buAutoNum type="alphaUcPeriod"/>
            </a:pPr>
            <a:r>
              <a:rPr lang="en-US" sz="3200" dirty="0" smtClean="0">
                <a:latin typeface="Times New Roman" panose="02020603050405020304" pitchFamily="18" charset="0"/>
                <a:cs typeface="Times New Roman" panose="02020603050405020304" pitchFamily="18" charset="0"/>
              </a:rPr>
              <a:t>God </a:t>
            </a:r>
            <a:r>
              <a:rPr lang="en-US" sz="3200" dirty="0">
                <a:latin typeface="Times New Roman" panose="02020603050405020304" pitchFamily="18" charset="0"/>
                <a:cs typeface="Times New Roman" panose="02020603050405020304" pitchFamily="18" charset="0"/>
              </a:rPr>
              <a:t>is not like men, who do wrong things and then need to repent</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Who committed no sin</a:t>
            </a:r>
            <a:r>
              <a:rPr lang="en-US" sz="3200" dirty="0" smtClean="0">
                <a:latin typeface="Times New Roman" panose="02020603050405020304" pitchFamily="18" charset="0"/>
                <a:cs typeface="Times New Roman" panose="02020603050405020304" pitchFamily="18" charset="0"/>
              </a:rPr>
              <a:t>, Nor </a:t>
            </a:r>
            <a:r>
              <a:rPr lang="en-US" sz="3200" dirty="0">
                <a:latin typeface="Times New Roman" panose="02020603050405020304" pitchFamily="18" charset="0"/>
                <a:cs typeface="Times New Roman" panose="02020603050405020304" pitchFamily="18" charset="0"/>
              </a:rPr>
              <a:t>was deceit found in His mouth</a:t>
            </a:r>
            <a:r>
              <a:rPr lang="en-US" sz="3200" dirty="0" smtClean="0">
                <a:latin typeface="Times New Roman" panose="02020603050405020304" pitchFamily="18" charset="0"/>
                <a:cs typeface="Times New Roman" panose="02020603050405020304" pitchFamily="18" charset="0"/>
              </a:rPr>
              <a:t>"; - 1 Pt 2:22</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371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959427"/>
          </a:xfrm>
        </p:spPr>
        <p:txBody>
          <a:bodyPr/>
          <a:lstStyle/>
          <a:p>
            <a:pPr algn="ctr"/>
            <a:r>
              <a:rPr lang="en-US" sz="2800" u="sng" dirty="0">
                <a:latin typeface="Times New Roman" panose="02020603050405020304" pitchFamily="18" charset="0"/>
                <a:cs typeface="Times New Roman" panose="02020603050405020304" pitchFamily="18" charset="0"/>
              </a:rPr>
              <a:t>“Or a son of man, </a:t>
            </a:r>
            <a:br>
              <a:rPr lang="en-US" sz="2800" u="sng" dirty="0">
                <a:latin typeface="Times New Roman" panose="02020603050405020304" pitchFamily="18" charset="0"/>
                <a:cs typeface="Times New Roman" panose="02020603050405020304" pitchFamily="18" charset="0"/>
              </a:rPr>
            </a:br>
            <a:r>
              <a:rPr lang="en-US" sz="2800" u="sng" dirty="0">
                <a:latin typeface="Times New Roman" panose="02020603050405020304" pitchFamily="18" charset="0"/>
                <a:cs typeface="Times New Roman" panose="02020603050405020304" pitchFamily="18" charset="0"/>
              </a:rPr>
              <a:t>that he should repent”</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52400" y="971550"/>
            <a:ext cx="8839200" cy="37338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And they made His grave with the wicked —But with the rich at His death</a:t>
            </a:r>
            <a:r>
              <a:rPr lang="en-US" sz="3200" dirty="0" smtClean="0">
                <a:latin typeface="Times New Roman" panose="02020603050405020304" pitchFamily="18" charset="0"/>
                <a:cs typeface="Times New Roman" panose="02020603050405020304" pitchFamily="18" charset="0"/>
              </a:rPr>
              <a:t>, Because </a:t>
            </a:r>
            <a:r>
              <a:rPr lang="en-US" sz="3200" dirty="0">
                <a:latin typeface="Times New Roman" panose="02020603050405020304" pitchFamily="18" charset="0"/>
                <a:cs typeface="Times New Roman" panose="02020603050405020304" pitchFamily="18" charset="0"/>
              </a:rPr>
              <a:t>He had done no violence</a:t>
            </a:r>
            <a:r>
              <a:rPr lang="en-US" sz="3200" dirty="0" smtClean="0">
                <a:latin typeface="Times New Roman" panose="02020603050405020304" pitchFamily="18" charset="0"/>
                <a:cs typeface="Times New Roman" panose="02020603050405020304" pitchFamily="18" charset="0"/>
              </a:rPr>
              <a:t>, Nor </a:t>
            </a:r>
            <a:r>
              <a:rPr lang="en-US" sz="3200" dirty="0">
                <a:latin typeface="Times New Roman" panose="02020603050405020304" pitchFamily="18" charset="0"/>
                <a:cs typeface="Times New Roman" panose="02020603050405020304" pitchFamily="18" charset="0"/>
              </a:rPr>
              <a:t>was any deceit in His </a:t>
            </a:r>
            <a:r>
              <a:rPr lang="en-US" sz="3200" dirty="0" smtClean="0">
                <a:latin typeface="Times New Roman" panose="02020603050405020304" pitchFamily="18" charset="0"/>
                <a:cs typeface="Times New Roman" panose="02020603050405020304" pitchFamily="18" charset="0"/>
              </a:rPr>
              <a:t>mouth.</a:t>
            </a:r>
          </a:p>
          <a:p>
            <a:pPr marL="0" indent="0">
              <a:buNone/>
            </a:pPr>
            <a:r>
              <a:rPr lang="en-US" sz="3200" dirty="0" smtClean="0">
                <a:latin typeface="Times New Roman" panose="02020603050405020304" pitchFamily="18" charset="0"/>
                <a:cs typeface="Times New Roman" panose="02020603050405020304" pitchFamily="18" charset="0"/>
              </a:rPr>
              <a:t>Isaiah 53:9</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6297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23"/>
            <a:ext cx="8763000" cy="959427"/>
          </a:xfrm>
        </p:spPr>
        <p:txBody>
          <a:bodyPr/>
          <a:lstStyle/>
          <a:p>
            <a:pPr algn="ctr"/>
            <a:r>
              <a:rPr lang="en-US" sz="2800" u="sng" dirty="0">
                <a:latin typeface="Times New Roman" panose="02020603050405020304" pitchFamily="18" charset="0"/>
                <a:cs typeface="Times New Roman" panose="02020603050405020304" pitchFamily="18" charset="0"/>
              </a:rPr>
              <a:t>“Has he said, and shall he not do it</a:t>
            </a:r>
            <a:r>
              <a:rPr lang="en-US" sz="2800" u="sng" dirty="0" smtClean="0">
                <a:latin typeface="Times New Roman" panose="02020603050405020304" pitchFamily="18" charset="0"/>
                <a:cs typeface="Times New Roman" panose="02020603050405020304" pitchFamily="18" charset="0"/>
              </a:rPr>
              <a:t>?”</a:t>
            </a:r>
            <a:br>
              <a:rPr lang="en-US" sz="2800" u="sng" dirty="0" smtClean="0">
                <a:latin typeface="Times New Roman" panose="02020603050405020304" pitchFamily="18" charset="0"/>
                <a:cs typeface="Times New Roman" panose="02020603050405020304" pitchFamily="18" charset="0"/>
              </a:rPr>
            </a:br>
            <a:r>
              <a:rPr lang="en-US" sz="2800" u="sng" dirty="0" smtClean="0">
                <a:latin typeface="Times New Roman" panose="02020603050405020304" pitchFamily="18" charset="0"/>
                <a:cs typeface="Times New Roman" panose="02020603050405020304" pitchFamily="18" charset="0"/>
              </a:rPr>
              <a:t> </a:t>
            </a:r>
            <a:r>
              <a:rPr lang="en-US" sz="2800" u="sng" dirty="0">
                <a:latin typeface="Times New Roman" panose="02020603050405020304" pitchFamily="18" charset="0"/>
                <a:cs typeface="Times New Roman" panose="02020603050405020304" pitchFamily="18" charset="0"/>
              </a:rPr>
              <a:t>(He always keeps His word.)</a:t>
            </a:r>
            <a:endParaRPr lang="en-US" sz="28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52400" y="971550"/>
            <a:ext cx="8839200" cy="3733800"/>
          </a:xfrm>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Moses said to Aaron, "This is what the Lord spoke, saying</a:t>
            </a:r>
            <a:r>
              <a:rPr lang="en-US" sz="3200" dirty="0" smtClean="0">
                <a:latin typeface="Times New Roman" panose="02020603050405020304" pitchFamily="18" charset="0"/>
                <a:cs typeface="Times New Roman" panose="02020603050405020304" pitchFamily="18" charset="0"/>
              </a:rPr>
              <a:t>: 'By </a:t>
            </a:r>
            <a:r>
              <a:rPr lang="en-US" sz="3200" dirty="0">
                <a:latin typeface="Times New Roman" panose="02020603050405020304" pitchFamily="18" charset="0"/>
                <a:cs typeface="Times New Roman" panose="02020603050405020304" pitchFamily="18" charset="0"/>
              </a:rPr>
              <a:t>those who come near </a:t>
            </a:r>
            <a:r>
              <a:rPr lang="en-US" sz="3200" dirty="0" smtClean="0">
                <a:latin typeface="Times New Roman" panose="02020603050405020304" pitchFamily="18" charset="0"/>
                <a:cs typeface="Times New Roman" panose="02020603050405020304" pitchFamily="18" charset="0"/>
              </a:rPr>
              <a:t>Me I </a:t>
            </a:r>
            <a:r>
              <a:rPr lang="en-US" sz="3200" dirty="0">
                <a:latin typeface="Times New Roman" panose="02020603050405020304" pitchFamily="18" charset="0"/>
                <a:cs typeface="Times New Roman" panose="02020603050405020304" pitchFamily="18" charset="0"/>
              </a:rPr>
              <a:t>must be regarded as holy</a:t>
            </a:r>
            <a:r>
              <a:rPr lang="en-US" sz="3200" dirty="0" smtClean="0">
                <a:latin typeface="Times New Roman" panose="02020603050405020304" pitchFamily="18" charset="0"/>
                <a:cs typeface="Times New Roman" panose="02020603050405020304" pitchFamily="18" charset="0"/>
              </a:rPr>
              <a:t>; And </a:t>
            </a:r>
            <a:r>
              <a:rPr lang="en-US" sz="3200" dirty="0">
                <a:latin typeface="Times New Roman" panose="02020603050405020304" pitchFamily="18" charset="0"/>
                <a:cs typeface="Times New Roman" panose="02020603050405020304" pitchFamily="18" charset="0"/>
              </a:rPr>
              <a:t>before all the </a:t>
            </a:r>
            <a:r>
              <a:rPr lang="en-US" sz="3200" dirty="0" err="1" smtClean="0">
                <a:latin typeface="Times New Roman" panose="02020603050405020304" pitchFamily="18" charset="0"/>
                <a:cs typeface="Times New Roman" panose="02020603050405020304" pitchFamily="18" charset="0"/>
              </a:rPr>
              <a:t>peopleI</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must be glorified. '" So Aaron held his </a:t>
            </a:r>
            <a:r>
              <a:rPr lang="en-US" sz="3200" dirty="0" smtClean="0">
                <a:latin typeface="Times New Roman" panose="02020603050405020304" pitchFamily="18" charset="0"/>
                <a:cs typeface="Times New Roman" panose="02020603050405020304" pitchFamily="18" charset="0"/>
              </a:rPr>
              <a:t>peace.</a:t>
            </a:r>
          </a:p>
          <a:p>
            <a:pPr marL="0" indent="0">
              <a:buNone/>
            </a:pPr>
            <a:r>
              <a:rPr lang="en-US" sz="3200" dirty="0" smtClean="0">
                <a:latin typeface="Times New Roman" panose="02020603050405020304" pitchFamily="18" charset="0"/>
                <a:cs typeface="Times New Roman" panose="02020603050405020304" pitchFamily="18" charset="0"/>
              </a:rPr>
              <a:t>Leviticus 10:3</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66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58</TotalTime>
  <Words>619</Words>
  <Application>Microsoft Office PowerPoint</Application>
  <PresentationFormat>On-screen Show (16:9)</PresentationFormat>
  <Paragraphs>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The Nature of God</vt:lpstr>
      <vt:lpstr>Numbers 23:19</vt:lpstr>
      <vt:lpstr>God is not a man, that he should lie.”</vt:lpstr>
      <vt:lpstr>God is not a man, that he should lie.”</vt:lpstr>
      <vt:lpstr>God is not a man, that he should lie.”</vt:lpstr>
      <vt:lpstr>God is not a man, that he should lie.”</vt:lpstr>
      <vt:lpstr>“Or a son of man,  that he should repent”</vt:lpstr>
      <vt:lpstr>“Or a son of man,  that he should repent”</vt:lpstr>
      <vt:lpstr>“Has he said, and shall he not do it?”  (He always keeps His word.)</vt:lpstr>
      <vt:lpstr>“Has he said, and shall he not do it?”  (He always keeps His word.)</vt:lpstr>
      <vt:lpstr>Or has he spoken, and shall he not make it good (fulfill it)?”  (He always keeps his promises)</vt:lpstr>
      <vt:lpstr>Conclusion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God</dc:title>
  <dc:creator>Admin</dc:creator>
  <cp:lastModifiedBy>Admin</cp:lastModifiedBy>
  <cp:revision>10</cp:revision>
  <dcterms:created xsi:type="dcterms:W3CDTF">2015-06-17T20:55:48Z</dcterms:created>
  <dcterms:modified xsi:type="dcterms:W3CDTF">2015-06-21T20:59:07Z</dcterms:modified>
</cp:coreProperties>
</file>