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02" y="-102"/>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887468"/>
            <a:ext cx="8778240" cy="1946269"/>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097280" y="3874898"/>
            <a:ext cx="8778240" cy="858474"/>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34BB5AE-5A02-4866-8A10-24863EE0974F}" type="datetimeFigureOut">
              <a:rPr lang="en-US" smtClean="0"/>
              <a:t>1/17/2015</a:t>
            </a:fld>
            <a:endParaRPr lang="en-US"/>
          </a:p>
        </p:txBody>
      </p:sp>
      <p:sp>
        <p:nvSpPr>
          <p:cNvPr id="8" name="Slide Number Placeholder 7"/>
          <p:cNvSpPr>
            <a:spLocks noGrp="1"/>
          </p:cNvSpPr>
          <p:nvPr>
            <p:ph type="sldNum" sz="quarter" idx="11"/>
          </p:nvPr>
        </p:nvSpPr>
        <p:spPr/>
        <p:txBody>
          <a:bodyPr/>
          <a:lstStyle/>
          <a:p>
            <a:fld id="{E4128006-F09D-4E96-95D9-DC97319B830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BB5AE-5A02-4866-8A10-24863EE0974F}"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8081" y="1370032"/>
            <a:ext cx="1790999" cy="33633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5429" y="1370032"/>
            <a:ext cx="6289771" cy="33633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BB5AE-5A02-4866-8A10-24863EE0974F}"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4BB5AE-5A02-4866-8A10-24863EE0974F}"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7280" y="3763179"/>
            <a:ext cx="8778240" cy="970194"/>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1097280" y="2898823"/>
            <a:ext cx="8778240" cy="82382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BB5AE-5A02-4866-8A10-24863EE0974F}"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4BB5AE-5A02-4866-8A10-24863EE0974F}"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28006-F09D-4E96-95D9-DC97319B8303}" type="slidenum">
              <a:rPr lang="en-US" smtClean="0"/>
              <a:t>‹#›</a:t>
            </a:fld>
            <a:endParaRPr lang="en-US"/>
          </a:p>
        </p:txBody>
      </p:sp>
      <p:sp>
        <p:nvSpPr>
          <p:cNvPr id="9" name="Title 8"/>
          <p:cNvSpPr>
            <a:spLocks noGrp="1"/>
          </p:cNvSpPr>
          <p:nvPr>
            <p:ph type="title"/>
          </p:nvPr>
        </p:nvSpPr>
        <p:spPr>
          <a:xfrm>
            <a:off x="1097280" y="1158537"/>
            <a:ext cx="8778240" cy="865573"/>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1097280" y="2057400"/>
            <a:ext cx="4279392" cy="26951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618074" y="2057401"/>
            <a:ext cx="4279392" cy="2696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9618" y="2057400"/>
            <a:ext cx="4037990"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862173" y="2057400"/>
            <a:ext cx="4034474" cy="466344"/>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34BB5AE-5A02-4866-8A10-24863EE0974F}" type="datetimeFigureOut">
              <a:rPr lang="en-US" smtClean="0"/>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28006-F09D-4E96-95D9-DC97319B8303}" type="slidenum">
              <a:rPr lang="en-US" smtClean="0"/>
              <a:t>‹#›</a:t>
            </a:fld>
            <a:endParaRPr lang="en-US"/>
          </a:p>
        </p:txBody>
      </p:sp>
      <p:sp>
        <p:nvSpPr>
          <p:cNvPr id="10" name="Title 9"/>
          <p:cNvSpPr>
            <a:spLocks noGrp="1"/>
          </p:cNvSpPr>
          <p:nvPr>
            <p:ph type="title"/>
          </p:nvPr>
        </p:nvSpPr>
        <p:spPr>
          <a:xfrm>
            <a:off x="1097280" y="1158537"/>
            <a:ext cx="8778240" cy="865573"/>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1097280" y="2537460"/>
            <a:ext cx="4279392"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5618072" y="2537460"/>
            <a:ext cx="4279392" cy="2215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BB5AE-5A02-4866-8A10-24863EE0974F}" type="datetimeFigureOut">
              <a:rPr lang="en-US" smtClean="0"/>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BB5AE-5A02-4866-8A10-24863EE0974F}" type="datetimeFigureOut">
              <a:rPr lang="en-US" smtClean="0"/>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022"/>
            <a:ext cx="3541123" cy="1629761"/>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826102" y="1370032"/>
            <a:ext cx="5049418" cy="3357461"/>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97280" y="3045822"/>
            <a:ext cx="3541123" cy="1684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BB5AE-5A02-4866-8A10-24863EE0974F}"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71600"/>
            <a:ext cx="3544214" cy="1632204"/>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5029200" y="1714500"/>
            <a:ext cx="4846320" cy="25146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3044952"/>
            <a:ext cx="3544214" cy="1687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BB5AE-5A02-4866-8A10-24863EE0974F}"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28006-F09D-4E96-95D9-DC97319B83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0122322" y="430355"/>
            <a:ext cx="103483"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283303" y="430355"/>
            <a:ext cx="691286" cy="4292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1158537"/>
            <a:ext cx="8778240" cy="86557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77375"/>
            <a:ext cx="8778240" cy="26546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209228" y="411597"/>
            <a:ext cx="1426958" cy="223439"/>
          </a:xfrm>
          <a:prstGeom prst="rect">
            <a:avLst/>
          </a:prstGeom>
        </p:spPr>
        <p:txBody>
          <a:bodyPr vert="horz" lIns="91440" tIns="45720" rIns="91440" bIns="45720" rtlCol="0" anchor="ctr"/>
          <a:lstStyle>
            <a:lvl1pPr algn="l">
              <a:defRPr sz="1200">
                <a:solidFill>
                  <a:schemeClr val="tx1">
                    <a:alpha val="50000"/>
                  </a:schemeClr>
                </a:solidFill>
              </a:defRPr>
            </a:lvl1pPr>
          </a:lstStyle>
          <a:p>
            <a:fld id="{734BB5AE-5A02-4866-8A10-24863EE0974F}" type="datetimeFigureOut">
              <a:rPr lang="en-US" smtClean="0"/>
              <a:t>1/17/2015</a:t>
            </a:fld>
            <a:endParaRPr lang="en-US"/>
          </a:p>
        </p:txBody>
      </p:sp>
      <p:sp>
        <p:nvSpPr>
          <p:cNvPr id="6" name="Slide Number Placeholder 5"/>
          <p:cNvSpPr>
            <a:spLocks noGrp="1"/>
          </p:cNvSpPr>
          <p:nvPr>
            <p:ph type="sldNum" sz="quarter" idx="4"/>
          </p:nvPr>
        </p:nvSpPr>
        <p:spPr>
          <a:xfrm>
            <a:off x="8777298" y="411598"/>
            <a:ext cx="1129444" cy="226314"/>
          </a:xfrm>
          <a:prstGeom prst="rect">
            <a:avLst/>
          </a:prstGeom>
        </p:spPr>
        <p:txBody>
          <a:bodyPr vert="horz" lIns="91440" tIns="45720" rIns="91440" bIns="45720" rtlCol="0" anchor="ctr"/>
          <a:lstStyle>
            <a:lvl1pPr algn="r">
              <a:defRPr sz="1200">
                <a:solidFill>
                  <a:schemeClr val="tx1"/>
                </a:solidFill>
              </a:defRPr>
            </a:lvl1pPr>
          </a:lstStyle>
          <a:p>
            <a:fld id="{E4128006-F09D-4E96-95D9-DC97319B8303}" type="slidenum">
              <a:rPr lang="en-US" smtClean="0"/>
              <a:t>‹#›</a:t>
            </a:fld>
            <a:endParaRPr lang="en-US"/>
          </a:p>
        </p:txBody>
      </p:sp>
      <p:sp>
        <p:nvSpPr>
          <p:cNvPr id="5" name="Footer Placeholder 4"/>
          <p:cNvSpPr>
            <a:spLocks noGrp="1"/>
          </p:cNvSpPr>
          <p:nvPr>
            <p:ph type="ftr" sz="quarter" idx="3"/>
          </p:nvPr>
        </p:nvSpPr>
        <p:spPr>
          <a:xfrm>
            <a:off x="7210426" y="641968"/>
            <a:ext cx="2695787" cy="225920"/>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152400" y="285750"/>
            <a:ext cx="9326880" cy="1102519"/>
          </a:xfrm>
        </p:spPr>
        <p:txBody>
          <a:bodyPr>
            <a:normAutofit/>
          </a:bodyPr>
          <a:lstStyle/>
          <a:p>
            <a:pPr algn="l"/>
            <a:r>
              <a:rPr lang="en-US"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is not here…</a:t>
            </a:r>
            <a:endPar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 y="2876550"/>
            <a:ext cx="7680960" cy="1314450"/>
          </a:xfrm>
        </p:spPr>
        <p:txBody>
          <a:bodyPr>
            <a:normAutofit/>
          </a:bodyPr>
          <a:lstStyle/>
          <a:p>
            <a:pPr algn="l"/>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28:1-8</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43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Peter &amp; the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 disciple</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And he, stooping down and looking in, saw the linen cloths lying there; yet he did not go in. 6 Then Simon Peter came, following him, and went into the tomb; and he saw the linen cloths lying there, 7 and the handkerchief that had been around His head, not lying with the linen cloths, but folded together in a place by itself. 8 Then the other disciple, who came to the tomb first, went in also; and he saw and believed</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00516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Peter &amp; the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 disciple</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 9 For as yet they did not know the Scripture, that He must rise again from the dead. 10 Then the disciples went away again to their own homes</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John 20:1-10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041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unknowingly sees Jesus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lnSpcReduction="10000"/>
          </a:bodyPr>
          <a:lstStyle/>
          <a:p>
            <a:pPr marL="45720" indent="0">
              <a:buNone/>
            </a:pPr>
            <a:r>
              <a:rPr lang="en-US" sz="3200" dirty="0" smtClean="0">
                <a:latin typeface="Times New Roman" panose="02020603050405020304" pitchFamily="18" charset="0"/>
                <a:cs typeface="Times New Roman" panose="02020603050405020304" pitchFamily="18" charset="0"/>
              </a:rPr>
              <a:t>But </a:t>
            </a:r>
            <a:r>
              <a:rPr lang="en-US" sz="3200" dirty="0">
                <a:latin typeface="Times New Roman" panose="02020603050405020304" pitchFamily="18" charset="0"/>
                <a:cs typeface="Times New Roman" panose="02020603050405020304" pitchFamily="18" charset="0"/>
              </a:rPr>
              <a:t>Mary stood outside by the tomb weeping, and as she wept she stooped down and looked into the tomb. 12 And she saw two angels in white sitting, one at the head and the other at the feet, where the body of Jesus had lain. 13 Then they said to her, " Woman, why are you weeping</a:t>
            </a:r>
            <a:r>
              <a:rPr lang="en-US" sz="3200" dirty="0" smtClean="0">
                <a:latin typeface="Times New Roman" panose="02020603050405020304" pitchFamily="18" charset="0"/>
                <a:cs typeface="Times New Roman" panose="02020603050405020304" pitchFamily="18" charset="0"/>
              </a:rPr>
              <a:t>?“ She </a:t>
            </a:r>
            <a:r>
              <a:rPr lang="en-US" sz="3200" dirty="0">
                <a:latin typeface="Times New Roman" panose="02020603050405020304" pitchFamily="18" charset="0"/>
                <a:cs typeface="Times New Roman" panose="02020603050405020304" pitchFamily="18" charset="0"/>
              </a:rPr>
              <a:t>said to them, " Because they have taken away my Lord, and I do not know where they have laid Him."14 Now when she had said this, she turned around and saw Jesus standing there, and did not know that it was Jesus. </a:t>
            </a:r>
          </a:p>
        </p:txBody>
      </p:sp>
    </p:spTree>
    <p:extLst>
      <p:ext uri="{BB962C8B-B14F-4D97-AF65-F5344CB8AC3E}">
        <p14:creationId xmlns:p14="http://schemas.microsoft.com/office/powerpoint/2010/main" val="18889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unknowingly sees Jesus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lnSpcReduction="10000"/>
          </a:bodyPr>
          <a:lstStyle/>
          <a:p>
            <a:pPr marL="45720" indent="0">
              <a:buNone/>
            </a:pPr>
            <a:r>
              <a:rPr lang="en-US" sz="3200" dirty="0">
                <a:latin typeface="Times New Roman" panose="02020603050405020304" pitchFamily="18" charset="0"/>
                <a:cs typeface="Times New Roman" panose="02020603050405020304" pitchFamily="18" charset="0"/>
              </a:rPr>
              <a:t>Jesus said to her, " Woman, why are you weeping? Whom are you </a:t>
            </a:r>
            <a:r>
              <a:rPr lang="en-US" sz="3200" dirty="0" err="1">
                <a:latin typeface="Times New Roman" panose="02020603050405020304" pitchFamily="18" charset="0"/>
                <a:cs typeface="Times New Roman" panose="02020603050405020304" pitchFamily="18" charset="0"/>
              </a:rPr>
              <a:t>seeking?"She</a:t>
            </a:r>
            <a:r>
              <a:rPr lang="en-US" sz="3200" dirty="0">
                <a:latin typeface="Times New Roman" panose="02020603050405020304" pitchFamily="18" charset="0"/>
                <a:cs typeface="Times New Roman" panose="02020603050405020304" pitchFamily="18" charset="0"/>
              </a:rPr>
              <a:t>, supposing Him to be the gardener, said to Him, " Sir, if You have carried Him away, tell me where You have laid Him, and I will take Him away."16 Jesus said to her, " </a:t>
            </a:r>
            <a:r>
              <a:rPr lang="en-US" sz="3200" dirty="0" err="1">
                <a:latin typeface="Times New Roman" panose="02020603050405020304" pitchFamily="18" charset="0"/>
                <a:cs typeface="Times New Roman" panose="02020603050405020304" pitchFamily="18" charset="0"/>
              </a:rPr>
              <a:t>Mary!"She</a:t>
            </a:r>
            <a:r>
              <a:rPr lang="en-US" sz="3200" dirty="0">
                <a:latin typeface="Times New Roman" panose="02020603050405020304" pitchFamily="18" charset="0"/>
                <a:cs typeface="Times New Roman" panose="02020603050405020304" pitchFamily="18" charset="0"/>
              </a:rPr>
              <a:t> turned and said to Him, " </a:t>
            </a:r>
            <a:r>
              <a:rPr lang="en-US" sz="3200" dirty="0" err="1">
                <a:latin typeface="Times New Roman" panose="02020603050405020304" pitchFamily="18" charset="0"/>
                <a:cs typeface="Times New Roman" panose="02020603050405020304" pitchFamily="18" charset="0"/>
              </a:rPr>
              <a:t>Rabboni</a:t>
            </a:r>
            <a:r>
              <a:rPr lang="en-US" sz="3200" dirty="0">
                <a:latin typeface="Times New Roman" panose="02020603050405020304" pitchFamily="18" charset="0"/>
                <a:cs typeface="Times New Roman" panose="02020603050405020304" pitchFamily="18" charset="0"/>
              </a:rPr>
              <a:t>!" (w </a:t>
            </a:r>
            <a:r>
              <a:rPr lang="en-US" sz="3200" dirty="0" err="1">
                <a:latin typeface="Times New Roman" panose="02020603050405020304" pitchFamily="18" charset="0"/>
                <a:cs typeface="Times New Roman" panose="02020603050405020304" pitchFamily="18" charset="0"/>
              </a:rPr>
              <a:t>hich</a:t>
            </a:r>
            <a:r>
              <a:rPr lang="en-US" sz="3200" dirty="0">
                <a:latin typeface="Times New Roman" panose="02020603050405020304" pitchFamily="18" charset="0"/>
                <a:cs typeface="Times New Roman" panose="02020603050405020304" pitchFamily="18" charset="0"/>
              </a:rPr>
              <a:t> is to say, Teacher).17 Jesus said to her, " Do not cling to Me, for I have not yet ascended to My Father; but go to My brethren and say to them, 'I am ascending to My Father and your Father, and to My God and your God.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48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unknowingly sees Jesus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18 </a:t>
            </a:r>
            <a:r>
              <a:rPr lang="en-US" sz="3200" dirty="0">
                <a:latin typeface="Times New Roman" panose="02020603050405020304" pitchFamily="18" charset="0"/>
                <a:cs typeface="Times New Roman" panose="02020603050405020304" pitchFamily="18" charset="0"/>
              </a:rPr>
              <a:t>Mary Magdalene came and told the disciples that she had seen the Lord, and that He had spoken these things to her</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John 20:11-18</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8444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Walking &amp; Talking with Jesus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Luke 24:13-35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41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sudden appearance to His disciples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36 Now </a:t>
            </a:r>
            <a:r>
              <a:rPr lang="en-US" sz="3200" dirty="0">
                <a:latin typeface="Times New Roman" panose="02020603050405020304" pitchFamily="18" charset="0"/>
                <a:cs typeface="Times New Roman" panose="02020603050405020304" pitchFamily="18" charset="0"/>
              </a:rPr>
              <a:t>as they said these things, Jesus Himself stood in the midst of them, and said to them, " Peace to you." 37 But they were terrified and frightened, and supposed they had seen a spirit. 38 And He said to them, " Why are you troubled? And why do doubts arise in your hearts? 39 Behold My hands and My feet, that it is I Myself. Handle Me and see, for a spirit does not have flesh and bones as you see I have."40 When He had said this, He showed them His hands and His feet. </a:t>
            </a:r>
          </a:p>
        </p:txBody>
      </p:sp>
    </p:spTree>
    <p:extLst>
      <p:ext uri="{BB962C8B-B14F-4D97-AF65-F5344CB8AC3E}">
        <p14:creationId xmlns:p14="http://schemas.microsoft.com/office/powerpoint/2010/main" val="413018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sudden appearance to His disciples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lnSpcReduction="10000"/>
          </a:bodyPr>
          <a:lstStyle/>
          <a:p>
            <a:pPr marL="45720" indent="0">
              <a:buNone/>
            </a:pPr>
            <a:r>
              <a:rPr lang="en-US" sz="3200" dirty="0">
                <a:latin typeface="Times New Roman" panose="02020603050405020304" pitchFamily="18" charset="0"/>
                <a:cs typeface="Times New Roman" panose="02020603050405020304" pitchFamily="18" charset="0"/>
              </a:rPr>
              <a:t>But while they still did not believe for joy, and marveled, He said to them, " Have you any food here?" 42 So they gave Him a piece of a broiled fish and some honeycomb. 43 And He took it and ate in their </a:t>
            </a:r>
            <a:r>
              <a:rPr lang="en-US" sz="3200" dirty="0" smtClean="0">
                <a:latin typeface="Times New Roman" panose="02020603050405020304" pitchFamily="18" charset="0"/>
                <a:cs typeface="Times New Roman" panose="02020603050405020304" pitchFamily="18" charset="0"/>
              </a:rPr>
              <a:t>presence.44 Then </a:t>
            </a:r>
            <a:r>
              <a:rPr lang="en-US" sz="3200" dirty="0">
                <a:latin typeface="Times New Roman" panose="02020603050405020304" pitchFamily="18" charset="0"/>
                <a:cs typeface="Times New Roman" panose="02020603050405020304" pitchFamily="18" charset="0"/>
              </a:rPr>
              <a:t>He said to them, " These are the words which I spoke to you while I was still with you, that all things must be fulfilled which were written in the Law of Moses and the Prophets and the Psalms concerning Me." 45 And He opened their understanding, that they might comprehend the Scriptures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665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sudden appearance to His disciples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46 Then He said to them, " Thus it is written, and thus it was necessary for the Christ to suffer and to rise from the dead the third day, 47 and that repentance and remission of sins should be preached in His name to all nations, beginning at Jerusalem. 48 And you are witnesses of these things</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Luke 24:36-48</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599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Christ’s resurrection means to you</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If Christ is not risen </a:t>
            </a:r>
            <a:r>
              <a:rPr lang="en-US" sz="3200" dirty="0" smtClean="0">
                <a:latin typeface="Times New Roman" panose="02020603050405020304" pitchFamily="18" charset="0"/>
                <a:cs typeface="Times New Roman" panose="02020603050405020304" pitchFamily="18" charset="0"/>
              </a:rPr>
              <a:t>- 1 Corinthians 15:1-18</a:t>
            </a:r>
          </a:p>
          <a:p>
            <a:pPr marL="45720" indent="0">
              <a:buNone/>
            </a:pPr>
            <a:r>
              <a:rPr lang="en-US" sz="3200" dirty="0" smtClean="0">
                <a:latin typeface="Times New Roman" panose="02020603050405020304" pitchFamily="18" charset="0"/>
                <a:cs typeface="Times New Roman" panose="02020603050405020304" pitchFamily="18" charset="0"/>
              </a:rPr>
              <a:t>Christ has risen – 1 Corinthians 15:20-22</a:t>
            </a:r>
          </a:p>
          <a:p>
            <a:pPr marL="45720" indent="0">
              <a:buNone/>
            </a:pPr>
            <a:r>
              <a:rPr lang="en-US" sz="3200" dirty="0">
                <a:latin typeface="Times New Roman" panose="02020603050405020304" pitchFamily="18" charset="0"/>
                <a:cs typeface="Times New Roman" panose="02020603050405020304" pitchFamily="18" charset="0"/>
              </a:rPr>
              <a:t>20 But now Christ is risen from the dead, and has become the </a:t>
            </a:r>
            <a:r>
              <a:rPr lang="en-US" sz="3200" dirty="0" err="1">
                <a:latin typeface="Times New Roman" panose="02020603050405020304" pitchFamily="18" charset="0"/>
                <a:cs typeface="Times New Roman" panose="02020603050405020304" pitchFamily="18" charset="0"/>
              </a:rPr>
              <a:t>firstfruits</a:t>
            </a:r>
            <a:r>
              <a:rPr lang="en-US" sz="3200" dirty="0">
                <a:latin typeface="Times New Roman" panose="02020603050405020304" pitchFamily="18" charset="0"/>
                <a:cs typeface="Times New Roman" panose="02020603050405020304" pitchFamily="18" charset="0"/>
              </a:rPr>
              <a:t> of those who have fallen asleep. 21 For since by man came death, by Man also came the resurrection of the dead. 22 For as in Adam all die, even so in Christ all shall be made alive.</a:t>
            </a:r>
          </a:p>
        </p:txBody>
      </p:sp>
    </p:spTree>
    <p:extLst>
      <p:ext uri="{BB962C8B-B14F-4D97-AF65-F5344CB8AC3E}">
        <p14:creationId xmlns:p14="http://schemas.microsoft.com/office/powerpoint/2010/main" val="252617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28:1-8</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Now after the Sabbath, as the first day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a:t>
            </a:r>
            <a:r>
              <a:rPr lang="en-US" sz="3200" dirty="0" smtClean="0">
                <a:latin typeface="Times New Roman" panose="02020603050405020304" pitchFamily="18" charset="0"/>
                <a:cs typeface="Times New Roman" panose="02020603050405020304" pitchFamily="18" charset="0"/>
              </a:rPr>
              <a:t>men.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823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1. Christ </a:t>
            </a:r>
            <a:r>
              <a:rPr lang="en-US" sz="3200" dirty="0">
                <a:latin typeface="Times New Roman" panose="02020603050405020304" pitchFamily="18" charset="0"/>
                <a:cs typeface="Times New Roman" panose="02020603050405020304" pitchFamily="18" charset="0"/>
              </a:rPr>
              <a:t>indeed rose from the grave, as it could not hold him.</a:t>
            </a:r>
          </a:p>
          <a:p>
            <a:pPr marL="45720" indent="0">
              <a:buNone/>
            </a:pPr>
            <a:r>
              <a:rPr lang="en-US" sz="3200" dirty="0" smtClean="0">
                <a:latin typeface="Times New Roman" panose="02020603050405020304" pitchFamily="18" charset="0"/>
                <a:cs typeface="Times New Roman" panose="02020603050405020304" pitchFamily="18" charset="0"/>
              </a:rPr>
              <a:t>2. Today</a:t>
            </a:r>
            <a:r>
              <a:rPr lang="en-US" sz="3200" dirty="0">
                <a:latin typeface="Times New Roman" panose="02020603050405020304" pitchFamily="18" charset="0"/>
                <a:cs typeface="Times New Roman" panose="02020603050405020304" pitchFamily="18" charset="0"/>
              </a:rPr>
              <a:t>, if we are followers of Christ, </a:t>
            </a:r>
            <a:r>
              <a:rPr lang="en-US" sz="3200" dirty="0" smtClean="0">
                <a:latin typeface="Times New Roman" panose="02020603050405020304" pitchFamily="18" charset="0"/>
                <a:cs typeface="Times New Roman" panose="02020603050405020304" pitchFamily="18" charset="0"/>
              </a:rPr>
              <a:t>when </a:t>
            </a:r>
            <a:r>
              <a:rPr lang="en-US" sz="3200" dirty="0">
                <a:latin typeface="Times New Roman" panose="02020603050405020304" pitchFamily="18" charset="0"/>
                <a:cs typeface="Times New Roman" panose="02020603050405020304" pitchFamily="18" charset="0"/>
              </a:rPr>
              <a:t>this life is over </a:t>
            </a:r>
            <a:r>
              <a:rPr lang="en-US" sz="3200" dirty="0" smtClean="0">
                <a:latin typeface="Times New Roman" panose="02020603050405020304" pitchFamily="18" charset="0"/>
                <a:cs typeface="Times New Roman" panose="02020603050405020304" pitchFamily="18" charset="0"/>
              </a:rPr>
              <a:t>we </a:t>
            </a:r>
            <a:r>
              <a:rPr lang="en-US" sz="3200" dirty="0">
                <a:latin typeface="Times New Roman" panose="02020603050405020304" pitchFamily="18" charset="0"/>
                <a:cs typeface="Times New Roman" panose="02020603050405020304" pitchFamily="18" charset="0"/>
              </a:rPr>
              <a:t>too will be raised and will join Him in the heavenly home. </a:t>
            </a:r>
          </a:p>
          <a:p>
            <a:pPr marL="4572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68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28:1-8</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a:latin typeface="Times New Roman" panose="02020603050405020304" pitchFamily="18" charset="0"/>
                <a:cs typeface="Times New Roman" panose="02020603050405020304" pitchFamily="18" charset="0"/>
              </a:rPr>
              <a:t>But the angel answered and said to the women, "Do not be afraid, for I know that you seek Jesus who was crucified. 6 He is not here; for He is risen, as He said. Come, see the place where the Lord lay. 7 And go quickly and tell His disciples that He is risen from the dead, and indeed He is going before you into Galilee; there you will see Him. Behold, I have told you."8 So they went out quickly from the tomb with fear and great joy, and ran to bring His disciples word.</a:t>
            </a:r>
          </a:p>
        </p:txBody>
      </p:sp>
    </p:spTree>
    <p:extLst>
      <p:ext uri="{BB962C8B-B14F-4D97-AF65-F5344CB8AC3E}">
        <p14:creationId xmlns:p14="http://schemas.microsoft.com/office/powerpoint/2010/main" val="237483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at the Tomb</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after the Sabbath, as the first day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men.</a:t>
            </a:r>
          </a:p>
          <a:p>
            <a:pPr marL="4572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13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at the Tomb</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But </a:t>
            </a:r>
            <a:r>
              <a:rPr lang="en-US" sz="3200" dirty="0">
                <a:latin typeface="Times New Roman" panose="02020603050405020304" pitchFamily="18" charset="0"/>
                <a:cs typeface="Times New Roman" panose="02020603050405020304" pitchFamily="18" charset="0"/>
              </a:rPr>
              <a:t>the angel answered and said to the women, "Do not be afraid, for I know that you seek Jesus who was crucified. 6 He is not here; for He is risen, as He said. Come, see the place where the Lord lay. 7 And go quickly and tell His disciples that He is risen from the dead, and indeed He is going before you into Galilee; there you will see Him. Behold, I have told you</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51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at the Tomb</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So </a:t>
            </a:r>
            <a:r>
              <a:rPr lang="en-US" sz="3200" dirty="0">
                <a:latin typeface="Times New Roman" panose="02020603050405020304" pitchFamily="18" charset="0"/>
                <a:cs typeface="Times New Roman" panose="02020603050405020304" pitchFamily="18" charset="0"/>
              </a:rPr>
              <a:t>they went out quickly from the tomb with fear and great joy, and ran to bring His disciples </a:t>
            </a:r>
            <a:r>
              <a:rPr lang="en-US" sz="3200" dirty="0" smtClean="0">
                <a:latin typeface="Times New Roman" panose="02020603050405020304" pitchFamily="18" charset="0"/>
                <a:cs typeface="Times New Roman" panose="02020603050405020304" pitchFamily="18" charset="0"/>
              </a:rPr>
              <a:t>word. And </a:t>
            </a:r>
            <a:r>
              <a:rPr lang="en-US" sz="3200" dirty="0">
                <a:latin typeface="Times New Roman" panose="02020603050405020304" pitchFamily="18" charset="0"/>
                <a:cs typeface="Times New Roman" panose="02020603050405020304" pitchFamily="18" charset="0"/>
              </a:rPr>
              <a:t>as they went to tell His disciples, behold, Jesus met them, saying, " Rejoice!" So they came and held Him by the feet and worshiped Him. 10 Then Jesus said to them, " Do not be afraid. Go and tell My brethren to go to Galilee, and there they will see Me</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Matthew 28:1-10</a:t>
            </a:r>
          </a:p>
        </p:txBody>
      </p:sp>
    </p:spTree>
    <p:extLst>
      <p:ext uri="{BB962C8B-B14F-4D97-AF65-F5344CB8AC3E}">
        <p14:creationId xmlns:p14="http://schemas.microsoft.com/office/powerpoint/2010/main" val="279399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Soldiers are bribed</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while they were going, behold, some of the guard came into the city and reported to the chief priests all the things that had happened. 12 When they had assembled with the elders and consulted together, they gave a large sum of money to the soldiers, 13 saying, " Tell them, ' His disciples came at night and stole Him away while we slept. ' 14 And if this comes to the governor's ears, we will appease him and make you secure</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6367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Soldiers are bribed</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a:bodyPr>
          <a:lstStyle/>
          <a:p>
            <a:pPr marL="45720" indent="0">
              <a:buNone/>
            </a:pPr>
            <a:r>
              <a:rPr lang="en-US" sz="3200" dirty="0" smtClean="0">
                <a:latin typeface="Times New Roman" panose="02020603050405020304" pitchFamily="18" charset="0"/>
                <a:cs typeface="Times New Roman" panose="02020603050405020304" pitchFamily="18" charset="0"/>
              </a:rPr>
              <a:t>15 </a:t>
            </a:r>
            <a:r>
              <a:rPr lang="en-US" sz="3200" dirty="0">
                <a:latin typeface="Times New Roman" panose="02020603050405020304" pitchFamily="18" charset="0"/>
                <a:cs typeface="Times New Roman" panose="02020603050405020304" pitchFamily="18" charset="0"/>
              </a:rPr>
              <a:t>So they took the money and did as they were instructed; and this saying is commonly reported among the Jews until this day</a:t>
            </a:r>
            <a:r>
              <a:rPr lang="en-US" sz="3200" dirty="0" smtClean="0">
                <a:latin typeface="Times New Roman" panose="02020603050405020304" pitchFamily="18" charset="0"/>
                <a:cs typeface="Times New Roman" panose="02020603050405020304" pitchFamily="18" charset="0"/>
              </a:rPr>
              <a:t>.</a:t>
            </a:r>
          </a:p>
          <a:p>
            <a:pPr marL="45720" indent="0">
              <a:buNone/>
            </a:pPr>
            <a:r>
              <a:rPr lang="en-US" sz="3200" dirty="0" smtClean="0">
                <a:latin typeface="Times New Roman" panose="02020603050405020304" pitchFamily="18" charset="0"/>
                <a:cs typeface="Times New Roman" panose="02020603050405020304" pitchFamily="18" charset="0"/>
              </a:rPr>
              <a:t>Matthew 28:11-15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477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1"/>
            <a:ext cx="9829800" cy="685800"/>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Peter &amp; the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 disciple</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95350"/>
            <a:ext cx="10668000" cy="4114800"/>
          </a:xfrm>
        </p:spPr>
        <p:txBody>
          <a:bodyPr>
            <a:normAutofit lnSpcReduction="10000"/>
          </a:bodyPr>
          <a:lstStyle/>
          <a:p>
            <a:pPr marL="45720" indent="0">
              <a:buNone/>
            </a:pPr>
            <a:r>
              <a:rPr lang="en-US" sz="3200" dirty="0" smtClean="0">
                <a:latin typeface="Times New Roman" panose="02020603050405020304" pitchFamily="18" charset="0"/>
                <a:cs typeface="Times New Roman" panose="02020603050405020304" pitchFamily="18" charset="0"/>
              </a:rPr>
              <a:t>Now </a:t>
            </a:r>
            <a:r>
              <a:rPr lang="en-US" sz="3200" dirty="0">
                <a:latin typeface="Times New Roman" panose="02020603050405020304" pitchFamily="18" charset="0"/>
                <a:cs typeface="Times New Roman" panose="02020603050405020304" pitchFamily="18" charset="0"/>
              </a:rPr>
              <a:t>the first day of the week Mary Magdalene went to the tomb early, while it was still dark, and saw that the stone had been taken away from the tomb. 2 Then she ran and came to Simon Peter, and to the other disciple, whom Jesus loved, and said to them, "They have taken away the Lord out of the tomb, and we do not know where they have laid Him."3 Peter therefore went out, and the other disciple, and were going to the tomb. 4 So they both ran together, and the other disciple outran Peter and came to the tomb first.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80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69</TotalTime>
  <Words>1639</Words>
  <Application>Microsoft Office PowerPoint</Application>
  <PresentationFormat>Custom</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He is not here…</vt:lpstr>
      <vt:lpstr>Matthew 28:1-8</vt:lpstr>
      <vt:lpstr>Matthew 28:1-8</vt:lpstr>
      <vt:lpstr>Mary at the Tomb</vt:lpstr>
      <vt:lpstr>Mary at the Tomb</vt:lpstr>
      <vt:lpstr>Mary at the Tomb</vt:lpstr>
      <vt:lpstr>The Soldiers are bribed</vt:lpstr>
      <vt:lpstr>The Soldiers are bribed</vt:lpstr>
      <vt:lpstr>Peter &amp; the other disciple</vt:lpstr>
      <vt:lpstr>Peter &amp; the other disciple</vt:lpstr>
      <vt:lpstr>Peter &amp; the other disciple</vt:lpstr>
      <vt:lpstr>Mary unknowingly sees Jesus</vt:lpstr>
      <vt:lpstr>Mary unknowingly sees Jesus</vt:lpstr>
      <vt:lpstr>Mary unknowingly sees Jesus</vt:lpstr>
      <vt:lpstr>Walking &amp; Talking with Jesus</vt:lpstr>
      <vt:lpstr>Jesus’ sudden appearance to His disciples</vt:lpstr>
      <vt:lpstr>Jesus’ sudden appearance to His disciples</vt:lpstr>
      <vt:lpstr>Jesus’ sudden appearance to His disciples</vt:lpstr>
      <vt:lpstr>What Christ’s resurrection means to you</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not here…</dc:title>
  <dc:creator>Russ</dc:creator>
  <cp:lastModifiedBy>Russ</cp:lastModifiedBy>
  <cp:revision>21</cp:revision>
  <dcterms:created xsi:type="dcterms:W3CDTF">2015-01-16T02:39:58Z</dcterms:created>
  <dcterms:modified xsi:type="dcterms:W3CDTF">2015-01-17T17:40:25Z</dcterms:modified>
</cp:coreProperties>
</file>