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handoutMasterIdLst>
    <p:handoutMasterId r:id="rId26"/>
  </p:handoutMasterIdLst>
  <p:sldIdLst>
    <p:sldId id="279" r:id="rId5"/>
    <p:sldId id="291" r:id="rId6"/>
    <p:sldId id="290" r:id="rId7"/>
    <p:sldId id="292" r:id="rId8"/>
    <p:sldId id="293" r:id="rId9"/>
    <p:sldId id="294" r:id="rId10"/>
    <p:sldId id="308" r:id="rId11"/>
    <p:sldId id="309"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280" autoAdjust="0"/>
  </p:normalViewPr>
  <p:slideViewPr>
    <p:cSldViewPr>
      <p:cViewPr varScale="1">
        <p:scale>
          <a:sx n="92" d="100"/>
          <a:sy n="92" d="100"/>
        </p:scale>
        <p:origin x="498" y="90"/>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10/2/2017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10/2/2017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smtClean="0"/>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smtClean="0"/>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10/2/2017</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10/2/2017</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10/2/2017</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10/2/2017</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Old testament characters:</a:t>
            </a:r>
            <a:br>
              <a:rPr lang="en-US" dirty="0" smtClean="0"/>
            </a:br>
            <a:r>
              <a:rPr lang="en-US" dirty="0" smtClean="0"/>
              <a:t>Joab</a:t>
            </a:r>
            <a:endParaRPr lang="en-US" dirty="0"/>
          </a:p>
        </p:txBody>
      </p:sp>
      <p:sp>
        <p:nvSpPr>
          <p:cNvPr id="2" name="Subtitle 1"/>
          <p:cNvSpPr>
            <a:spLocks noGrp="1"/>
          </p:cNvSpPr>
          <p:nvPr>
            <p:ph type="subTitle" idx="1"/>
          </p:nvPr>
        </p:nvSpPr>
        <p:spPr/>
        <p:txBody>
          <a:bodyPr>
            <a:normAutofit/>
          </a:bodyPr>
          <a:lstStyle/>
          <a:p>
            <a:r>
              <a:rPr lang="en-US" sz="3600" dirty="0" smtClean="0">
                <a:effectLst>
                  <a:outerShdw blurRad="38100" dist="38100" dir="2700000" algn="tl">
                    <a:srgbClr val="000000">
                      <a:alpha val="43137"/>
                    </a:srgbClr>
                  </a:outerShdw>
                </a:effectLst>
                <a:latin typeface="+mj-lt"/>
              </a:rPr>
              <a:t>1 Kings 2:5-6</a:t>
            </a:r>
            <a:endParaRPr lang="en-US" sz="36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08287164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a:t>
            </a:r>
            <a:r>
              <a:rPr lang="en-US" u="sng" dirty="0" err="1">
                <a:effectLst>
                  <a:outerShdw blurRad="38100" dist="38100" dir="2700000" algn="tl">
                    <a:srgbClr val="000000">
                      <a:alpha val="43137"/>
                    </a:srgbClr>
                  </a:outerShdw>
                </a:effectLst>
                <a:latin typeface="Baskerville Old Face" panose="02020602080505020303" pitchFamily="18" charset="0"/>
              </a:rPr>
              <a:t>Amasa</a:t>
            </a:r>
            <a:endParaRPr lang="en-US" u="sng" dirty="0">
              <a:effectLst>
                <a:outerShdw blurRad="38100" dist="38100" dir="2700000" algn="tl">
                  <a:srgbClr val="000000">
                    <a:alpha val="43137"/>
                  </a:srgbClr>
                </a:outerShdw>
              </a:effectLst>
              <a:latin typeface="Baskerville Old Face" panose="02020602080505020303" pitchFamily="18" charset="0"/>
            </a:endParaRP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9 Then </a:t>
            </a:r>
            <a:r>
              <a:rPr lang="en-US" sz="3600" dirty="0">
                <a:effectLst>
                  <a:outerShdw blurRad="38100" dist="38100" dir="2700000" algn="tl">
                    <a:srgbClr val="000000">
                      <a:alpha val="43137"/>
                    </a:srgbClr>
                  </a:outerShdw>
                </a:effectLst>
                <a:latin typeface="Baskerville Old Face" panose="02020602080505020303" pitchFamily="18" charset="0"/>
              </a:rPr>
              <a:t>Joab said to </a:t>
            </a:r>
            <a:r>
              <a:rPr lang="en-US" sz="3600" dirty="0" err="1">
                <a:effectLst>
                  <a:outerShdw blurRad="38100" dist="38100" dir="2700000" algn="tl">
                    <a:srgbClr val="000000">
                      <a:alpha val="43137"/>
                    </a:srgbClr>
                  </a:outerShdw>
                </a:effectLst>
                <a:latin typeface="Baskerville Old Face" panose="02020602080505020303" pitchFamily="18" charset="0"/>
              </a:rPr>
              <a:t>Amasa</a:t>
            </a:r>
            <a:r>
              <a:rPr lang="en-US" sz="3600" dirty="0">
                <a:effectLst>
                  <a:outerShdw blurRad="38100" dist="38100" dir="2700000" algn="tl">
                    <a:srgbClr val="000000">
                      <a:alpha val="43137"/>
                    </a:srgbClr>
                  </a:outerShdw>
                </a:effectLst>
                <a:latin typeface="Baskerville Old Face" panose="02020602080505020303" pitchFamily="18" charset="0"/>
              </a:rPr>
              <a:t>, “Are you in health, my brother?” And Joab took </a:t>
            </a:r>
            <a:r>
              <a:rPr lang="en-US" sz="3600" dirty="0" err="1">
                <a:effectLst>
                  <a:outerShdw blurRad="38100" dist="38100" dir="2700000" algn="tl">
                    <a:srgbClr val="000000">
                      <a:alpha val="43137"/>
                    </a:srgbClr>
                  </a:outerShdw>
                </a:effectLst>
                <a:latin typeface="Baskerville Old Face" panose="02020602080505020303" pitchFamily="18" charset="0"/>
              </a:rPr>
              <a:t>Amasa</a:t>
            </a:r>
            <a:r>
              <a:rPr lang="en-US" sz="3600" dirty="0">
                <a:effectLst>
                  <a:outerShdw blurRad="38100" dist="38100" dir="2700000" algn="tl">
                    <a:srgbClr val="000000">
                      <a:alpha val="43137"/>
                    </a:srgbClr>
                  </a:outerShdw>
                </a:effectLst>
                <a:latin typeface="Baskerville Old Face" panose="02020602080505020303" pitchFamily="18" charset="0"/>
              </a:rPr>
              <a:t> by the beard with his right hand to kiss him. 10  But </a:t>
            </a:r>
            <a:r>
              <a:rPr lang="en-US" sz="3600" dirty="0" err="1">
                <a:effectLst>
                  <a:outerShdw blurRad="38100" dist="38100" dir="2700000" algn="tl">
                    <a:srgbClr val="000000">
                      <a:alpha val="43137"/>
                    </a:srgbClr>
                  </a:outerShdw>
                </a:effectLst>
                <a:latin typeface="Baskerville Old Face" panose="02020602080505020303" pitchFamily="18" charset="0"/>
              </a:rPr>
              <a:t>Amasa</a:t>
            </a:r>
            <a:r>
              <a:rPr lang="en-US" sz="3600" dirty="0">
                <a:effectLst>
                  <a:outerShdw blurRad="38100" dist="38100" dir="2700000" algn="tl">
                    <a:srgbClr val="000000">
                      <a:alpha val="43137"/>
                    </a:srgbClr>
                  </a:outerShdw>
                </a:effectLst>
                <a:latin typeface="Baskerville Old Face" panose="02020602080505020303" pitchFamily="18" charset="0"/>
              </a:rPr>
              <a:t> did not notice the sword that was in Joab's hand. And he struck him with it in the stomach, and his entrails poured out on the ground; and he did not strike him again. Thus he died. </a:t>
            </a:r>
            <a:r>
              <a:rPr lang="en-US" sz="3600" dirty="0" smtClean="0">
                <a:effectLst>
                  <a:outerShdw blurRad="38100" dist="38100" dir="2700000" algn="tl">
                    <a:srgbClr val="000000">
                      <a:alpha val="43137"/>
                    </a:srgbClr>
                  </a:outerShdw>
                </a:effectLst>
                <a:latin typeface="Baskerville Old Face" panose="02020602080505020303" pitchFamily="18" charset="0"/>
              </a:rPr>
              <a:t>Then </a:t>
            </a:r>
            <a:r>
              <a:rPr lang="en-US" sz="3600" dirty="0">
                <a:effectLst>
                  <a:outerShdw blurRad="38100" dist="38100" dir="2700000" algn="tl">
                    <a:srgbClr val="000000">
                      <a:alpha val="43137"/>
                    </a:srgbClr>
                  </a:outerShdw>
                </a:effectLst>
                <a:latin typeface="Baskerville Old Face" panose="02020602080505020303" pitchFamily="18" charset="0"/>
              </a:rPr>
              <a:t>Joab and </a:t>
            </a:r>
            <a:r>
              <a:rPr lang="en-US" sz="3600" dirty="0" err="1">
                <a:effectLst>
                  <a:outerShdw blurRad="38100" dist="38100" dir="2700000" algn="tl">
                    <a:srgbClr val="000000">
                      <a:alpha val="43137"/>
                    </a:srgbClr>
                  </a:outerShdw>
                </a:effectLst>
                <a:latin typeface="Baskerville Old Face" panose="02020602080505020303" pitchFamily="18" charset="0"/>
              </a:rPr>
              <a:t>Abishai</a:t>
            </a:r>
            <a:r>
              <a:rPr lang="en-US" sz="3600" dirty="0">
                <a:effectLst>
                  <a:outerShdw blurRad="38100" dist="38100" dir="2700000" algn="tl">
                    <a:srgbClr val="000000">
                      <a:alpha val="43137"/>
                    </a:srgbClr>
                  </a:outerShdw>
                </a:effectLst>
                <a:latin typeface="Baskerville Old Face" panose="02020602080505020303" pitchFamily="18" charset="0"/>
              </a:rPr>
              <a:t> his brother pursued Sheba the son of </a:t>
            </a:r>
            <a:r>
              <a:rPr lang="en-US" sz="3600" dirty="0" err="1">
                <a:effectLst>
                  <a:outerShdw blurRad="38100" dist="38100" dir="2700000" algn="tl">
                    <a:srgbClr val="000000">
                      <a:alpha val="43137"/>
                    </a:srgbClr>
                  </a:outerShdw>
                </a:effectLst>
                <a:latin typeface="Baskerville Old Face" panose="02020602080505020303" pitchFamily="18" charset="0"/>
              </a:rPr>
              <a:t>Bichri</a:t>
            </a:r>
            <a:r>
              <a:rPr lang="en-US" sz="3600" dirty="0">
                <a:effectLst>
                  <a:outerShdw blurRad="38100" dist="38100" dir="2700000" algn="tl">
                    <a:srgbClr val="000000">
                      <a:alpha val="43137"/>
                    </a:srgbClr>
                  </a:outerShdw>
                </a:effectLst>
                <a:latin typeface="Baskerville Old Face" panose="02020602080505020303" pitchFamily="18" charset="0"/>
              </a:rPr>
              <a:t>. 11  Meanwhile one of Joab's men stood near </a:t>
            </a:r>
            <a:r>
              <a:rPr lang="en-US" sz="3600" dirty="0" err="1">
                <a:effectLst>
                  <a:outerShdw blurRad="38100" dist="38100" dir="2700000" algn="tl">
                    <a:srgbClr val="000000">
                      <a:alpha val="43137"/>
                    </a:srgbClr>
                  </a:outerShdw>
                </a:effectLst>
                <a:latin typeface="Baskerville Old Face" panose="02020602080505020303" pitchFamily="18" charset="0"/>
              </a:rPr>
              <a:t>Amasa</a:t>
            </a:r>
            <a:r>
              <a:rPr lang="en-US" sz="3600" dirty="0">
                <a:effectLst>
                  <a:outerShdw blurRad="38100" dist="38100" dir="2700000" algn="tl">
                    <a:srgbClr val="000000">
                      <a:alpha val="43137"/>
                    </a:srgbClr>
                  </a:outerShdw>
                </a:effectLst>
                <a:latin typeface="Baskerville Old Face" panose="02020602080505020303" pitchFamily="18" charset="0"/>
              </a:rPr>
              <a:t>, and said, “Whoever favors Joab and whoever is for David—follow Joab</a:t>
            </a:r>
            <a:r>
              <a:rPr lang="en-US" sz="3600" dirty="0" smtClean="0">
                <a:effectLst>
                  <a:outerShdw blurRad="38100" dist="38100" dir="2700000" algn="tl">
                    <a:srgbClr val="000000">
                      <a:alpha val="43137"/>
                    </a:srgbClr>
                  </a:outerShdw>
                </a:effectLst>
                <a:latin typeface="Baskerville Old Face" panose="02020602080505020303" pitchFamily="18" charset="0"/>
              </a:rPr>
              <a:t>!”</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4458543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a:t>
            </a:r>
            <a:r>
              <a:rPr lang="en-US" u="sng" dirty="0" err="1">
                <a:effectLst>
                  <a:outerShdw blurRad="38100" dist="38100" dir="2700000" algn="tl">
                    <a:srgbClr val="000000">
                      <a:alpha val="43137"/>
                    </a:srgbClr>
                  </a:outerShdw>
                </a:effectLst>
                <a:latin typeface="Baskerville Old Face" panose="02020602080505020303" pitchFamily="18" charset="0"/>
              </a:rPr>
              <a:t>Amasa</a:t>
            </a:r>
            <a:endParaRPr lang="en-US" u="sng" dirty="0">
              <a:effectLst>
                <a:outerShdw blurRad="38100" dist="38100" dir="2700000" algn="tl">
                  <a:srgbClr val="000000">
                    <a:alpha val="43137"/>
                  </a:srgbClr>
                </a:outerShdw>
              </a:effectLst>
              <a:latin typeface="Baskerville Old Face" panose="02020602080505020303" pitchFamily="18" charset="0"/>
            </a:endParaRP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12 But </a:t>
            </a:r>
            <a:r>
              <a:rPr lang="en-US" sz="3600" dirty="0" err="1">
                <a:effectLst>
                  <a:outerShdw blurRad="38100" dist="38100" dir="2700000" algn="tl">
                    <a:srgbClr val="000000">
                      <a:alpha val="43137"/>
                    </a:srgbClr>
                  </a:outerShdw>
                </a:effectLst>
                <a:latin typeface="Baskerville Old Face" panose="02020602080505020303" pitchFamily="18" charset="0"/>
              </a:rPr>
              <a:t>Amasa</a:t>
            </a:r>
            <a:r>
              <a:rPr lang="en-US" sz="3600" dirty="0">
                <a:effectLst>
                  <a:outerShdw blurRad="38100" dist="38100" dir="2700000" algn="tl">
                    <a:srgbClr val="000000">
                      <a:alpha val="43137"/>
                    </a:srgbClr>
                  </a:outerShdw>
                </a:effectLst>
                <a:latin typeface="Baskerville Old Face" panose="02020602080505020303" pitchFamily="18" charset="0"/>
              </a:rPr>
              <a:t> wallowed in his blood in the middle of the highway. And when the man saw that all the people stood still, he moved </a:t>
            </a:r>
            <a:r>
              <a:rPr lang="en-US" sz="3600" dirty="0" err="1">
                <a:effectLst>
                  <a:outerShdw blurRad="38100" dist="38100" dir="2700000" algn="tl">
                    <a:srgbClr val="000000">
                      <a:alpha val="43137"/>
                    </a:srgbClr>
                  </a:outerShdw>
                </a:effectLst>
                <a:latin typeface="Baskerville Old Face" panose="02020602080505020303" pitchFamily="18" charset="0"/>
              </a:rPr>
              <a:t>Amasa</a:t>
            </a:r>
            <a:r>
              <a:rPr lang="en-US" sz="3600" dirty="0">
                <a:effectLst>
                  <a:outerShdw blurRad="38100" dist="38100" dir="2700000" algn="tl">
                    <a:srgbClr val="000000">
                      <a:alpha val="43137"/>
                    </a:srgbClr>
                  </a:outerShdw>
                </a:effectLst>
                <a:latin typeface="Baskerville Old Face" panose="02020602080505020303" pitchFamily="18" charset="0"/>
              </a:rPr>
              <a:t> from the highway to the field and threw a garment over him, when he saw that everyone who came upon him halted.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 </a:t>
            </a:r>
            <a:r>
              <a:rPr lang="en-US" sz="3600" dirty="0">
                <a:effectLst>
                  <a:outerShdw blurRad="38100" dist="38100" dir="2700000" algn="tl">
                    <a:srgbClr val="000000">
                      <a:alpha val="43137"/>
                    </a:srgbClr>
                  </a:outerShdw>
                </a:effectLst>
                <a:latin typeface="Baskerville Old Face" panose="02020602080505020303" pitchFamily="18" charset="0"/>
              </a:rPr>
              <a:t>Samuel 20:9-12</a:t>
            </a:r>
          </a:p>
        </p:txBody>
      </p:sp>
    </p:spTree>
    <p:extLst>
      <p:ext uri="{BB962C8B-B14F-4D97-AF65-F5344CB8AC3E}">
        <p14:creationId xmlns:p14="http://schemas.microsoft.com/office/powerpoint/2010/main" val="345461137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a:t>
            </a:r>
            <a:r>
              <a:rPr lang="en-US" u="sng" dirty="0" err="1">
                <a:effectLst>
                  <a:outerShdw blurRad="38100" dist="38100" dir="2700000" algn="tl">
                    <a:srgbClr val="000000">
                      <a:alpha val="43137"/>
                    </a:srgbClr>
                  </a:outerShdw>
                </a:effectLst>
                <a:latin typeface="Baskerville Old Face" panose="02020602080505020303" pitchFamily="18" charset="0"/>
              </a:rPr>
              <a:t>Adonijah</a:t>
            </a:r>
            <a:endParaRPr lang="en-US" u="sng" dirty="0">
              <a:effectLst>
                <a:outerShdw blurRad="38100" dist="38100" dir="2700000" algn="tl">
                  <a:srgbClr val="000000">
                    <a:alpha val="43137"/>
                  </a:srgbClr>
                </a:outerShdw>
              </a:effectLst>
              <a:latin typeface="Baskerville Old Face" panose="02020602080505020303" pitchFamily="18" charset="0"/>
            </a:endParaRP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7 Then </a:t>
            </a:r>
            <a:r>
              <a:rPr lang="en-US" sz="3600" dirty="0">
                <a:effectLst>
                  <a:outerShdw blurRad="38100" dist="38100" dir="2700000" algn="tl">
                    <a:srgbClr val="000000">
                      <a:alpha val="43137"/>
                    </a:srgbClr>
                  </a:outerShdw>
                </a:effectLst>
                <a:latin typeface="Baskerville Old Face" panose="02020602080505020303" pitchFamily="18" charset="0"/>
              </a:rPr>
              <a:t>he conferred with Joab the son of </a:t>
            </a:r>
            <a:r>
              <a:rPr lang="en-US" sz="3600" dirty="0" err="1">
                <a:effectLst>
                  <a:outerShdw blurRad="38100" dist="38100" dir="2700000" algn="tl">
                    <a:srgbClr val="000000">
                      <a:alpha val="43137"/>
                    </a:srgbClr>
                  </a:outerShdw>
                </a:effectLst>
                <a:latin typeface="Baskerville Old Face" panose="02020602080505020303" pitchFamily="18" charset="0"/>
              </a:rPr>
              <a:t>Zeruiah</a:t>
            </a:r>
            <a:r>
              <a:rPr lang="en-US" sz="3600" dirty="0">
                <a:effectLst>
                  <a:outerShdw blurRad="38100" dist="38100" dir="2700000" algn="tl">
                    <a:srgbClr val="000000">
                      <a:alpha val="43137"/>
                    </a:srgbClr>
                  </a:outerShdw>
                </a:effectLst>
                <a:latin typeface="Baskerville Old Face" panose="02020602080505020303" pitchFamily="18" charset="0"/>
              </a:rPr>
              <a:t> and with </a:t>
            </a:r>
            <a:r>
              <a:rPr lang="en-US" sz="3600" dirty="0" err="1">
                <a:effectLst>
                  <a:outerShdw blurRad="38100" dist="38100" dir="2700000" algn="tl">
                    <a:srgbClr val="000000">
                      <a:alpha val="43137"/>
                    </a:srgbClr>
                  </a:outerShdw>
                </a:effectLst>
                <a:latin typeface="Baskerville Old Face" panose="02020602080505020303" pitchFamily="18" charset="0"/>
              </a:rPr>
              <a:t>Abiathar</a:t>
            </a:r>
            <a:r>
              <a:rPr lang="en-US" sz="3600" dirty="0">
                <a:effectLst>
                  <a:outerShdw blurRad="38100" dist="38100" dir="2700000" algn="tl">
                    <a:srgbClr val="000000">
                      <a:alpha val="43137"/>
                    </a:srgbClr>
                  </a:outerShdw>
                </a:effectLst>
                <a:latin typeface="Baskerville Old Face" panose="02020602080505020303" pitchFamily="18" charset="0"/>
              </a:rPr>
              <a:t> the priest, and they followed and helped </a:t>
            </a:r>
            <a:r>
              <a:rPr lang="en-US" sz="3600" dirty="0" err="1">
                <a:effectLst>
                  <a:outerShdw blurRad="38100" dist="38100" dir="2700000" algn="tl">
                    <a:srgbClr val="000000">
                      <a:alpha val="43137"/>
                    </a:srgbClr>
                  </a:outerShdw>
                </a:effectLst>
                <a:latin typeface="Baskerville Old Face" panose="02020602080505020303" pitchFamily="18" charset="0"/>
              </a:rPr>
              <a:t>Adonijah</a:t>
            </a:r>
            <a:r>
              <a:rPr lang="en-US" sz="3600" dirty="0">
                <a:effectLst>
                  <a:outerShdw blurRad="38100" dist="38100" dir="2700000" algn="tl">
                    <a:srgbClr val="000000">
                      <a:alpha val="43137"/>
                    </a:srgbClr>
                  </a:outerShdw>
                </a:effectLst>
                <a:latin typeface="Baskerville Old Face" panose="02020602080505020303" pitchFamily="18" charset="0"/>
              </a:rPr>
              <a:t>.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Kings 1:7</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28 Then </a:t>
            </a:r>
            <a:r>
              <a:rPr lang="en-US" sz="3600" dirty="0">
                <a:effectLst>
                  <a:outerShdw blurRad="38100" dist="38100" dir="2700000" algn="tl">
                    <a:srgbClr val="000000">
                      <a:alpha val="43137"/>
                    </a:srgbClr>
                  </a:outerShdw>
                </a:effectLst>
                <a:latin typeface="Baskerville Old Face" panose="02020602080505020303" pitchFamily="18" charset="0"/>
              </a:rPr>
              <a:t>news came to Joab, for Joab had defected to </a:t>
            </a:r>
            <a:r>
              <a:rPr lang="en-US" sz="3600" dirty="0" err="1">
                <a:effectLst>
                  <a:outerShdw blurRad="38100" dist="38100" dir="2700000" algn="tl">
                    <a:srgbClr val="000000">
                      <a:alpha val="43137"/>
                    </a:srgbClr>
                  </a:outerShdw>
                </a:effectLst>
                <a:latin typeface="Baskerville Old Face" panose="02020602080505020303" pitchFamily="18" charset="0"/>
              </a:rPr>
              <a:t>Adonijah</a:t>
            </a:r>
            <a:r>
              <a:rPr lang="en-US" sz="3600" dirty="0">
                <a:effectLst>
                  <a:outerShdw blurRad="38100" dist="38100" dir="2700000" algn="tl">
                    <a:srgbClr val="000000">
                      <a:alpha val="43137"/>
                    </a:srgbClr>
                  </a:outerShdw>
                </a:effectLst>
                <a:latin typeface="Baskerville Old Face" panose="02020602080505020303" pitchFamily="18" charset="0"/>
              </a:rPr>
              <a:t>, though he had not defected to Absalom. So Joab fled to the tabernacle of the Lord, and took hold of the horns of the altar.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a:t>
            </a:r>
            <a:r>
              <a:rPr lang="en-US" sz="3600" dirty="0">
                <a:effectLst>
                  <a:outerShdw blurRad="38100" dist="38100" dir="2700000" algn="tl">
                    <a:srgbClr val="000000">
                      <a:alpha val="43137"/>
                    </a:srgbClr>
                  </a:outerShdw>
                </a:effectLst>
                <a:latin typeface="Baskerville Old Face" panose="02020602080505020303" pitchFamily="18" charset="0"/>
              </a:rPr>
              <a:t>Kings 2:28</a:t>
            </a:r>
          </a:p>
        </p:txBody>
      </p:sp>
    </p:spTree>
    <p:extLst>
      <p:ext uri="{BB962C8B-B14F-4D97-AF65-F5344CB8AC3E}">
        <p14:creationId xmlns:p14="http://schemas.microsoft.com/office/powerpoint/2010/main" val="7932166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animEffect transition="in" filter="fade">
                                      <p:cBhvr>
                                        <p:cTn id="15" dur="500"/>
                                        <p:tgtEl>
                                          <p:spTgt spid="1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xEl>
                                              <p:pRg st="4" end="4"/>
                                            </p:txEl>
                                          </p:spTgt>
                                        </p:tgtEl>
                                        <p:attrNameLst>
                                          <p:attrName>style.visibility</p:attrName>
                                        </p:attrNameLst>
                                      </p:cBhvr>
                                      <p:to>
                                        <p:strVal val="visible"/>
                                      </p:to>
                                    </p:set>
                                    <p:animEffect transition="in" filter="fade">
                                      <p:cBhvr>
                                        <p:cTn id="18"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Solomon</a:t>
            </a: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34 So </a:t>
            </a:r>
            <a:r>
              <a:rPr lang="en-US" sz="3600" dirty="0" err="1">
                <a:effectLst>
                  <a:outerShdw blurRad="38100" dist="38100" dir="2700000" algn="tl">
                    <a:srgbClr val="000000">
                      <a:alpha val="43137"/>
                    </a:srgbClr>
                  </a:outerShdw>
                </a:effectLst>
                <a:latin typeface="Baskerville Old Face" panose="02020602080505020303" pitchFamily="18" charset="0"/>
              </a:rPr>
              <a:t>Benaiah</a:t>
            </a:r>
            <a:r>
              <a:rPr lang="en-US" sz="3600" dirty="0">
                <a:effectLst>
                  <a:outerShdw blurRad="38100" dist="38100" dir="2700000" algn="tl">
                    <a:srgbClr val="000000">
                      <a:alpha val="43137"/>
                    </a:srgbClr>
                  </a:outerShdw>
                </a:effectLst>
                <a:latin typeface="Baskerville Old Face" panose="02020602080505020303" pitchFamily="18" charset="0"/>
              </a:rPr>
              <a:t> the son of </a:t>
            </a:r>
            <a:r>
              <a:rPr lang="en-US" sz="3600" dirty="0" err="1">
                <a:effectLst>
                  <a:outerShdw blurRad="38100" dist="38100" dir="2700000" algn="tl">
                    <a:srgbClr val="000000">
                      <a:alpha val="43137"/>
                    </a:srgbClr>
                  </a:outerShdw>
                </a:effectLst>
                <a:latin typeface="Baskerville Old Face" panose="02020602080505020303" pitchFamily="18" charset="0"/>
              </a:rPr>
              <a:t>Jehoiada</a:t>
            </a:r>
            <a:r>
              <a:rPr lang="en-US" sz="3600" dirty="0">
                <a:effectLst>
                  <a:outerShdw blurRad="38100" dist="38100" dir="2700000" algn="tl">
                    <a:srgbClr val="000000">
                      <a:alpha val="43137"/>
                    </a:srgbClr>
                  </a:outerShdw>
                </a:effectLst>
                <a:latin typeface="Baskerville Old Face" panose="02020602080505020303" pitchFamily="18" charset="0"/>
              </a:rPr>
              <a:t> went up and struck and killed him; and he was buried in his own house in the wilderness.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a:t>
            </a:r>
            <a:r>
              <a:rPr lang="en-US" sz="3600" dirty="0">
                <a:effectLst>
                  <a:outerShdw blurRad="38100" dist="38100" dir="2700000" algn="tl">
                    <a:srgbClr val="000000">
                      <a:alpha val="43137"/>
                    </a:srgbClr>
                  </a:outerShdw>
                </a:effectLst>
                <a:latin typeface="Baskerville Old Face" panose="02020602080505020303" pitchFamily="18" charset="0"/>
              </a:rPr>
              <a:t>Kings 2:34</a:t>
            </a:r>
          </a:p>
        </p:txBody>
      </p:sp>
    </p:spTree>
    <p:extLst>
      <p:ext uri="{BB962C8B-B14F-4D97-AF65-F5344CB8AC3E}">
        <p14:creationId xmlns:p14="http://schemas.microsoft.com/office/powerpoint/2010/main" val="31776679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905002"/>
            <a:ext cx="12188825" cy="2147926"/>
          </a:xfrm>
        </p:spPr>
        <p:txBody>
          <a:bodyPr/>
          <a:lstStyle/>
          <a:p>
            <a:r>
              <a:rPr lang="en-US" dirty="0">
                <a:effectLst>
                  <a:outerShdw blurRad="38100" dist="38100" dir="2700000" algn="tl">
                    <a:srgbClr val="000000">
                      <a:alpha val="43137"/>
                    </a:srgbClr>
                  </a:outerShdw>
                </a:effectLst>
                <a:latin typeface="Baskerville Old Face" panose="02020602080505020303" pitchFamily="18" charset="0"/>
              </a:rPr>
              <a:t>Lessons we can learn from Joab</a:t>
            </a:r>
          </a:p>
        </p:txBody>
      </p:sp>
    </p:spTree>
    <p:extLst>
      <p:ext uri="{BB962C8B-B14F-4D97-AF65-F5344CB8AC3E}">
        <p14:creationId xmlns:p14="http://schemas.microsoft.com/office/powerpoint/2010/main" val="351402341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87769" y="76200"/>
            <a:ext cx="11658600" cy="1143000"/>
          </a:xfrm>
        </p:spPr>
        <p:txBody>
          <a:bodyPr anchor="t">
            <a:norm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Joab was loyal to David, </a:t>
            </a:r>
            <a:r>
              <a:rPr lang="en-US" u="sng" dirty="0" smtClean="0">
                <a:effectLst>
                  <a:outerShdw blurRad="38100" dist="38100" dir="2700000" algn="tl">
                    <a:srgbClr val="000000">
                      <a:alpha val="43137"/>
                    </a:srgbClr>
                  </a:outerShdw>
                </a:effectLst>
                <a:latin typeface="Baskerville Old Face" panose="02020602080505020303" pitchFamily="18" charset="0"/>
              </a:rPr>
              <a:t/>
            </a:r>
            <a:br>
              <a:rPr lang="en-US" u="sng" dirty="0" smtClean="0">
                <a:effectLst>
                  <a:outerShdw blurRad="38100" dist="38100" dir="2700000" algn="tl">
                    <a:srgbClr val="000000">
                      <a:alpha val="43137"/>
                    </a:srgbClr>
                  </a:outerShdw>
                </a:effectLst>
                <a:latin typeface="Baskerville Old Face" panose="02020602080505020303" pitchFamily="18" charset="0"/>
              </a:rPr>
            </a:br>
            <a:r>
              <a:rPr lang="en-US" u="sng" dirty="0" smtClean="0">
                <a:effectLst>
                  <a:outerShdw blurRad="38100" dist="38100" dir="2700000" algn="tl">
                    <a:srgbClr val="000000">
                      <a:alpha val="43137"/>
                    </a:srgbClr>
                  </a:outerShdw>
                </a:effectLst>
                <a:latin typeface="Baskerville Old Face" panose="02020602080505020303" pitchFamily="18" charset="0"/>
              </a:rPr>
              <a:t>but </a:t>
            </a:r>
            <a:r>
              <a:rPr lang="en-US" u="sng" dirty="0">
                <a:effectLst>
                  <a:outerShdw blurRad="38100" dist="38100" dir="2700000" algn="tl">
                    <a:srgbClr val="000000">
                      <a:alpha val="43137"/>
                    </a:srgbClr>
                  </a:outerShdw>
                </a:effectLst>
                <a:latin typeface="Baskerville Old Face" panose="02020602080505020303" pitchFamily="18" charset="0"/>
              </a:rPr>
              <a:t>only for a time. </a:t>
            </a:r>
          </a:p>
        </p:txBody>
      </p:sp>
      <p:sp>
        <p:nvSpPr>
          <p:cNvPr id="14" name="Content Placeholder 13"/>
          <p:cNvSpPr>
            <a:spLocks noGrp="1"/>
          </p:cNvSpPr>
          <p:nvPr>
            <p:ph idx="1"/>
          </p:nvPr>
        </p:nvSpPr>
        <p:spPr>
          <a:xfrm>
            <a:off x="287769" y="1143000"/>
            <a:ext cx="11674043" cy="5410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But </a:t>
            </a:r>
            <a:r>
              <a:rPr lang="en-US" sz="3600" dirty="0">
                <a:effectLst>
                  <a:outerShdw blurRad="38100" dist="38100" dir="2700000" algn="tl">
                    <a:srgbClr val="000000">
                      <a:alpha val="43137"/>
                    </a:srgbClr>
                  </a:outerShdw>
                </a:effectLst>
                <a:latin typeface="Baskerville Old Face" panose="02020602080505020303" pitchFamily="18" charset="0"/>
              </a:rPr>
              <a:t>Peter and the other apostles answered and said: “We ought to obey God rather than men.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Acts </a:t>
            </a:r>
            <a:r>
              <a:rPr lang="en-US" sz="3600" dirty="0">
                <a:effectLst>
                  <a:outerShdw blurRad="38100" dist="38100" dir="2700000" algn="tl">
                    <a:srgbClr val="000000">
                      <a:alpha val="43137"/>
                    </a:srgbClr>
                  </a:outerShdw>
                </a:effectLst>
                <a:latin typeface="Baskerville Old Face" panose="02020602080505020303" pitchFamily="18" charset="0"/>
              </a:rPr>
              <a:t>5:29</a:t>
            </a:r>
          </a:p>
        </p:txBody>
      </p:sp>
    </p:spTree>
    <p:extLst>
      <p:ext uri="{BB962C8B-B14F-4D97-AF65-F5344CB8AC3E}">
        <p14:creationId xmlns:p14="http://schemas.microsoft.com/office/powerpoint/2010/main" val="21512057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87769" y="76200"/>
            <a:ext cx="11658600" cy="762000"/>
          </a:xfrm>
        </p:spPr>
        <p:txBody>
          <a:bodyPr anchor="t">
            <a:norm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Joab had a spirit of vengeance</a:t>
            </a:r>
          </a:p>
        </p:txBody>
      </p:sp>
      <p:sp>
        <p:nvSpPr>
          <p:cNvPr id="14" name="Content Placeholder 13"/>
          <p:cNvSpPr>
            <a:spLocks noGrp="1"/>
          </p:cNvSpPr>
          <p:nvPr>
            <p:ph idx="1"/>
          </p:nvPr>
        </p:nvSpPr>
        <p:spPr>
          <a:xfrm>
            <a:off x="287769" y="685800"/>
            <a:ext cx="11674043" cy="58674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Beloved</a:t>
            </a:r>
            <a:r>
              <a:rPr lang="en-US" sz="3600" dirty="0">
                <a:effectLst>
                  <a:outerShdw blurRad="38100" dist="38100" dir="2700000" algn="tl">
                    <a:srgbClr val="000000">
                      <a:alpha val="43137"/>
                    </a:srgbClr>
                  </a:outerShdw>
                </a:effectLst>
                <a:latin typeface="Baskerville Old Face" panose="02020602080505020303" pitchFamily="18" charset="0"/>
              </a:rPr>
              <a:t>, do not avenge yourselves, but rather give place to wrath; for it is written, “Vengeance is Mine, I will repay,” says the Lord.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Romans </a:t>
            </a:r>
            <a:r>
              <a:rPr lang="en-US" sz="3600" dirty="0">
                <a:effectLst>
                  <a:outerShdw blurRad="38100" dist="38100" dir="2700000" algn="tl">
                    <a:srgbClr val="000000">
                      <a:alpha val="43137"/>
                    </a:srgbClr>
                  </a:outerShdw>
                </a:effectLst>
                <a:latin typeface="Baskerville Old Face" panose="02020602080505020303" pitchFamily="18" charset="0"/>
              </a:rPr>
              <a:t>12:19</a:t>
            </a:r>
          </a:p>
        </p:txBody>
      </p:sp>
    </p:spTree>
    <p:extLst>
      <p:ext uri="{BB962C8B-B14F-4D97-AF65-F5344CB8AC3E}">
        <p14:creationId xmlns:p14="http://schemas.microsoft.com/office/powerpoint/2010/main" val="36447024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87769" y="76200"/>
            <a:ext cx="11658600" cy="762000"/>
          </a:xfrm>
        </p:spPr>
        <p:txBody>
          <a:bodyPr anchor="t">
            <a:norm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Joab was envious &amp; jealous.</a:t>
            </a:r>
          </a:p>
        </p:txBody>
      </p:sp>
      <p:sp>
        <p:nvSpPr>
          <p:cNvPr id="14" name="Content Placeholder 13"/>
          <p:cNvSpPr>
            <a:spLocks noGrp="1"/>
          </p:cNvSpPr>
          <p:nvPr>
            <p:ph idx="1"/>
          </p:nvPr>
        </p:nvSpPr>
        <p:spPr>
          <a:xfrm>
            <a:off x="287769" y="685800"/>
            <a:ext cx="11674043" cy="58674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not </a:t>
            </a:r>
            <a:r>
              <a:rPr lang="en-US" sz="3600" dirty="0">
                <a:effectLst>
                  <a:outerShdw blurRad="38100" dist="38100" dir="2700000" algn="tl">
                    <a:srgbClr val="000000">
                      <a:alpha val="43137"/>
                    </a:srgbClr>
                  </a:outerShdw>
                </a:effectLst>
                <a:latin typeface="Baskerville Old Face" panose="02020602080505020303" pitchFamily="18" charset="0"/>
              </a:rPr>
              <a:t>as Cain who was of the wicked one and murdered his brother. And why did he murder him? Because his works were evil and his brother's righteous.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a:t>
            </a:r>
            <a:r>
              <a:rPr lang="en-US" sz="3600" dirty="0">
                <a:effectLst>
                  <a:outerShdw blurRad="38100" dist="38100" dir="2700000" algn="tl">
                    <a:srgbClr val="000000">
                      <a:alpha val="43137"/>
                    </a:srgbClr>
                  </a:outerShdw>
                </a:effectLst>
                <a:latin typeface="Baskerville Old Face" panose="02020602080505020303" pitchFamily="18" charset="0"/>
              </a:rPr>
              <a:t>John 3:12</a:t>
            </a:r>
          </a:p>
        </p:txBody>
      </p:sp>
    </p:spTree>
    <p:extLst>
      <p:ext uri="{BB962C8B-B14F-4D97-AF65-F5344CB8AC3E}">
        <p14:creationId xmlns:p14="http://schemas.microsoft.com/office/powerpoint/2010/main" val="31926742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87769" y="76200"/>
            <a:ext cx="11658600" cy="1066800"/>
          </a:xfrm>
        </p:spPr>
        <p:txBody>
          <a:bodyPr anchor="t">
            <a:norm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Joab had to reap as he had sown, </a:t>
            </a:r>
            <a:r>
              <a:rPr lang="en-US" u="sng" dirty="0" smtClean="0">
                <a:effectLst>
                  <a:outerShdw blurRad="38100" dist="38100" dir="2700000" algn="tl">
                    <a:srgbClr val="000000">
                      <a:alpha val="43137"/>
                    </a:srgbClr>
                  </a:outerShdw>
                </a:effectLst>
                <a:latin typeface="Baskerville Old Face" panose="02020602080505020303" pitchFamily="18" charset="0"/>
              </a:rPr>
              <a:t/>
            </a:r>
            <a:br>
              <a:rPr lang="en-US" u="sng" dirty="0" smtClean="0">
                <a:effectLst>
                  <a:outerShdw blurRad="38100" dist="38100" dir="2700000" algn="tl">
                    <a:srgbClr val="000000">
                      <a:alpha val="43137"/>
                    </a:srgbClr>
                  </a:outerShdw>
                </a:effectLst>
                <a:latin typeface="Baskerville Old Face" panose="02020602080505020303" pitchFamily="18" charset="0"/>
              </a:rPr>
            </a:br>
            <a:r>
              <a:rPr lang="en-US" u="sng" dirty="0" smtClean="0">
                <a:effectLst>
                  <a:outerShdw blurRad="38100" dist="38100" dir="2700000" algn="tl">
                    <a:srgbClr val="000000">
                      <a:alpha val="43137"/>
                    </a:srgbClr>
                  </a:outerShdw>
                </a:effectLst>
                <a:latin typeface="Baskerville Old Face" panose="02020602080505020303" pitchFamily="18" charset="0"/>
              </a:rPr>
              <a:t>He </a:t>
            </a:r>
            <a:r>
              <a:rPr lang="en-US" u="sng" dirty="0">
                <a:effectLst>
                  <a:outerShdw blurRad="38100" dist="38100" dir="2700000" algn="tl">
                    <a:srgbClr val="000000">
                      <a:alpha val="43137"/>
                    </a:srgbClr>
                  </a:outerShdw>
                </a:effectLst>
                <a:latin typeface="Baskerville Old Face" panose="02020602080505020303" pitchFamily="18" charset="0"/>
              </a:rPr>
              <a:t>shed blood </a:t>
            </a:r>
          </a:p>
        </p:txBody>
      </p:sp>
      <p:sp>
        <p:nvSpPr>
          <p:cNvPr id="14" name="Content Placeholder 13"/>
          <p:cNvSpPr>
            <a:spLocks noGrp="1"/>
          </p:cNvSpPr>
          <p:nvPr>
            <p:ph idx="1"/>
          </p:nvPr>
        </p:nvSpPr>
        <p:spPr>
          <a:xfrm>
            <a:off x="287769" y="1143000"/>
            <a:ext cx="11674043" cy="5410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“Whoever </a:t>
            </a:r>
            <a:r>
              <a:rPr lang="en-US" sz="3600" dirty="0">
                <a:effectLst>
                  <a:outerShdw blurRad="38100" dist="38100" dir="2700000" algn="tl">
                    <a:srgbClr val="000000">
                      <a:alpha val="43137"/>
                    </a:srgbClr>
                  </a:outerShdw>
                </a:effectLst>
                <a:latin typeface="Baskerville Old Face" panose="02020602080505020303" pitchFamily="18" charset="0"/>
              </a:rPr>
              <a:t>sheds man's </a:t>
            </a:r>
            <a:r>
              <a:rPr lang="en-US" sz="3600" dirty="0" smtClean="0">
                <a:effectLst>
                  <a:outerShdw blurRad="38100" dist="38100" dir="2700000" algn="tl">
                    <a:srgbClr val="000000">
                      <a:alpha val="43137"/>
                    </a:srgbClr>
                  </a:outerShdw>
                </a:effectLst>
                <a:latin typeface="Baskerville Old Face" panose="02020602080505020303" pitchFamily="18" charset="0"/>
              </a:rPr>
              <a:t>blood, By </a:t>
            </a:r>
            <a:r>
              <a:rPr lang="en-US" sz="3600" dirty="0">
                <a:effectLst>
                  <a:outerShdw blurRad="38100" dist="38100" dir="2700000" algn="tl">
                    <a:srgbClr val="000000">
                      <a:alpha val="43137"/>
                    </a:srgbClr>
                  </a:outerShdw>
                </a:effectLst>
                <a:latin typeface="Baskerville Old Face" panose="02020602080505020303" pitchFamily="18" charset="0"/>
              </a:rPr>
              <a:t>man his blood shall be </a:t>
            </a:r>
            <a:r>
              <a:rPr lang="en-US" sz="3600" dirty="0" smtClean="0">
                <a:effectLst>
                  <a:outerShdw blurRad="38100" dist="38100" dir="2700000" algn="tl">
                    <a:srgbClr val="000000">
                      <a:alpha val="43137"/>
                    </a:srgbClr>
                  </a:outerShdw>
                </a:effectLst>
                <a:latin typeface="Baskerville Old Face" panose="02020602080505020303" pitchFamily="18" charset="0"/>
              </a:rPr>
              <a:t>shed; For </a:t>
            </a:r>
            <a:r>
              <a:rPr lang="en-US" sz="3600" dirty="0">
                <a:effectLst>
                  <a:outerShdw blurRad="38100" dist="38100" dir="2700000" algn="tl">
                    <a:srgbClr val="000000">
                      <a:alpha val="43137"/>
                    </a:srgbClr>
                  </a:outerShdw>
                </a:effectLst>
                <a:latin typeface="Baskerville Old Face" panose="02020602080505020303" pitchFamily="18" charset="0"/>
              </a:rPr>
              <a:t>in the image of </a:t>
            </a:r>
            <a:r>
              <a:rPr lang="en-US" sz="3600" dirty="0" smtClean="0">
                <a:effectLst>
                  <a:outerShdw blurRad="38100" dist="38100" dir="2700000" algn="tl">
                    <a:srgbClr val="000000">
                      <a:alpha val="43137"/>
                    </a:srgbClr>
                  </a:outerShdw>
                </a:effectLst>
                <a:latin typeface="Baskerville Old Face" panose="02020602080505020303" pitchFamily="18" charset="0"/>
              </a:rPr>
              <a:t>God He </a:t>
            </a:r>
            <a:r>
              <a:rPr lang="en-US" sz="3600" dirty="0">
                <a:effectLst>
                  <a:outerShdw blurRad="38100" dist="38100" dir="2700000" algn="tl">
                    <a:srgbClr val="000000">
                      <a:alpha val="43137"/>
                    </a:srgbClr>
                  </a:outerShdw>
                </a:effectLst>
                <a:latin typeface="Baskerville Old Face" panose="02020602080505020303" pitchFamily="18" charset="0"/>
              </a:rPr>
              <a:t>made man.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Genesis </a:t>
            </a:r>
            <a:r>
              <a:rPr lang="en-US" sz="3600" dirty="0">
                <a:effectLst>
                  <a:outerShdw blurRad="38100" dist="38100" dir="2700000" algn="tl">
                    <a:srgbClr val="000000">
                      <a:alpha val="43137"/>
                    </a:srgbClr>
                  </a:outerShdw>
                </a:effectLst>
                <a:latin typeface="Baskerville Old Face" panose="02020602080505020303" pitchFamily="18" charset="0"/>
              </a:rPr>
              <a:t>9:6</a:t>
            </a:r>
          </a:p>
        </p:txBody>
      </p:sp>
    </p:spTree>
    <p:extLst>
      <p:ext uri="{BB962C8B-B14F-4D97-AF65-F5344CB8AC3E}">
        <p14:creationId xmlns:p14="http://schemas.microsoft.com/office/powerpoint/2010/main" val="39499978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87769" y="76200"/>
            <a:ext cx="11658600" cy="1066800"/>
          </a:xfrm>
        </p:spPr>
        <p:txBody>
          <a:bodyPr anchor="t">
            <a:norm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Joab had to reap as he had sown, </a:t>
            </a:r>
            <a:r>
              <a:rPr lang="en-US" u="sng" dirty="0" smtClean="0">
                <a:effectLst>
                  <a:outerShdw blurRad="38100" dist="38100" dir="2700000" algn="tl">
                    <a:srgbClr val="000000">
                      <a:alpha val="43137"/>
                    </a:srgbClr>
                  </a:outerShdw>
                </a:effectLst>
                <a:latin typeface="Baskerville Old Face" panose="02020602080505020303" pitchFamily="18" charset="0"/>
              </a:rPr>
              <a:t/>
            </a:r>
            <a:br>
              <a:rPr lang="en-US" u="sng" dirty="0" smtClean="0">
                <a:effectLst>
                  <a:outerShdw blurRad="38100" dist="38100" dir="2700000" algn="tl">
                    <a:srgbClr val="000000">
                      <a:alpha val="43137"/>
                    </a:srgbClr>
                  </a:outerShdw>
                </a:effectLst>
                <a:latin typeface="Baskerville Old Face" panose="02020602080505020303" pitchFamily="18" charset="0"/>
              </a:rPr>
            </a:br>
            <a:r>
              <a:rPr lang="en-US" u="sng" dirty="0" smtClean="0">
                <a:effectLst>
                  <a:outerShdw blurRad="38100" dist="38100" dir="2700000" algn="tl">
                    <a:srgbClr val="000000">
                      <a:alpha val="43137"/>
                    </a:srgbClr>
                  </a:outerShdw>
                </a:effectLst>
                <a:latin typeface="Baskerville Old Face" panose="02020602080505020303" pitchFamily="18" charset="0"/>
              </a:rPr>
              <a:t>He </a:t>
            </a:r>
            <a:r>
              <a:rPr lang="en-US" u="sng" dirty="0">
                <a:effectLst>
                  <a:outerShdw blurRad="38100" dist="38100" dir="2700000" algn="tl">
                    <a:srgbClr val="000000">
                      <a:alpha val="43137"/>
                    </a:srgbClr>
                  </a:outerShdw>
                </a:effectLst>
                <a:latin typeface="Baskerville Old Face" panose="02020602080505020303" pitchFamily="18" charset="0"/>
              </a:rPr>
              <a:t>shed blood </a:t>
            </a:r>
          </a:p>
        </p:txBody>
      </p:sp>
      <p:sp>
        <p:nvSpPr>
          <p:cNvPr id="14" name="Content Placeholder 13"/>
          <p:cNvSpPr>
            <a:spLocks noGrp="1"/>
          </p:cNvSpPr>
          <p:nvPr>
            <p:ph idx="1"/>
          </p:nvPr>
        </p:nvSpPr>
        <p:spPr>
          <a:xfrm>
            <a:off x="287769" y="1143000"/>
            <a:ext cx="11674043" cy="5410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6 Let </a:t>
            </a:r>
            <a:r>
              <a:rPr lang="en-US" sz="3600" dirty="0">
                <a:effectLst>
                  <a:outerShdw blurRad="38100" dist="38100" dir="2700000" algn="tl">
                    <a:srgbClr val="000000">
                      <a:alpha val="43137"/>
                    </a:srgbClr>
                  </a:outerShdw>
                </a:effectLst>
                <a:latin typeface="Baskerville Old Face" panose="02020602080505020303" pitchFamily="18" charset="0"/>
              </a:rPr>
              <a:t>him who is taught the word share in all good things with him who </a:t>
            </a:r>
            <a:r>
              <a:rPr lang="en-US" sz="3600" dirty="0" smtClean="0">
                <a:effectLst>
                  <a:outerShdw blurRad="38100" dist="38100" dir="2700000" algn="tl">
                    <a:srgbClr val="000000">
                      <a:alpha val="43137"/>
                    </a:srgbClr>
                  </a:outerShdw>
                </a:effectLst>
                <a:latin typeface="Baskerville Old Face" panose="02020602080505020303" pitchFamily="18" charset="0"/>
              </a:rPr>
              <a:t>teaches. 7  </a:t>
            </a:r>
            <a:r>
              <a:rPr lang="en-US" sz="3600" dirty="0">
                <a:effectLst>
                  <a:outerShdw blurRad="38100" dist="38100" dir="2700000" algn="tl">
                    <a:srgbClr val="000000">
                      <a:alpha val="43137"/>
                    </a:srgbClr>
                  </a:outerShdw>
                </a:effectLst>
                <a:latin typeface="Baskerville Old Face" panose="02020602080505020303" pitchFamily="18" charset="0"/>
              </a:rPr>
              <a:t>Do not be deceived, God is not mocked; for whatever a man sows, that he will also reap. 8  For he who sows to his flesh will of the flesh reap corruption, but he who sows to the Spirit will of the Spirit reap everlasting life. Galatians 6:6-8</a:t>
            </a:r>
          </a:p>
        </p:txBody>
      </p:sp>
    </p:spTree>
    <p:extLst>
      <p:ext uri="{BB962C8B-B14F-4D97-AF65-F5344CB8AC3E}">
        <p14:creationId xmlns:p14="http://schemas.microsoft.com/office/powerpoint/2010/main" val="23379711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905002"/>
            <a:ext cx="12188825" cy="2147926"/>
          </a:xfrm>
        </p:spPr>
        <p:txBody>
          <a:bodyPr/>
          <a:lstStyle/>
          <a:p>
            <a:r>
              <a:rPr lang="en-US" dirty="0">
                <a:effectLst>
                  <a:outerShdw blurRad="38100" dist="38100" dir="2700000" algn="tl">
                    <a:srgbClr val="000000">
                      <a:alpha val="43137"/>
                    </a:srgbClr>
                  </a:outerShdw>
                </a:effectLst>
                <a:latin typeface="Baskerville Old Face" panose="02020602080505020303" pitchFamily="18" charset="0"/>
              </a:rPr>
              <a:t>People &amp; Incidents </a:t>
            </a:r>
            <a:r>
              <a:rPr lang="en-US" dirty="0" smtClean="0">
                <a:effectLst>
                  <a:outerShdw blurRad="38100" dist="38100" dir="2700000" algn="tl">
                    <a:srgbClr val="000000">
                      <a:alpha val="43137"/>
                    </a:srgbClr>
                  </a:outerShdw>
                </a:effectLst>
                <a:latin typeface="Baskerville Old Face" panose="02020602080505020303" pitchFamily="18" charset="0"/>
              </a:rPr>
              <a:t>in </a:t>
            </a:r>
            <a:r>
              <a:rPr lang="en-US" dirty="0">
                <a:effectLst>
                  <a:outerShdw blurRad="38100" dist="38100" dir="2700000" algn="tl">
                    <a:srgbClr val="000000">
                      <a:alpha val="43137"/>
                    </a:srgbClr>
                  </a:outerShdw>
                </a:effectLst>
                <a:latin typeface="Baskerville Old Face" panose="02020602080505020303" pitchFamily="18" charset="0"/>
              </a:rPr>
              <a:t>the Life of Joab</a:t>
            </a:r>
          </a:p>
        </p:txBody>
      </p:sp>
    </p:spTree>
    <p:extLst>
      <p:ext uri="{BB962C8B-B14F-4D97-AF65-F5344CB8AC3E}">
        <p14:creationId xmlns:p14="http://schemas.microsoft.com/office/powerpoint/2010/main" val="207073261"/>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87769" y="76200"/>
            <a:ext cx="11658600" cy="762000"/>
          </a:xfrm>
        </p:spPr>
        <p:txBody>
          <a:bodyPr anchor="t">
            <a:normAutofit/>
          </a:bodyPr>
          <a:lstStyle/>
          <a:p>
            <a:r>
              <a:rPr lang="en-US" u="sng" dirty="0" smtClean="0">
                <a:effectLst>
                  <a:outerShdw blurRad="38100" dist="38100" dir="2700000" algn="tl">
                    <a:srgbClr val="000000">
                      <a:alpha val="43137"/>
                    </a:srgbClr>
                  </a:outerShdw>
                </a:effectLst>
                <a:latin typeface="Baskerville Old Face" panose="02020602080505020303" pitchFamily="18" charset="0"/>
              </a:rPr>
              <a:t>Conclusion</a:t>
            </a:r>
            <a:endParaRPr lang="en-US" u="sng" dirty="0">
              <a:effectLst>
                <a:outerShdw blurRad="38100" dist="38100" dir="2700000" algn="tl">
                  <a:srgbClr val="000000">
                    <a:alpha val="43137"/>
                  </a:srgbClr>
                </a:outerShdw>
              </a:effectLst>
              <a:latin typeface="Baskerville Old Face" panose="02020602080505020303" pitchFamily="18" charset="0"/>
            </a:endParaRPr>
          </a:p>
        </p:txBody>
      </p:sp>
      <p:sp>
        <p:nvSpPr>
          <p:cNvPr id="14" name="Content Placeholder 13"/>
          <p:cNvSpPr>
            <a:spLocks noGrp="1"/>
          </p:cNvSpPr>
          <p:nvPr>
            <p:ph idx="1"/>
          </p:nvPr>
        </p:nvSpPr>
        <p:spPr>
          <a:xfrm>
            <a:off x="287769" y="685800"/>
            <a:ext cx="11674043" cy="58674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Joab </a:t>
            </a:r>
            <a:r>
              <a:rPr lang="en-US" sz="3600" dirty="0">
                <a:effectLst>
                  <a:outerShdw blurRad="38100" dist="38100" dir="2700000" algn="tl">
                    <a:srgbClr val="000000">
                      <a:alpha val="43137"/>
                    </a:srgbClr>
                  </a:outerShdw>
                </a:effectLst>
                <a:latin typeface="Baskerville Old Face" panose="02020602080505020303" pitchFamily="18" charset="0"/>
              </a:rPr>
              <a:t>is a person who’s example should be a warning to us.</a:t>
            </a: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 Evil </a:t>
            </a:r>
            <a:r>
              <a:rPr lang="en-US" sz="3600" dirty="0">
                <a:effectLst>
                  <a:outerShdw blurRad="38100" dist="38100" dir="2700000" algn="tl">
                    <a:srgbClr val="000000">
                      <a:alpha val="43137"/>
                    </a:srgbClr>
                  </a:outerShdw>
                </a:effectLst>
                <a:latin typeface="Baskerville Old Face" panose="02020602080505020303" pitchFamily="18" charset="0"/>
              </a:rPr>
              <a:t>has a price, Joab reaped what he had sown. He sinned and do so greatly. </a:t>
            </a: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3. Joab </a:t>
            </a:r>
            <a:r>
              <a:rPr lang="en-US" sz="3600" dirty="0">
                <a:effectLst>
                  <a:outerShdw blurRad="38100" dist="38100" dir="2700000" algn="tl">
                    <a:srgbClr val="000000">
                      <a:alpha val="43137"/>
                    </a:srgbClr>
                  </a:outerShdw>
                </a:effectLst>
                <a:latin typeface="Baskerville Old Face" panose="02020602080505020303" pitchFamily="18" charset="0"/>
              </a:rPr>
              <a:t>paid the price for such, so will we unless we repent. </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2125999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Abner</a:t>
            </a: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Now </a:t>
            </a:r>
            <a:r>
              <a:rPr lang="en-US" sz="3600" dirty="0">
                <a:effectLst>
                  <a:outerShdw blurRad="38100" dist="38100" dir="2700000" algn="tl">
                    <a:srgbClr val="000000">
                      <a:alpha val="43137"/>
                    </a:srgbClr>
                  </a:outerShdw>
                </a:effectLst>
                <a:latin typeface="Baskerville Old Face" panose="02020602080505020303" pitchFamily="18" charset="0"/>
              </a:rPr>
              <a:t>when Abner had returned to Hebron, Joab took him aside in the gate to speak with him privately, and there stabbed him in the stomach, so that he died for the blood of Asahel his brother.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 </a:t>
            </a:r>
            <a:r>
              <a:rPr lang="en-US" sz="3600" dirty="0">
                <a:effectLst>
                  <a:outerShdw blurRad="38100" dist="38100" dir="2700000" algn="tl">
                    <a:srgbClr val="000000">
                      <a:alpha val="43137"/>
                    </a:srgbClr>
                  </a:outerShdw>
                </a:effectLst>
                <a:latin typeface="Baskerville Old Face" panose="02020602080505020303" pitchFamily="18" charset="0"/>
              </a:rPr>
              <a:t>Samuel 3:27</a:t>
            </a:r>
          </a:p>
        </p:txBody>
      </p:sp>
    </p:spTree>
    <p:extLst>
      <p:ext uri="{BB962C8B-B14F-4D97-AF65-F5344CB8AC3E}">
        <p14:creationId xmlns:p14="http://schemas.microsoft.com/office/powerpoint/2010/main" val="22719201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Uriah</a:t>
            </a: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16 So </a:t>
            </a:r>
            <a:r>
              <a:rPr lang="en-US" sz="3600" dirty="0">
                <a:effectLst>
                  <a:outerShdw blurRad="38100" dist="38100" dir="2700000" algn="tl">
                    <a:srgbClr val="000000">
                      <a:alpha val="43137"/>
                    </a:srgbClr>
                  </a:outerShdw>
                </a:effectLst>
                <a:latin typeface="Baskerville Old Face" panose="02020602080505020303" pitchFamily="18" charset="0"/>
              </a:rPr>
              <a:t>it was, while Joab besieged the city, that he assigned Uriah to a place where he knew there were valiant men. 17  Then the men of the city came out and fought with Joab. And some of the people of the servants of David fell; and Uriah the Hittite died </a:t>
            </a:r>
            <a:r>
              <a:rPr lang="en-US" sz="3600" dirty="0" smtClean="0">
                <a:effectLst>
                  <a:outerShdw blurRad="38100" dist="38100" dir="2700000" algn="tl">
                    <a:srgbClr val="000000">
                      <a:alpha val="43137"/>
                    </a:srgbClr>
                  </a:outerShdw>
                </a:effectLst>
                <a:latin typeface="Baskerville Old Face" panose="02020602080505020303" pitchFamily="18" charset="0"/>
              </a:rPr>
              <a:t>also. 18  </a:t>
            </a:r>
            <a:r>
              <a:rPr lang="en-US" sz="3600" dirty="0">
                <a:effectLst>
                  <a:outerShdw blurRad="38100" dist="38100" dir="2700000" algn="tl">
                    <a:srgbClr val="000000">
                      <a:alpha val="43137"/>
                    </a:srgbClr>
                  </a:outerShdw>
                </a:effectLst>
                <a:latin typeface="Baskerville Old Face" panose="02020602080505020303" pitchFamily="18" charset="0"/>
              </a:rPr>
              <a:t>Then Joab sent and told David all the things concerning the war, 19  and charged the messenger, saying, “When you have finished telling the matters of the war to the king, 20  if it happens that the king's wrath rises, and he says to you: ‘Why did you approach so near to the city when you fought? Did you not know that they would shoot from the wall? </a:t>
            </a:r>
          </a:p>
        </p:txBody>
      </p:sp>
    </p:spTree>
    <p:extLst>
      <p:ext uri="{BB962C8B-B14F-4D97-AF65-F5344CB8AC3E}">
        <p14:creationId xmlns:p14="http://schemas.microsoft.com/office/powerpoint/2010/main" val="10286300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Uriah</a:t>
            </a: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21 Who </a:t>
            </a:r>
            <a:r>
              <a:rPr lang="en-US" sz="3600" dirty="0">
                <a:effectLst>
                  <a:outerShdw blurRad="38100" dist="38100" dir="2700000" algn="tl">
                    <a:srgbClr val="000000">
                      <a:alpha val="43137"/>
                    </a:srgbClr>
                  </a:outerShdw>
                </a:effectLst>
                <a:latin typeface="Baskerville Old Face" panose="02020602080505020303" pitchFamily="18" charset="0"/>
              </a:rPr>
              <a:t>struck Abimelech the son of </a:t>
            </a:r>
            <a:r>
              <a:rPr lang="en-US" sz="3600" dirty="0" err="1">
                <a:effectLst>
                  <a:outerShdw blurRad="38100" dist="38100" dir="2700000" algn="tl">
                    <a:srgbClr val="000000">
                      <a:alpha val="43137"/>
                    </a:srgbClr>
                  </a:outerShdw>
                </a:effectLst>
                <a:latin typeface="Baskerville Old Face" panose="02020602080505020303" pitchFamily="18" charset="0"/>
              </a:rPr>
              <a:t>Jerubbesheth</a:t>
            </a:r>
            <a:r>
              <a:rPr lang="en-US" sz="3600" dirty="0">
                <a:effectLst>
                  <a:outerShdw blurRad="38100" dist="38100" dir="2700000" algn="tl">
                    <a:srgbClr val="000000">
                      <a:alpha val="43137"/>
                    </a:srgbClr>
                  </a:outerShdw>
                </a:effectLst>
                <a:latin typeface="Baskerville Old Face" panose="02020602080505020303" pitchFamily="18" charset="0"/>
              </a:rPr>
              <a:t>? Was it not a woman who cast a piece of a millstone on him from the wall, so that he died in </a:t>
            </a:r>
            <a:r>
              <a:rPr lang="en-US" sz="3600" dirty="0" err="1">
                <a:effectLst>
                  <a:outerShdw blurRad="38100" dist="38100" dir="2700000" algn="tl">
                    <a:srgbClr val="000000">
                      <a:alpha val="43137"/>
                    </a:srgbClr>
                  </a:outerShdw>
                </a:effectLst>
                <a:latin typeface="Baskerville Old Face" panose="02020602080505020303" pitchFamily="18" charset="0"/>
              </a:rPr>
              <a:t>Thebez</a:t>
            </a:r>
            <a:r>
              <a:rPr lang="en-US" sz="3600" dirty="0">
                <a:effectLst>
                  <a:outerShdw blurRad="38100" dist="38100" dir="2700000" algn="tl">
                    <a:srgbClr val="000000">
                      <a:alpha val="43137"/>
                    </a:srgbClr>
                  </a:outerShdw>
                </a:effectLst>
                <a:latin typeface="Baskerville Old Face" panose="02020602080505020303" pitchFamily="18" charset="0"/>
              </a:rPr>
              <a:t>? Why did you go near the wall?’—then you shall say, ‘Your servant Uriah the Hittite is dead also.’ ”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 </a:t>
            </a:r>
            <a:r>
              <a:rPr lang="en-US" sz="3600" dirty="0">
                <a:effectLst>
                  <a:outerShdw blurRad="38100" dist="38100" dir="2700000" algn="tl">
                    <a:srgbClr val="000000">
                      <a:alpha val="43137"/>
                    </a:srgbClr>
                  </a:outerShdw>
                </a:effectLst>
                <a:latin typeface="Baskerville Old Face" panose="02020602080505020303" pitchFamily="18" charset="0"/>
              </a:rPr>
              <a:t>Samuel 11:16-21</a:t>
            </a:r>
          </a:p>
        </p:txBody>
      </p:sp>
    </p:spTree>
    <p:extLst>
      <p:ext uri="{BB962C8B-B14F-4D97-AF65-F5344CB8AC3E}">
        <p14:creationId xmlns:p14="http://schemas.microsoft.com/office/powerpoint/2010/main" val="360595319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Absalom</a:t>
            </a: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And Joab sent to </a:t>
            </a:r>
            <a:r>
              <a:rPr lang="en-US" sz="3600" dirty="0" err="1">
                <a:effectLst>
                  <a:outerShdw blurRad="38100" dist="38100" dir="2700000" algn="tl">
                    <a:srgbClr val="000000">
                      <a:alpha val="43137"/>
                    </a:srgbClr>
                  </a:outerShdw>
                </a:effectLst>
                <a:latin typeface="Baskerville Old Face" panose="02020602080505020303" pitchFamily="18" charset="0"/>
              </a:rPr>
              <a:t>Tekoa</a:t>
            </a:r>
            <a:r>
              <a:rPr lang="en-US" sz="3600" dirty="0">
                <a:effectLst>
                  <a:outerShdw blurRad="38100" dist="38100" dir="2700000" algn="tl">
                    <a:srgbClr val="000000">
                      <a:alpha val="43137"/>
                    </a:srgbClr>
                  </a:outerShdw>
                </a:effectLst>
                <a:latin typeface="Baskerville Old Face" panose="02020602080505020303" pitchFamily="18" charset="0"/>
              </a:rPr>
              <a:t> and brought from there a wise woman, and said to her, “Please pretend to be a mourner, and put on mourning apparel; do not anoint yourself with oil, but act like a woman who has been mourning a long time for the dead. 3  Go to the king and speak to him in this manner.” So Joab put the words in her mouth.   4  And when the woman of </a:t>
            </a:r>
            <a:r>
              <a:rPr lang="en-US" sz="3600" dirty="0" err="1">
                <a:effectLst>
                  <a:outerShdw blurRad="38100" dist="38100" dir="2700000" algn="tl">
                    <a:srgbClr val="000000">
                      <a:alpha val="43137"/>
                    </a:srgbClr>
                  </a:outerShdw>
                </a:effectLst>
                <a:latin typeface="Baskerville Old Face" panose="02020602080505020303" pitchFamily="18" charset="0"/>
              </a:rPr>
              <a:t>Tekoa</a:t>
            </a:r>
            <a:r>
              <a:rPr lang="en-US" sz="3600" dirty="0">
                <a:effectLst>
                  <a:outerShdw blurRad="38100" dist="38100" dir="2700000" algn="tl">
                    <a:srgbClr val="000000">
                      <a:alpha val="43137"/>
                    </a:srgbClr>
                  </a:outerShdw>
                </a:effectLst>
                <a:latin typeface="Baskerville Old Face" panose="02020602080505020303" pitchFamily="18" charset="0"/>
              </a:rPr>
              <a:t> spoke to the king, she fell on her face to the ground and prostrated herself, and said, “Help, O king</a:t>
            </a:r>
            <a:r>
              <a:rPr lang="en-US" sz="3600" dirty="0" smtClean="0">
                <a:effectLst>
                  <a:outerShdw blurRad="38100" dist="38100" dir="2700000" algn="tl">
                    <a:srgbClr val="000000">
                      <a:alpha val="43137"/>
                    </a:srgbClr>
                  </a:outerShdw>
                </a:effectLst>
                <a:latin typeface="Baskerville Old Face" panose="02020602080505020303" pitchFamily="18" charset="0"/>
              </a:rPr>
              <a:t>!”</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9081986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Absalom</a:t>
            </a: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5  Then the king said to her, “What troubles you?” </a:t>
            </a:r>
            <a:r>
              <a:rPr lang="en-US" sz="3600" dirty="0" smtClean="0">
                <a:effectLst>
                  <a:outerShdw blurRad="38100" dist="38100" dir="2700000" algn="tl">
                    <a:srgbClr val="000000">
                      <a:alpha val="43137"/>
                    </a:srgbClr>
                  </a:outerShdw>
                </a:effectLst>
                <a:latin typeface="Baskerville Old Face" panose="02020602080505020303" pitchFamily="18" charset="0"/>
              </a:rPr>
              <a:t>And </a:t>
            </a:r>
            <a:r>
              <a:rPr lang="en-US" sz="3600" dirty="0">
                <a:effectLst>
                  <a:outerShdw blurRad="38100" dist="38100" dir="2700000" algn="tl">
                    <a:srgbClr val="000000">
                      <a:alpha val="43137"/>
                    </a:srgbClr>
                  </a:outerShdw>
                </a:effectLst>
                <a:latin typeface="Baskerville Old Face" panose="02020602080505020303" pitchFamily="18" charset="0"/>
              </a:rPr>
              <a:t>she answered, “Indeed I am a widow, my husband is dead. 6  Now your maidservant had two sons; and the two fought with each other in the field, and there was no one to part them, but the one struck the other and killed him. 7  And now the whole family has risen up against your maidservant, and they said, ‘Deliver him who struck his brother, that we may execute him for the life of his brother whom he killed; and we will destroy the heir also.’ So they would extinguish my ember that is left, and leave to my husband neither name nor remnant on the earth</a:t>
            </a:r>
            <a:r>
              <a:rPr lang="en-US" sz="3600" dirty="0" smtClean="0">
                <a:effectLst>
                  <a:outerShdw blurRad="38100" dist="38100" dir="2700000" algn="tl">
                    <a:srgbClr val="000000">
                      <a:alpha val="43137"/>
                    </a:srgbClr>
                  </a:outerShdw>
                </a:effectLst>
                <a:latin typeface="Baskerville Old Face" panose="02020602080505020303" pitchFamily="18" charset="0"/>
              </a:rPr>
              <a:t>.”</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5615829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Absalom</a:t>
            </a: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smtClean="0">
                <a:effectLst>
                  <a:outerShdw blurRad="38100" dist="38100" dir="2700000" algn="tl">
                    <a:srgbClr val="000000">
                      <a:alpha val="43137"/>
                    </a:srgbClr>
                  </a:outerShdw>
                </a:effectLst>
                <a:latin typeface="Baskerville Old Face" panose="02020602080505020303" pitchFamily="18" charset="0"/>
              </a:rPr>
              <a:t>Then </a:t>
            </a:r>
            <a:r>
              <a:rPr lang="en-US" sz="3600">
                <a:effectLst>
                  <a:outerShdw blurRad="38100" dist="38100" dir="2700000" algn="tl">
                    <a:srgbClr val="000000">
                      <a:alpha val="43137"/>
                    </a:srgbClr>
                  </a:outerShdw>
                </a:effectLst>
                <a:latin typeface="Baskerville Old Face" panose="02020602080505020303" pitchFamily="18" charset="0"/>
              </a:rPr>
              <a:t>the king said to the woman, “Go to your house, and I will give orders concerning you</a:t>
            </a:r>
            <a:r>
              <a:rPr lang="en-US" sz="3600">
                <a:effectLst>
                  <a:outerShdw blurRad="38100" dist="38100" dir="2700000" algn="tl">
                    <a:srgbClr val="000000">
                      <a:alpha val="43137"/>
                    </a:srgbClr>
                  </a:outerShdw>
                </a:effectLst>
                <a:latin typeface="Baskerville Old Face" panose="02020602080505020303" pitchFamily="18" charset="0"/>
              </a:rPr>
              <a:t>.” </a:t>
            </a:r>
            <a:endParaRPr lang="en-US" sz="360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 </a:t>
            </a:r>
            <a:r>
              <a:rPr lang="en-US" sz="3600" dirty="0">
                <a:effectLst>
                  <a:outerShdw blurRad="38100" dist="38100" dir="2700000" algn="tl">
                    <a:srgbClr val="000000">
                      <a:alpha val="43137"/>
                    </a:srgbClr>
                  </a:outerShdw>
                </a:effectLst>
                <a:latin typeface="Baskerville Old Face" panose="02020602080505020303" pitchFamily="18" charset="0"/>
              </a:rPr>
              <a:t>Samuel 14:2-8</a:t>
            </a:r>
          </a:p>
        </p:txBody>
      </p:sp>
    </p:spTree>
    <p:extLst>
      <p:ext uri="{BB962C8B-B14F-4D97-AF65-F5344CB8AC3E}">
        <p14:creationId xmlns:p14="http://schemas.microsoft.com/office/powerpoint/2010/main" val="39338049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11658600" cy="6858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Joab &amp; Absalom</a:t>
            </a:r>
          </a:p>
        </p:txBody>
      </p:sp>
      <p:sp>
        <p:nvSpPr>
          <p:cNvPr id="14" name="Content Placeholder 13"/>
          <p:cNvSpPr>
            <a:spLocks noGrp="1"/>
          </p:cNvSpPr>
          <p:nvPr>
            <p:ph idx="1"/>
          </p:nvPr>
        </p:nvSpPr>
        <p:spPr>
          <a:xfrm>
            <a:off x="287769" y="762000"/>
            <a:ext cx="11674043" cy="5791200"/>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14 Then </a:t>
            </a:r>
            <a:r>
              <a:rPr lang="en-US" sz="3600" dirty="0">
                <a:effectLst>
                  <a:outerShdw blurRad="38100" dist="38100" dir="2700000" algn="tl">
                    <a:srgbClr val="000000">
                      <a:alpha val="43137"/>
                    </a:srgbClr>
                  </a:outerShdw>
                </a:effectLst>
                <a:latin typeface="Baskerville Old Face" panose="02020602080505020303" pitchFamily="18" charset="0"/>
              </a:rPr>
              <a:t>Joab said, “I cannot linger with you.” And he took three spears in his hand and thrust them through Absalom's heart, while he was still alive in the midst of the terebinth tree. 15  And ten young men who bore Joab's armor surrounded Absalom, and struck and killed him.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 </a:t>
            </a:r>
            <a:r>
              <a:rPr lang="en-US" sz="3600" dirty="0">
                <a:effectLst>
                  <a:outerShdw blurRad="38100" dist="38100" dir="2700000" algn="tl">
                    <a:srgbClr val="000000">
                      <a:alpha val="43137"/>
                    </a:srgbClr>
                  </a:outerShdw>
                </a:effectLst>
                <a:latin typeface="Baskerville Old Face" panose="02020602080505020303" pitchFamily="18" charset="0"/>
              </a:rPr>
              <a:t>Samuel 18:14-15</a:t>
            </a:r>
          </a:p>
        </p:txBody>
      </p:sp>
    </p:spTree>
    <p:extLst>
      <p:ext uri="{BB962C8B-B14F-4D97-AF65-F5344CB8AC3E}">
        <p14:creationId xmlns:p14="http://schemas.microsoft.com/office/powerpoint/2010/main" val="251859317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076977-ECB7-44C2-A70D-853BB6B41242}">
  <ds:schemaRefs>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schemas.microsoft.com/office/2006/metadata/properties"/>
    <ds:schemaRef ds:uri="4873beb7-5857-4685-be1f-d57550cc96cc"/>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27</TotalTime>
  <Words>1179</Words>
  <Application>Microsoft Office PowerPoint</Application>
  <PresentationFormat>Custom</PresentationFormat>
  <Paragraphs>54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Baskerville Old Face</vt:lpstr>
      <vt:lpstr>Cambria</vt:lpstr>
      <vt:lpstr>Red Radial 16x9</vt:lpstr>
      <vt:lpstr>Old testament characters: Joab</vt:lpstr>
      <vt:lpstr>People &amp; Incidents in the Life of Joab</vt:lpstr>
      <vt:lpstr>Joab &amp; Abner</vt:lpstr>
      <vt:lpstr>Joab &amp; Uriah</vt:lpstr>
      <vt:lpstr>Joab &amp; Uriah</vt:lpstr>
      <vt:lpstr>Joab &amp; Absalom</vt:lpstr>
      <vt:lpstr>Joab &amp; Absalom</vt:lpstr>
      <vt:lpstr>Joab &amp; Absalom</vt:lpstr>
      <vt:lpstr>Joab &amp; Absalom</vt:lpstr>
      <vt:lpstr>Joab &amp; Amasa</vt:lpstr>
      <vt:lpstr>Joab &amp; Amasa</vt:lpstr>
      <vt:lpstr>Joab &amp; Adonijah</vt:lpstr>
      <vt:lpstr>Joab &amp; Solomon</vt:lpstr>
      <vt:lpstr>Lessons we can learn from Joab</vt:lpstr>
      <vt:lpstr>Joab was loyal to David,  but only for a time. </vt:lpstr>
      <vt:lpstr>Joab had a spirit of vengeance</vt:lpstr>
      <vt:lpstr>Joab was envious &amp; jealous.</vt:lpstr>
      <vt:lpstr>Joab had to reap as he had sown,  He shed blood </vt:lpstr>
      <vt:lpstr>Joab had to reap as he had sown,  He shed blood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Russ Earl</dc:creator>
  <cp:lastModifiedBy>Russ Earl</cp:lastModifiedBy>
  <cp:revision>16</cp:revision>
  <dcterms:created xsi:type="dcterms:W3CDTF">2017-09-27T20:58:21Z</dcterms:created>
  <dcterms:modified xsi:type="dcterms:W3CDTF">2017-10-02T14:45:37Z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