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256" r:id="rId2"/>
    <p:sldId id="259" r:id="rId3"/>
    <p:sldId id="258" r:id="rId4"/>
    <p:sldId id="264" r:id="rId5"/>
    <p:sldId id="260" r:id="rId6"/>
    <p:sldId id="261" r:id="rId7"/>
    <p:sldId id="262" r:id="rId8"/>
    <p:sldId id="263" r:id="rId9"/>
    <p:sldId id="265" r:id="rId10"/>
    <p:sldId id="267" r:id="rId11"/>
    <p:sldId id="266" r:id="rId12"/>
    <p:sldId id="268" r:id="rId13"/>
    <p:sldId id="269" r:id="rId14"/>
    <p:sldId id="271" r:id="rId15"/>
    <p:sldId id="270" r:id="rId16"/>
    <p:sldId id="272" r:id="rId17"/>
    <p:sldId id="273" r:id="rId18"/>
    <p:sldId id="274" r:id="rId19"/>
    <p:sldId id="276" r:id="rId20"/>
    <p:sldId id="275" r:id="rId21"/>
    <p:sldId id="277" r:id="rId22"/>
    <p:sldId id="278" r:id="rId23"/>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32" autoAdjust="0"/>
    <p:restoredTop sz="94599" autoAdjust="0"/>
  </p:normalViewPr>
  <p:slideViewPr>
    <p:cSldViewPr>
      <p:cViewPr varScale="1">
        <p:scale>
          <a:sx n="92" d="100"/>
          <a:sy n="92" d="100"/>
        </p:scale>
        <p:origin x="516" y="90"/>
      </p:cViewPr>
      <p:guideLst>
        <p:guide pos="3839"/>
        <p:guide orient="horz" pos="2160"/>
      </p:guideLst>
    </p:cSldViewPr>
  </p:slideViewPr>
  <p:notesTextViewPr>
    <p:cViewPr>
      <p:scale>
        <a:sx n="1" d="1"/>
        <a:sy n="1" d="1"/>
      </p:scale>
      <p:origin x="0" y="0"/>
    </p:cViewPr>
  </p:notesTextViewPr>
  <p:notesViewPr>
    <p:cSldViewPr showGuides="1">
      <p:cViewPr varScale="1">
        <p:scale>
          <a:sx n="52" d="100"/>
          <a:sy n="52" d="100"/>
        </p:scale>
        <p:origin x="2664" y="3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8/14/2017</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8/14/2017</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a:t>Click to edit Master title style</a:t>
            </a:r>
            <a:endParaRPr/>
          </a:p>
        </p:txBody>
      </p:sp>
      <p:grpSp>
        <p:nvGrpSpPr>
          <p:cNvPr id="256" name="line" descr="Line graphic"/>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grpSp>
        <p:nvGrpSpPr>
          <p:cNvPr id="7" name="line" descr="Line graphic"/>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8/14/2017</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61612" y="274639"/>
            <a:ext cx="1371600" cy="5901747"/>
          </a:xfrm>
        </p:spPr>
        <p:txBody>
          <a:bodyPr vert="eaVert"/>
          <a:lstStyle/>
          <a:p>
            <a:r>
              <a:rPr lang="en-US"/>
              <a:t>Click to edit Master title style</a:t>
            </a:r>
            <a:endParaRPr/>
          </a:p>
        </p:txBody>
      </p:sp>
      <p:grpSp>
        <p:nvGrpSpPr>
          <p:cNvPr id="7" name="line" descr="Line graphic"/>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Vertical Text Placeholder 2"/>
          <p:cNvSpPr>
            <a:spLocks noGrp="1"/>
          </p:cNvSpPr>
          <p:nvPr>
            <p:ph type="body" orient="vert" idx="1" hasCustomPrompt="1"/>
          </p:nvPr>
        </p:nvSpPr>
        <p:spPr>
          <a:xfrm>
            <a:off x="608012" y="277813"/>
            <a:ext cx="9144001" cy="5898573"/>
          </a:xfrm>
        </p:spPr>
        <p:txBody>
          <a:bodyPr vert="eaVert"/>
          <a:lstStyle>
            <a:lvl5pPr>
              <a:defRPr/>
            </a:lvl5pPr>
            <a:lvl6pPr marL="1261872" indent="0">
              <a:buNone/>
              <a:defRPr/>
            </a:lvl6pPr>
            <a:lvl7pPr>
              <a:defRPr/>
            </a:lvl7pPr>
            <a:lvl8pPr>
              <a:defRPr baseline="0"/>
            </a:lvl8pPr>
            <a:lvl9pPr>
              <a:defRPr baseline="0"/>
            </a:lvl9p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endParaRPr lang="en-US" dirty="0"/>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8/14/2017</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grpSp>
        <p:nvGrpSpPr>
          <p:cNvPr id="167" name="line" descr="Line graphic"/>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dirty="0"/>
          </a:p>
        </p:txBody>
      </p:sp>
      <p:sp>
        <p:nvSpPr>
          <p:cNvPr id="4" name="Date Placeholder 3"/>
          <p:cNvSpPr>
            <a:spLocks noGrp="1"/>
          </p:cNvSpPr>
          <p:nvPr>
            <p:ph type="dt" sz="half" idx="10"/>
          </p:nvPr>
        </p:nvSpPr>
        <p:spPr/>
        <p:txBody>
          <a:bodyPr/>
          <a:lstStyle/>
          <a:p>
            <a:fld id="{9AFE8FB1-0A7A-443E-AAF7-31D4FA1AA312}" type="datetimeFigureOut">
              <a:rPr lang="en-US"/>
              <a:t>8/14/2017</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a:t>Click to edit Master title style</a:t>
            </a:r>
            <a:endParaRPr/>
          </a:p>
        </p:txBody>
      </p:sp>
      <p:grpSp>
        <p:nvGrpSpPr>
          <p:cNvPr id="255" name="line" descr="Line graphic"/>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8/14/2017</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grpSp>
        <p:nvGrpSpPr>
          <p:cNvPr id="158" name="line" descr="Line graphic"/>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8/14/2017</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lvl1pPr>
              <a:defRPr/>
            </a:lvl1pPr>
          </a:lstStyle>
          <a:p>
            <a:r>
              <a:rPr lang="en-US"/>
              <a:t>Click to edit Master title style</a:t>
            </a:r>
            <a:endParaRPr/>
          </a:p>
        </p:txBody>
      </p:sp>
      <p:grpSp>
        <p:nvGrpSpPr>
          <p:cNvPr id="160" name="line" descr="Line graphic"/>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9AFE8FB1-0A7A-443E-AAF7-31D4FA1AA312}" type="datetimeFigureOut">
              <a:rPr lang="en-US"/>
              <a:t>8/14/2017</a:t>
            </a:fld>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grpSp>
        <p:nvGrpSpPr>
          <p:cNvPr id="156" name="line" descr="Line graphic"/>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9AFE8FB1-0A7A-443E-AAF7-31D4FA1AA312}" type="datetimeFigureOut">
              <a:rPr lang="en-US"/>
              <a:t>8/14/2017</a:t>
            </a:fld>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a:p>
        </p:txBody>
      </p:sp>
      <p:sp>
        <p:nvSpPr>
          <p:cNvPr id="2" name="Date Placeholder 1"/>
          <p:cNvSpPr>
            <a:spLocks noGrp="1"/>
          </p:cNvSpPr>
          <p:nvPr>
            <p:ph type="dt" sz="half" idx="10"/>
          </p:nvPr>
        </p:nvSpPr>
        <p:spPr/>
        <p:txBody>
          <a:bodyPr/>
          <a:lstStyle/>
          <a:p>
            <a:fld id="{9AFE8FB1-0A7A-443E-AAF7-31D4FA1AA312}" type="datetimeFigureOut">
              <a:rPr lang="en-US"/>
              <a:t>8/14/2017</a:t>
            </a:fld>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grpSp>
        <p:nvGrpSpPr>
          <p:cNvPr id="615" name="frame" descr="Box graphic"/>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8/14/2017</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grpSp>
        <p:nvGrpSpPr>
          <p:cNvPr id="614" name="frame" descr="Box graphic"/>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8/14/2017</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9AFE8FB1-0A7A-443E-AAF7-31D4FA1AA312}" type="datetimeFigureOut">
              <a:rPr lang="en-US" smtClean="0"/>
              <a:pPr/>
              <a:t>8/14/2017</a:t>
            </a:fld>
            <a:endParaRPr lang="en-US" dirty="0"/>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25BA54BD-C84D-46CE-8B72-31BFB26ABA43}" type="slidenum">
              <a:rPr lang="en-US" smtClean="0"/>
              <a:pPr/>
              <a:t>‹#›</a:t>
            </a:fld>
            <a:endParaRPr lang="en-US"/>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Apple Butter" panose="02000503000000020003" pitchFamily="2" charset="0"/>
              </a:rPr>
              <a:t>Improper Attitudes </a:t>
            </a:r>
            <a:br>
              <a:rPr lang="en-US" dirty="0">
                <a:latin typeface="Apple Butter" panose="02000503000000020003" pitchFamily="2" charset="0"/>
              </a:rPr>
            </a:br>
            <a:r>
              <a:rPr lang="en-US" dirty="0">
                <a:latin typeface="Apple Butter" panose="02000503000000020003" pitchFamily="2" charset="0"/>
              </a:rPr>
              <a:t>Towards Sin</a:t>
            </a:r>
          </a:p>
        </p:txBody>
      </p:sp>
      <p:sp>
        <p:nvSpPr>
          <p:cNvPr id="3" name="Subtitle 2"/>
          <p:cNvSpPr>
            <a:spLocks noGrp="1"/>
          </p:cNvSpPr>
          <p:nvPr>
            <p:ph type="subTitle" idx="1"/>
          </p:nvPr>
        </p:nvSpPr>
        <p:spPr/>
        <p:txBody>
          <a:bodyPr>
            <a:normAutofit/>
          </a:bodyPr>
          <a:lstStyle/>
          <a:p>
            <a:r>
              <a:rPr lang="en-US" sz="3600" dirty="0">
                <a:latin typeface="Apple Butter" panose="02000503000000020003" pitchFamily="2" charset="0"/>
              </a:rPr>
              <a:t>Proverbs 4:23</a:t>
            </a:r>
          </a:p>
        </p:txBody>
      </p:sp>
    </p:spTree>
    <p:extLst>
      <p:ext uri="{BB962C8B-B14F-4D97-AF65-F5344CB8AC3E}">
        <p14:creationId xmlns:p14="http://schemas.microsoft.com/office/powerpoint/2010/main" val="1920111014"/>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pPr algn="ctr"/>
            <a:r>
              <a:rPr lang="en-US" sz="6000" u="sng" dirty="0">
                <a:effectLst>
                  <a:outerShdw blurRad="38100" dist="38100" dir="2700000" algn="tl">
                    <a:srgbClr val="000000">
                      <a:alpha val="43137"/>
                    </a:srgbClr>
                  </a:outerShdw>
                </a:effectLst>
                <a:latin typeface="Apple Butter" panose="02000503000000020003" pitchFamily="2" charset="0"/>
              </a:rPr>
              <a:t>Love It</a:t>
            </a:r>
          </a:p>
        </p:txBody>
      </p:sp>
    </p:spTree>
    <p:extLst>
      <p:ext uri="{BB962C8B-B14F-4D97-AF65-F5344CB8AC3E}">
        <p14:creationId xmlns:p14="http://schemas.microsoft.com/office/powerpoint/2010/main" val="500603801"/>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98612" y="457200"/>
            <a:ext cx="10896600" cy="1020762"/>
          </a:xfrm>
        </p:spPr>
        <p:txBody>
          <a:bodyPr>
            <a:normAutofit fontScale="90000"/>
          </a:bodyPr>
          <a:lstStyle/>
          <a:p>
            <a:r>
              <a:rPr lang="en-US" sz="4800" dirty="0">
                <a:latin typeface="Apple Butter" panose="02000503000000020003" pitchFamily="2" charset="0"/>
              </a:rPr>
              <a:t>Scriptures showing the love some have for sin.</a:t>
            </a:r>
          </a:p>
        </p:txBody>
      </p:sp>
      <p:sp>
        <p:nvSpPr>
          <p:cNvPr id="14" name="Content Placeholder 13"/>
          <p:cNvSpPr>
            <a:spLocks noGrp="1"/>
          </p:cNvSpPr>
          <p:nvPr>
            <p:ph idx="1"/>
          </p:nvPr>
        </p:nvSpPr>
        <p:spPr>
          <a:xfrm>
            <a:off x="227012" y="1676400"/>
            <a:ext cx="11658600" cy="4876800"/>
          </a:xfrm>
        </p:spPr>
        <p:txBody>
          <a:bodyPr>
            <a:normAutofit/>
          </a:bodyPr>
          <a:lstStyle/>
          <a:p>
            <a:pPr marL="0" indent="0">
              <a:buNone/>
            </a:pPr>
            <a:r>
              <a:rPr lang="en-US" sz="4000" dirty="0">
                <a:latin typeface="Apple Butter" panose="02000503000000020003" pitchFamily="2" charset="0"/>
              </a:rPr>
              <a:t>They have forsaken the right way and gone astray, following the way of Balaam the son of </a:t>
            </a:r>
            <a:r>
              <a:rPr lang="en-US" sz="4000" dirty="0" err="1">
                <a:latin typeface="Apple Butter" panose="02000503000000020003" pitchFamily="2" charset="0"/>
              </a:rPr>
              <a:t>Beor</a:t>
            </a:r>
            <a:r>
              <a:rPr lang="en-US" sz="4000" dirty="0">
                <a:latin typeface="Apple Butter" panose="02000503000000020003" pitchFamily="2" charset="0"/>
              </a:rPr>
              <a:t>, who loved the wages of unrighteousness; </a:t>
            </a:r>
          </a:p>
          <a:p>
            <a:pPr marL="0" indent="0">
              <a:buNone/>
            </a:pPr>
            <a:r>
              <a:rPr lang="en-US" sz="4000" dirty="0">
                <a:latin typeface="Apple Butter" panose="02000503000000020003" pitchFamily="2" charset="0"/>
              </a:rPr>
              <a:t>2 Peter 2:15</a:t>
            </a:r>
          </a:p>
        </p:txBody>
      </p:sp>
    </p:spTree>
    <p:extLst>
      <p:ext uri="{BB962C8B-B14F-4D97-AF65-F5344CB8AC3E}">
        <p14:creationId xmlns:p14="http://schemas.microsoft.com/office/powerpoint/2010/main" val="421718454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4">
                                            <p:txEl>
                                              <p:pRg st="1" end="1"/>
                                            </p:txEl>
                                          </p:spTgt>
                                        </p:tgtEl>
                                        <p:attrNameLst>
                                          <p:attrName>style.visibility</p:attrName>
                                        </p:attrNameLst>
                                      </p:cBhvr>
                                      <p:to>
                                        <p:strVal val="visible"/>
                                      </p:to>
                                    </p:set>
                                    <p:animEffect transition="in" filter="fade">
                                      <p:cBhvr>
                                        <p:cTn id="10" dur="5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98612" y="457200"/>
            <a:ext cx="10896600" cy="1020762"/>
          </a:xfrm>
        </p:spPr>
        <p:txBody>
          <a:bodyPr>
            <a:normAutofit fontScale="90000"/>
          </a:bodyPr>
          <a:lstStyle/>
          <a:p>
            <a:r>
              <a:rPr lang="en-US" sz="4800" dirty="0">
                <a:latin typeface="Apple Butter" panose="02000503000000020003" pitchFamily="2" charset="0"/>
              </a:rPr>
              <a:t>Scriptures showing the love some have for sin.</a:t>
            </a:r>
          </a:p>
        </p:txBody>
      </p:sp>
      <p:sp>
        <p:nvSpPr>
          <p:cNvPr id="14" name="Content Placeholder 13"/>
          <p:cNvSpPr>
            <a:spLocks noGrp="1"/>
          </p:cNvSpPr>
          <p:nvPr>
            <p:ph idx="1"/>
          </p:nvPr>
        </p:nvSpPr>
        <p:spPr>
          <a:xfrm>
            <a:off x="227012" y="1676400"/>
            <a:ext cx="11658600" cy="4876800"/>
          </a:xfrm>
        </p:spPr>
        <p:txBody>
          <a:bodyPr>
            <a:normAutofit/>
          </a:bodyPr>
          <a:lstStyle/>
          <a:p>
            <a:pPr marL="0" indent="0">
              <a:buNone/>
            </a:pPr>
            <a:r>
              <a:rPr lang="en-US" sz="4000" dirty="0">
                <a:latin typeface="Apple Butter" panose="02000503000000020003" pitchFamily="2" charset="0"/>
              </a:rPr>
              <a:t>Do not love the world or the things in the world. If anyone loves the world, the love of the Father is not in him. 16 For all that is in the world —the lust of the flesh, the lust of the eyes, and the pride of life — is not of the Father but is of the world. 17 And the world is passing away, and the lust of it; but he who does the will of God abides forever. </a:t>
            </a:r>
          </a:p>
          <a:p>
            <a:pPr marL="0" indent="0">
              <a:buNone/>
            </a:pPr>
            <a:r>
              <a:rPr lang="en-US" sz="4000" dirty="0">
                <a:latin typeface="Apple Butter" panose="02000503000000020003" pitchFamily="2" charset="0"/>
              </a:rPr>
              <a:t>1 John 2:15-17</a:t>
            </a:r>
          </a:p>
        </p:txBody>
      </p:sp>
    </p:spTree>
    <p:extLst>
      <p:ext uri="{BB962C8B-B14F-4D97-AF65-F5344CB8AC3E}">
        <p14:creationId xmlns:p14="http://schemas.microsoft.com/office/powerpoint/2010/main" val="9008617"/>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98612" y="457200"/>
            <a:ext cx="10896600" cy="1020762"/>
          </a:xfrm>
        </p:spPr>
        <p:txBody>
          <a:bodyPr>
            <a:normAutofit/>
          </a:bodyPr>
          <a:lstStyle/>
          <a:p>
            <a:r>
              <a:rPr lang="en-US" sz="4800" dirty="0">
                <a:latin typeface="Apple Butter" panose="02000503000000020003" pitchFamily="2" charset="0"/>
              </a:rPr>
              <a:t>People have pleasure in what they love. </a:t>
            </a:r>
          </a:p>
        </p:txBody>
      </p:sp>
      <p:sp>
        <p:nvSpPr>
          <p:cNvPr id="14" name="Content Placeholder 13"/>
          <p:cNvSpPr>
            <a:spLocks noGrp="1"/>
          </p:cNvSpPr>
          <p:nvPr>
            <p:ph idx="1"/>
          </p:nvPr>
        </p:nvSpPr>
        <p:spPr>
          <a:xfrm>
            <a:off x="227012" y="1676400"/>
            <a:ext cx="11658600" cy="4876800"/>
          </a:xfrm>
        </p:spPr>
        <p:txBody>
          <a:bodyPr>
            <a:normAutofit/>
          </a:bodyPr>
          <a:lstStyle/>
          <a:p>
            <a:pPr marL="0" indent="0">
              <a:buNone/>
            </a:pPr>
            <a:r>
              <a:rPr lang="en-US" sz="4000" dirty="0">
                <a:latin typeface="Apple Butter" panose="02000503000000020003" pitchFamily="2" charset="0"/>
              </a:rPr>
              <a:t>He who loves pleasure will be a poor man; He who loves wine and oil will not be rich. </a:t>
            </a:r>
          </a:p>
          <a:p>
            <a:pPr marL="0" indent="0">
              <a:buNone/>
            </a:pPr>
            <a:r>
              <a:rPr lang="en-US" sz="4000" dirty="0">
                <a:latin typeface="Apple Butter" panose="02000503000000020003" pitchFamily="2" charset="0"/>
              </a:rPr>
              <a:t>Proverbs 21:17</a:t>
            </a:r>
          </a:p>
        </p:txBody>
      </p:sp>
    </p:spTree>
    <p:extLst>
      <p:ext uri="{BB962C8B-B14F-4D97-AF65-F5344CB8AC3E}">
        <p14:creationId xmlns:p14="http://schemas.microsoft.com/office/powerpoint/2010/main" val="241777405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4">
                                            <p:txEl>
                                              <p:pRg st="1" end="1"/>
                                            </p:txEl>
                                          </p:spTgt>
                                        </p:tgtEl>
                                        <p:attrNameLst>
                                          <p:attrName>style.visibility</p:attrName>
                                        </p:attrNameLst>
                                      </p:cBhvr>
                                      <p:to>
                                        <p:strVal val="visible"/>
                                      </p:to>
                                    </p:set>
                                    <p:animEffect transition="in" filter="fade">
                                      <p:cBhvr>
                                        <p:cTn id="10" dur="5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pPr algn="ctr"/>
            <a:r>
              <a:rPr lang="en-US" sz="6000" u="sng" dirty="0">
                <a:effectLst>
                  <a:outerShdw blurRad="38100" dist="38100" dir="2700000" algn="tl">
                    <a:srgbClr val="000000">
                      <a:alpha val="43137"/>
                    </a:srgbClr>
                  </a:outerShdw>
                </a:effectLst>
                <a:latin typeface="Apple Butter" panose="02000503000000020003" pitchFamily="2" charset="0"/>
              </a:rPr>
              <a:t>Dismiss It</a:t>
            </a:r>
          </a:p>
        </p:txBody>
      </p:sp>
    </p:spTree>
    <p:extLst>
      <p:ext uri="{BB962C8B-B14F-4D97-AF65-F5344CB8AC3E}">
        <p14:creationId xmlns:p14="http://schemas.microsoft.com/office/powerpoint/2010/main" val="4110210602"/>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98612" y="457200"/>
            <a:ext cx="10896600" cy="1020762"/>
          </a:xfrm>
        </p:spPr>
        <p:txBody>
          <a:bodyPr>
            <a:normAutofit/>
          </a:bodyPr>
          <a:lstStyle/>
          <a:p>
            <a:r>
              <a:rPr lang="en-US" sz="4800" dirty="0">
                <a:latin typeface="Apple Butter" panose="02000503000000020003" pitchFamily="2" charset="0"/>
              </a:rPr>
              <a:t>Felix &amp; others did such </a:t>
            </a:r>
          </a:p>
        </p:txBody>
      </p:sp>
      <p:sp>
        <p:nvSpPr>
          <p:cNvPr id="14" name="Content Placeholder 13"/>
          <p:cNvSpPr>
            <a:spLocks noGrp="1"/>
          </p:cNvSpPr>
          <p:nvPr>
            <p:ph idx="1"/>
          </p:nvPr>
        </p:nvSpPr>
        <p:spPr>
          <a:xfrm>
            <a:off x="227012" y="1676400"/>
            <a:ext cx="11658600" cy="4876800"/>
          </a:xfrm>
        </p:spPr>
        <p:txBody>
          <a:bodyPr>
            <a:normAutofit/>
          </a:bodyPr>
          <a:lstStyle/>
          <a:p>
            <a:pPr marL="0" indent="0">
              <a:buNone/>
            </a:pPr>
            <a:r>
              <a:rPr lang="en-US" sz="4000" dirty="0">
                <a:latin typeface="Apple Butter" panose="02000503000000020003" pitchFamily="2" charset="0"/>
              </a:rPr>
              <a:t>Now as he reasoned about righteousness, self- control, and the judgment to come, Felix was afraid and answered, "Go away for now; when I have a convenient time I will call for you." </a:t>
            </a:r>
          </a:p>
          <a:p>
            <a:pPr marL="0" indent="0">
              <a:buNone/>
            </a:pPr>
            <a:r>
              <a:rPr lang="en-US" sz="4000" dirty="0">
                <a:latin typeface="Apple Butter" panose="02000503000000020003" pitchFamily="2" charset="0"/>
              </a:rPr>
              <a:t>Acts 24:25</a:t>
            </a:r>
          </a:p>
        </p:txBody>
      </p:sp>
    </p:spTree>
    <p:extLst>
      <p:ext uri="{BB962C8B-B14F-4D97-AF65-F5344CB8AC3E}">
        <p14:creationId xmlns:p14="http://schemas.microsoft.com/office/powerpoint/2010/main" val="158786516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4">
                                            <p:txEl>
                                              <p:pRg st="1" end="1"/>
                                            </p:txEl>
                                          </p:spTgt>
                                        </p:tgtEl>
                                        <p:attrNameLst>
                                          <p:attrName>style.visibility</p:attrName>
                                        </p:attrNameLst>
                                      </p:cBhvr>
                                      <p:to>
                                        <p:strVal val="visible"/>
                                      </p:to>
                                    </p:set>
                                    <p:animEffect transition="in" filter="fade">
                                      <p:cBhvr>
                                        <p:cTn id="10" dur="5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98612" y="457200"/>
            <a:ext cx="10896600" cy="1020762"/>
          </a:xfrm>
        </p:spPr>
        <p:txBody>
          <a:bodyPr>
            <a:normAutofit/>
          </a:bodyPr>
          <a:lstStyle/>
          <a:p>
            <a:r>
              <a:rPr lang="en-US" sz="4800" dirty="0">
                <a:latin typeface="Apple Butter" panose="02000503000000020003" pitchFamily="2" charset="0"/>
              </a:rPr>
              <a:t>Felix &amp; others did such </a:t>
            </a:r>
          </a:p>
        </p:txBody>
      </p:sp>
      <p:sp>
        <p:nvSpPr>
          <p:cNvPr id="14" name="Content Placeholder 13"/>
          <p:cNvSpPr>
            <a:spLocks noGrp="1"/>
          </p:cNvSpPr>
          <p:nvPr>
            <p:ph idx="1"/>
          </p:nvPr>
        </p:nvSpPr>
        <p:spPr>
          <a:xfrm>
            <a:off x="227012" y="1676400"/>
            <a:ext cx="11658600" cy="4876800"/>
          </a:xfrm>
        </p:spPr>
        <p:txBody>
          <a:bodyPr>
            <a:normAutofit/>
          </a:bodyPr>
          <a:lstStyle/>
          <a:p>
            <a:pPr marL="0" indent="0">
              <a:buNone/>
            </a:pPr>
            <a:r>
              <a:rPr lang="en-US" sz="4000" dirty="0">
                <a:latin typeface="Apple Butter" panose="02000503000000020003" pitchFamily="2" charset="0"/>
              </a:rPr>
              <a:t>And when they heard of the resurrection of the dead, some mocked, while others said, "We will hear you again on this matter." </a:t>
            </a:r>
          </a:p>
          <a:p>
            <a:pPr marL="0" indent="0">
              <a:buNone/>
            </a:pPr>
            <a:r>
              <a:rPr lang="en-US" sz="4000" dirty="0">
                <a:latin typeface="Apple Butter" panose="02000503000000020003" pitchFamily="2" charset="0"/>
              </a:rPr>
              <a:t>Acts 17:32</a:t>
            </a:r>
          </a:p>
        </p:txBody>
      </p:sp>
    </p:spTree>
    <p:extLst>
      <p:ext uri="{BB962C8B-B14F-4D97-AF65-F5344CB8AC3E}">
        <p14:creationId xmlns:p14="http://schemas.microsoft.com/office/powerpoint/2010/main" val="1524379253"/>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98612" y="457200"/>
            <a:ext cx="10896600" cy="1020762"/>
          </a:xfrm>
        </p:spPr>
        <p:txBody>
          <a:bodyPr>
            <a:normAutofit/>
          </a:bodyPr>
          <a:lstStyle/>
          <a:p>
            <a:r>
              <a:rPr lang="en-US" sz="4800" dirty="0">
                <a:latin typeface="Apple Butter" panose="02000503000000020003" pitchFamily="2" charset="0"/>
              </a:rPr>
              <a:t>Felix &amp; others did such </a:t>
            </a:r>
          </a:p>
        </p:txBody>
      </p:sp>
      <p:sp>
        <p:nvSpPr>
          <p:cNvPr id="14" name="Content Placeholder 13"/>
          <p:cNvSpPr>
            <a:spLocks noGrp="1"/>
          </p:cNvSpPr>
          <p:nvPr>
            <p:ph idx="1"/>
          </p:nvPr>
        </p:nvSpPr>
        <p:spPr>
          <a:xfrm>
            <a:off x="227012" y="1676400"/>
            <a:ext cx="11658600" cy="4876800"/>
          </a:xfrm>
        </p:spPr>
        <p:txBody>
          <a:bodyPr>
            <a:normAutofit/>
          </a:bodyPr>
          <a:lstStyle/>
          <a:p>
            <a:pPr marL="0" indent="0">
              <a:buNone/>
            </a:pPr>
            <a:r>
              <a:rPr lang="en-US" sz="4000" dirty="0">
                <a:latin typeface="Apple Butter" panose="02000503000000020003" pitchFamily="2" charset="0"/>
              </a:rPr>
              <a:t>They would not honesty face their sins and come to grips with them. Rather, they sought to dismiss them from their mind, pretending to think on them “sometime”. </a:t>
            </a:r>
          </a:p>
          <a:p>
            <a:pPr marL="0" indent="0">
              <a:buNone/>
            </a:pPr>
            <a:endParaRPr lang="en-US" sz="4000" dirty="0">
              <a:latin typeface="Apple Butter" panose="02000503000000020003" pitchFamily="2" charset="0"/>
            </a:endParaRPr>
          </a:p>
        </p:txBody>
      </p:sp>
    </p:spTree>
    <p:extLst>
      <p:ext uri="{BB962C8B-B14F-4D97-AF65-F5344CB8AC3E}">
        <p14:creationId xmlns:p14="http://schemas.microsoft.com/office/powerpoint/2010/main" val="506763933"/>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98612" y="457200"/>
            <a:ext cx="10896600" cy="1020762"/>
          </a:xfrm>
        </p:spPr>
        <p:txBody>
          <a:bodyPr>
            <a:normAutofit/>
          </a:bodyPr>
          <a:lstStyle/>
          <a:p>
            <a:r>
              <a:rPr lang="en-US" sz="4800" dirty="0">
                <a:latin typeface="Apple Butter" panose="02000503000000020003" pitchFamily="2" charset="0"/>
              </a:rPr>
              <a:t>This is a dangerous attitude</a:t>
            </a:r>
          </a:p>
        </p:txBody>
      </p:sp>
      <p:sp>
        <p:nvSpPr>
          <p:cNvPr id="14" name="Content Placeholder 13"/>
          <p:cNvSpPr>
            <a:spLocks noGrp="1"/>
          </p:cNvSpPr>
          <p:nvPr>
            <p:ph idx="1"/>
          </p:nvPr>
        </p:nvSpPr>
        <p:spPr>
          <a:xfrm>
            <a:off x="227012" y="1676400"/>
            <a:ext cx="11658600" cy="4876800"/>
          </a:xfrm>
        </p:spPr>
        <p:txBody>
          <a:bodyPr>
            <a:normAutofit/>
          </a:bodyPr>
          <a:lstStyle/>
          <a:p>
            <a:pPr marL="0" indent="0">
              <a:buNone/>
            </a:pPr>
            <a:r>
              <a:rPr lang="en-US" sz="4000" dirty="0">
                <a:latin typeface="Apple Butter" panose="02000503000000020003" pitchFamily="2" charset="0"/>
              </a:rPr>
              <a:t>The longer one refuses to come to grips with their sins, the longer and more effectively can sin operate to cement his thoughts and habits, ultimately making it</a:t>
            </a:r>
          </a:p>
          <a:p>
            <a:pPr marL="0" indent="0">
              <a:buNone/>
            </a:pPr>
            <a:r>
              <a:rPr lang="en-US" sz="4000" dirty="0">
                <a:latin typeface="Apple Butter" panose="02000503000000020003" pitchFamily="2" charset="0"/>
              </a:rPr>
              <a:t>impossible to develop the proper attitude toward sin and to turn from it. </a:t>
            </a:r>
          </a:p>
          <a:p>
            <a:pPr marL="0" indent="0">
              <a:buNone/>
            </a:pPr>
            <a:endParaRPr lang="en-US" sz="4000" dirty="0">
              <a:latin typeface="Apple Butter" panose="02000503000000020003" pitchFamily="2" charset="0"/>
            </a:endParaRPr>
          </a:p>
        </p:txBody>
      </p:sp>
    </p:spTree>
    <p:extLst>
      <p:ext uri="{BB962C8B-B14F-4D97-AF65-F5344CB8AC3E}">
        <p14:creationId xmlns:p14="http://schemas.microsoft.com/office/powerpoint/2010/main" val="119123211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4">
                                            <p:txEl>
                                              <p:pRg st="1" end="1"/>
                                            </p:txEl>
                                          </p:spTgt>
                                        </p:tgtEl>
                                        <p:attrNameLst>
                                          <p:attrName>style.visibility</p:attrName>
                                        </p:attrNameLst>
                                      </p:cBhvr>
                                      <p:to>
                                        <p:strVal val="visible"/>
                                      </p:to>
                                    </p:set>
                                    <p:animEffect transition="in" filter="fade">
                                      <p:cBhvr>
                                        <p:cTn id="10" dur="5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pPr algn="ctr"/>
            <a:r>
              <a:rPr lang="en-US" sz="6000" u="sng" dirty="0">
                <a:effectLst>
                  <a:outerShdw blurRad="38100" dist="38100" dir="2700000" algn="tl">
                    <a:srgbClr val="000000">
                      <a:alpha val="43137"/>
                    </a:srgbClr>
                  </a:outerShdw>
                </a:effectLst>
                <a:latin typeface="Apple Butter" panose="02000503000000020003" pitchFamily="2" charset="0"/>
              </a:rPr>
              <a:t>Why These Attitudes Exist</a:t>
            </a:r>
          </a:p>
        </p:txBody>
      </p:sp>
    </p:spTree>
    <p:extLst>
      <p:ext uri="{BB962C8B-B14F-4D97-AF65-F5344CB8AC3E}">
        <p14:creationId xmlns:p14="http://schemas.microsoft.com/office/powerpoint/2010/main" val="3116887735"/>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800" dirty="0">
                <a:effectLst>
                  <a:outerShdw blurRad="38100" dist="38100" dir="2700000" algn="tl">
                    <a:srgbClr val="000000">
                      <a:alpha val="43137"/>
                    </a:srgbClr>
                  </a:outerShdw>
                </a:effectLst>
                <a:latin typeface="Apple Butter" panose="02000503000000020003" pitchFamily="2" charset="0"/>
              </a:rPr>
              <a:t>Proverbs 4:23</a:t>
            </a:r>
          </a:p>
        </p:txBody>
      </p:sp>
      <p:sp>
        <p:nvSpPr>
          <p:cNvPr id="14" name="Content Placeholder 13"/>
          <p:cNvSpPr>
            <a:spLocks noGrp="1"/>
          </p:cNvSpPr>
          <p:nvPr>
            <p:ph idx="1"/>
          </p:nvPr>
        </p:nvSpPr>
        <p:spPr>
          <a:xfrm>
            <a:off x="227012" y="1905000"/>
            <a:ext cx="11658600" cy="4648200"/>
          </a:xfrm>
        </p:spPr>
        <p:txBody>
          <a:bodyPr>
            <a:normAutofit/>
          </a:bodyPr>
          <a:lstStyle/>
          <a:p>
            <a:pPr marL="0" indent="0">
              <a:buNone/>
            </a:pPr>
            <a:r>
              <a:rPr lang="en-US" sz="4000" dirty="0">
                <a:effectLst>
                  <a:outerShdw blurRad="38100" dist="38100" dir="2700000" algn="tl">
                    <a:srgbClr val="000000">
                      <a:alpha val="43137"/>
                    </a:srgbClr>
                  </a:outerShdw>
                </a:effectLst>
                <a:latin typeface="Apple Butter" panose="02000503000000020003" pitchFamily="2" charset="0"/>
              </a:rPr>
              <a:t>Keep your heart with all diligence, For out of it spring the issues of life. </a:t>
            </a:r>
          </a:p>
        </p:txBody>
      </p:sp>
    </p:spTree>
    <p:extLst>
      <p:ext uri="{BB962C8B-B14F-4D97-AF65-F5344CB8AC3E}">
        <p14:creationId xmlns:p14="http://schemas.microsoft.com/office/powerpoint/2010/main" val="1877621801"/>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98612" y="457200"/>
            <a:ext cx="10896600" cy="1020762"/>
          </a:xfrm>
        </p:spPr>
        <p:txBody>
          <a:bodyPr>
            <a:normAutofit/>
          </a:bodyPr>
          <a:lstStyle/>
          <a:p>
            <a:r>
              <a:rPr lang="en-US" sz="4800" dirty="0">
                <a:latin typeface="Apple Butter" panose="02000503000000020003" pitchFamily="2" charset="0"/>
              </a:rPr>
              <a:t>Because of the teaching of Evolution </a:t>
            </a:r>
          </a:p>
        </p:txBody>
      </p:sp>
      <p:sp>
        <p:nvSpPr>
          <p:cNvPr id="14" name="Content Placeholder 13"/>
          <p:cNvSpPr>
            <a:spLocks noGrp="1"/>
          </p:cNvSpPr>
          <p:nvPr>
            <p:ph idx="1"/>
          </p:nvPr>
        </p:nvSpPr>
        <p:spPr>
          <a:xfrm>
            <a:off x="227012" y="1676400"/>
            <a:ext cx="11658600" cy="4876800"/>
          </a:xfrm>
        </p:spPr>
        <p:txBody>
          <a:bodyPr>
            <a:normAutofit/>
          </a:bodyPr>
          <a:lstStyle/>
          <a:p>
            <a:pPr marL="0" indent="0">
              <a:buNone/>
            </a:pPr>
            <a:r>
              <a:rPr lang="en-US" sz="4000" dirty="0">
                <a:latin typeface="Apple Butter" panose="02000503000000020003" pitchFamily="2" charset="0"/>
              </a:rPr>
              <a:t>1. Those who do not believe God exists do not believe sin exists. </a:t>
            </a:r>
          </a:p>
          <a:p>
            <a:pPr marL="0" indent="0">
              <a:buNone/>
            </a:pPr>
            <a:r>
              <a:rPr lang="en-US" sz="4000" dirty="0">
                <a:latin typeface="Apple Butter" panose="02000503000000020003" pitchFamily="2" charset="0"/>
              </a:rPr>
              <a:t>2. As a result of such a belief, right and wrong do not really exist. </a:t>
            </a:r>
          </a:p>
          <a:p>
            <a:pPr marL="0" indent="0">
              <a:buNone/>
            </a:pPr>
            <a:endParaRPr lang="en-US" sz="4000" dirty="0">
              <a:latin typeface="Apple Butter" panose="02000503000000020003" pitchFamily="2" charset="0"/>
            </a:endParaRPr>
          </a:p>
        </p:txBody>
      </p:sp>
    </p:spTree>
    <p:extLst>
      <p:ext uri="{BB962C8B-B14F-4D97-AF65-F5344CB8AC3E}">
        <p14:creationId xmlns:p14="http://schemas.microsoft.com/office/powerpoint/2010/main" val="77348775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98612" y="457200"/>
            <a:ext cx="10896600" cy="1020762"/>
          </a:xfrm>
        </p:spPr>
        <p:txBody>
          <a:bodyPr>
            <a:normAutofit/>
          </a:bodyPr>
          <a:lstStyle/>
          <a:p>
            <a:r>
              <a:rPr lang="en-US" sz="4800" dirty="0">
                <a:latin typeface="Apple Butter" panose="02000503000000020003" pitchFamily="2" charset="0"/>
              </a:rPr>
              <a:t>Because of Pride &amp; Hardness of Heart. </a:t>
            </a:r>
          </a:p>
        </p:txBody>
      </p:sp>
      <p:sp>
        <p:nvSpPr>
          <p:cNvPr id="14" name="Content Placeholder 13"/>
          <p:cNvSpPr>
            <a:spLocks noGrp="1"/>
          </p:cNvSpPr>
          <p:nvPr>
            <p:ph idx="1"/>
          </p:nvPr>
        </p:nvSpPr>
        <p:spPr>
          <a:xfrm>
            <a:off x="227012" y="1676400"/>
            <a:ext cx="11658600" cy="4876800"/>
          </a:xfrm>
        </p:spPr>
        <p:txBody>
          <a:bodyPr>
            <a:normAutofit/>
          </a:bodyPr>
          <a:lstStyle/>
          <a:p>
            <a:pPr marL="0" indent="0">
              <a:buNone/>
            </a:pPr>
            <a:r>
              <a:rPr lang="en-US" sz="4000" dirty="0">
                <a:latin typeface="Apple Butter" panose="02000503000000020003" pitchFamily="2" charset="0"/>
              </a:rPr>
              <a:t>1. Many today because of their pride &amp; arrogance will never conquer sin.</a:t>
            </a:r>
          </a:p>
          <a:p>
            <a:pPr marL="0" indent="0">
              <a:buNone/>
            </a:pPr>
            <a:r>
              <a:rPr lang="en-US" sz="4000" dirty="0">
                <a:latin typeface="Apple Butter" panose="02000503000000020003" pitchFamily="2" charset="0"/>
              </a:rPr>
              <a:t>2. A hardness of heart caused by pride and other attitudes enable more sin and separates man from God. </a:t>
            </a:r>
          </a:p>
          <a:p>
            <a:pPr marL="0" indent="0">
              <a:buNone/>
            </a:pPr>
            <a:endParaRPr lang="en-US" sz="4000" dirty="0">
              <a:latin typeface="Apple Butter" panose="02000503000000020003" pitchFamily="2" charset="0"/>
            </a:endParaRPr>
          </a:p>
        </p:txBody>
      </p:sp>
    </p:spTree>
    <p:extLst>
      <p:ext uri="{BB962C8B-B14F-4D97-AF65-F5344CB8AC3E}">
        <p14:creationId xmlns:p14="http://schemas.microsoft.com/office/powerpoint/2010/main" val="197336115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98612" y="457200"/>
            <a:ext cx="10896600" cy="1020762"/>
          </a:xfrm>
        </p:spPr>
        <p:txBody>
          <a:bodyPr>
            <a:normAutofit/>
          </a:bodyPr>
          <a:lstStyle/>
          <a:p>
            <a:r>
              <a:rPr lang="en-US" sz="4800" dirty="0">
                <a:latin typeface="Apple Butter" panose="02000503000000020003" pitchFamily="2" charset="0"/>
              </a:rPr>
              <a:t>Conclusion</a:t>
            </a:r>
          </a:p>
        </p:txBody>
      </p:sp>
      <p:sp>
        <p:nvSpPr>
          <p:cNvPr id="14" name="Content Placeholder 13"/>
          <p:cNvSpPr>
            <a:spLocks noGrp="1"/>
          </p:cNvSpPr>
          <p:nvPr>
            <p:ph idx="1"/>
          </p:nvPr>
        </p:nvSpPr>
        <p:spPr>
          <a:xfrm>
            <a:off x="227012" y="1676400"/>
            <a:ext cx="11658600" cy="4876800"/>
          </a:xfrm>
        </p:spPr>
        <p:txBody>
          <a:bodyPr>
            <a:normAutofit/>
          </a:bodyPr>
          <a:lstStyle/>
          <a:p>
            <a:pPr marL="0" indent="0">
              <a:buNone/>
            </a:pPr>
            <a:r>
              <a:rPr lang="en-US" sz="4000" dirty="0">
                <a:latin typeface="Apple Butter" panose="02000503000000020003" pitchFamily="2" charset="0"/>
              </a:rPr>
              <a:t>1. It is vital that man understands what it means to have a proper attitude towards sin.</a:t>
            </a:r>
          </a:p>
          <a:p>
            <a:pPr marL="0" indent="0">
              <a:buNone/>
            </a:pPr>
            <a:r>
              <a:rPr lang="en-US" sz="4000" dirty="0">
                <a:latin typeface="Apple Butter" panose="02000503000000020003" pitchFamily="2" charset="0"/>
              </a:rPr>
              <a:t>2. What is your attitude toward sin?</a:t>
            </a:r>
          </a:p>
          <a:p>
            <a:pPr marL="0" indent="0">
              <a:buNone/>
            </a:pPr>
            <a:endParaRPr lang="en-US" sz="4000" dirty="0">
              <a:latin typeface="Apple Butter" panose="02000503000000020003" pitchFamily="2" charset="0"/>
            </a:endParaRPr>
          </a:p>
        </p:txBody>
      </p:sp>
    </p:spTree>
    <p:extLst>
      <p:ext uri="{BB962C8B-B14F-4D97-AF65-F5344CB8AC3E}">
        <p14:creationId xmlns:p14="http://schemas.microsoft.com/office/powerpoint/2010/main" val="235231356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pPr algn="ctr"/>
            <a:r>
              <a:rPr lang="en-US" sz="6000" u="sng" dirty="0">
                <a:effectLst>
                  <a:outerShdw blurRad="38100" dist="38100" dir="2700000" algn="tl">
                    <a:srgbClr val="000000">
                      <a:alpha val="43137"/>
                    </a:srgbClr>
                  </a:outerShdw>
                </a:effectLst>
                <a:latin typeface="Apple Butter" panose="02000503000000020003" pitchFamily="2" charset="0"/>
              </a:rPr>
              <a:t>Deny It</a:t>
            </a:r>
          </a:p>
        </p:txBody>
      </p:sp>
    </p:spTree>
    <p:extLst>
      <p:ext uri="{BB962C8B-B14F-4D97-AF65-F5344CB8AC3E}">
        <p14:creationId xmlns:p14="http://schemas.microsoft.com/office/powerpoint/2010/main" val="2390997278"/>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800" dirty="0">
                <a:effectLst>
                  <a:outerShdw blurRad="38100" dist="38100" dir="2700000" algn="tl">
                    <a:srgbClr val="000000">
                      <a:alpha val="43137"/>
                    </a:srgbClr>
                  </a:outerShdw>
                </a:effectLst>
                <a:latin typeface="Apple Butter" panose="02000503000000020003" pitchFamily="2" charset="0"/>
              </a:rPr>
              <a:t>Some who Deny the Reality of sin</a:t>
            </a:r>
          </a:p>
        </p:txBody>
      </p:sp>
      <p:sp>
        <p:nvSpPr>
          <p:cNvPr id="14" name="Content Placeholder 13"/>
          <p:cNvSpPr>
            <a:spLocks noGrp="1"/>
          </p:cNvSpPr>
          <p:nvPr>
            <p:ph idx="1"/>
          </p:nvPr>
        </p:nvSpPr>
        <p:spPr>
          <a:xfrm>
            <a:off x="227012" y="1676400"/>
            <a:ext cx="11658600" cy="4876800"/>
          </a:xfrm>
        </p:spPr>
        <p:txBody>
          <a:bodyPr>
            <a:normAutofit/>
          </a:bodyPr>
          <a:lstStyle/>
          <a:p>
            <a:pPr marL="0" indent="0">
              <a:buNone/>
            </a:pPr>
            <a:r>
              <a:rPr lang="en-US" sz="4000" dirty="0">
                <a:effectLst>
                  <a:outerShdw blurRad="38100" dist="38100" dir="2700000" algn="tl">
                    <a:srgbClr val="000000">
                      <a:alpha val="43137"/>
                    </a:srgbClr>
                  </a:outerShdw>
                </a:effectLst>
                <a:latin typeface="Apple Butter" panose="02000503000000020003" pitchFamily="2" charset="0"/>
              </a:rPr>
              <a:t>“ Science &amp; Health” says “the notion that both evil and good are real is a delusion of material sense, which Science annihilates. Evil is nothing, no thing, mind or power” </a:t>
            </a:r>
          </a:p>
        </p:txBody>
      </p:sp>
    </p:spTree>
    <p:extLst>
      <p:ext uri="{BB962C8B-B14F-4D97-AF65-F5344CB8AC3E}">
        <p14:creationId xmlns:p14="http://schemas.microsoft.com/office/powerpoint/2010/main" val="263894735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800" dirty="0">
                <a:effectLst>
                  <a:outerShdw blurRad="38100" dist="38100" dir="2700000" algn="tl">
                    <a:srgbClr val="000000">
                      <a:alpha val="43137"/>
                    </a:srgbClr>
                  </a:outerShdw>
                </a:effectLst>
                <a:latin typeface="Apple Butter" panose="02000503000000020003" pitchFamily="2" charset="0"/>
              </a:rPr>
              <a:t>The Bible says sin is Real</a:t>
            </a:r>
          </a:p>
        </p:txBody>
      </p:sp>
      <p:sp>
        <p:nvSpPr>
          <p:cNvPr id="14" name="Content Placeholder 13"/>
          <p:cNvSpPr>
            <a:spLocks noGrp="1"/>
          </p:cNvSpPr>
          <p:nvPr>
            <p:ph idx="1"/>
          </p:nvPr>
        </p:nvSpPr>
        <p:spPr>
          <a:xfrm>
            <a:off x="227012" y="1676400"/>
            <a:ext cx="11658600" cy="4876800"/>
          </a:xfrm>
        </p:spPr>
        <p:txBody>
          <a:bodyPr>
            <a:normAutofit/>
          </a:bodyPr>
          <a:lstStyle/>
          <a:p>
            <a:pPr marL="0" indent="0">
              <a:buNone/>
            </a:pPr>
            <a:r>
              <a:rPr lang="en-US" sz="4000" dirty="0">
                <a:effectLst>
                  <a:outerShdw blurRad="38100" dist="38100" dir="2700000" algn="tl">
                    <a:srgbClr val="000000">
                      <a:alpha val="43137"/>
                    </a:srgbClr>
                  </a:outerShdw>
                </a:effectLst>
                <a:latin typeface="Apple Butter" panose="02000503000000020003" pitchFamily="2" charset="0"/>
              </a:rPr>
              <a:t>Whoever commits sin also commits lawlessness, and sin is lawlessness. </a:t>
            </a:r>
          </a:p>
          <a:p>
            <a:pPr marL="0" indent="0">
              <a:buNone/>
            </a:pPr>
            <a:r>
              <a:rPr lang="en-US" sz="4000" dirty="0">
                <a:effectLst>
                  <a:outerShdw blurRad="38100" dist="38100" dir="2700000" algn="tl">
                    <a:srgbClr val="000000">
                      <a:alpha val="43137"/>
                    </a:srgbClr>
                  </a:outerShdw>
                </a:effectLst>
                <a:latin typeface="Apple Butter" panose="02000503000000020003" pitchFamily="2" charset="0"/>
              </a:rPr>
              <a:t>1 John 3:4</a:t>
            </a:r>
          </a:p>
        </p:txBody>
      </p:sp>
    </p:spTree>
    <p:extLst>
      <p:ext uri="{BB962C8B-B14F-4D97-AF65-F5344CB8AC3E}">
        <p14:creationId xmlns:p14="http://schemas.microsoft.com/office/powerpoint/2010/main" val="391303619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4">
                                            <p:txEl>
                                              <p:pRg st="1" end="1"/>
                                            </p:txEl>
                                          </p:spTgt>
                                        </p:tgtEl>
                                        <p:attrNameLst>
                                          <p:attrName>style.visibility</p:attrName>
                                        </p:attrNameLst>
                                      </p:cBhvr>
                                      <p:to>
                                        <p:strVal val="visible"/>
                                      </p:to>
                                    </p:set>
                                    <p:animEffect transition="in" filter="fade">
                                      <p:cBhvr>
                                        <p:cTn id="10" dur="5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800" dirty="0">
                <a:effectLst>
                  <a:outerShdw blurRad="38100" dist="38100" dir="2700000" algn="tl">
                    <a:srgbClr val="000000">
                      <a:alpha val="43137"/>
                    </a:srgbClr>
                  </a:outerShdw>
                </a:effectLst>
                <a:latin typeface="Apple Butter" panose="02000503000000020003" pitchFamily="2" charset="0"/>
              </a:rPr>
              <a:t>The Bible says sin is Real</a:t>
            </a:r>
          </a:p>
        </p:txBody>
      </p:sp>
      <p:sp>
        <p:nvSpPr>
          <p:cNvPr id="14" name="Content Placeholder 13"/>
          <p:cNvSpPr>
            <a:spLocks noGrp="1"/>
          </p:cNvSpPr>
          <p:nvPr>
            <p:ph idx="1"/>
          </p:nvPr>
        </p:nvSpPr>
        <p:spPr>
          <a:xfrm>
            <a:off x="227012" y="1676400"/>
            <a:ext cx="11658600" cy="4876800"/>
          </a:xfrm>
        </p:spPr>
        <p:txBody>
          <a:bodyPr>
            <a:normAutofit/>
          </a:bodyPr>
          <a:lstStyle/>
          <a:p>
            <a:pPr marL="0" indent="0">
              <a:buNone/>
            </a:pPr>
            <a:r>
              <a:rPr lang="en-US" sz="4000" dirty="0">
                <a:effectLst>
                  <a:outerShdw blurRad="38100" dist="38100" dir="2700000" algn="tl">
                    <a:srgbClr val="000000">
                      <a:alpha val="43137"/>
                    </a:srgbClr>
                  </a:outerShdw>
                </a:effectLst>
                <a:latin typeface="Apple Butter" panose="02000503000000020003" pitchFamily="2" charset="0"/>
              </a:rPr>
              <a:t>"When they sin against You (for there is no one who does not sin), and You become angry with them and deliver them to the enemy, and they take them captive to the land of the enemy, far or near; </a:t>
            </a:r>
          </a:p>
          <a:p>
            <a:pPr marL="0" indent="0">
              <a:buNone/>
            </a:pPr>
            <a:r>
              <a:rPr lang="en-US" sz="4000" dirty="0">
                <a:effectLst>
                  <a:outerShdw blurRad="38100" dist="38100" dir="2700000" algn="tl">
                    <a:srgbClr val="000000">
                      <a:alpha val="43137"/>
                    </a:srgbClr>
                  </a:outerShdw>
                </a:effectLst>
                <a:latin typeface="Apple Butter" panose="02000503000000020003" pitchFamily="2" charset="0"/>
              </a:rPr>
              <a:t>1 Kings 8:46</a:t>
            </a:r>
          </a:p>
        </p:txBody>
      </p:sp>
    </p:spTree>
    <p:extLst>
      <p:ext uri="{BB962C8B-B14F-4D97-AF65-F5344CB8AC3E}">
        <p14:creationId xmlns:p14="http://schemas.microsoft.com/office/powerpoint/2010/main" val="564838251"/>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800" dirty="0">
                <a:effectLst>
                  <a:outerShdw blurRad="38100" dist="38100" dir="2700000" algn="tl">
                    <a:srgbClr val="000000">
                      <a:alpha val="43137"/>
                    </a:srgbClr>
                  </a:outerShdw>
                </a:effectLst>
                <a:latin typeface="Apple Butter" panose="02000503000000020003" pitchFamily="2" charset="0"/>
              </a:rPr>
              <a:t>The Bible says sin is Real</a:t>
            </a:r>
          </a:p>
        </p:txBody>
      </p:sp>
      <p:sp>
        <p:nvSpPr>
          <p:cNvPr id="14" name="Content Placeholder 13"/>
          <p:cNvSpPr>
            <a:spLocks noGrp="1"/>
          </p:cNvSpPr>
          <p:nvPr>
            <p:ph idx="1"/>
          </p:nvPr>
        </p:nvSpPr>
        <p:spPr>
          <a:xfrm>
            <a:off x="227012" y="1676400"/>
            <a:ext cx="11658600" cy="4876800"/>
          </a:xfrm>
        </p:spPr>
        <p:txBody>
          <a:bodyPr>
            <a:normAutofit/>
          </a:bodyPr>
          <a:lstStyle/>
          <a:p>
            <a:pPr marL="0" indent="0">
              <a:buNone/>
            </a:pPr>
            <a:r>
              <a:rPr lang="en-US" sz="4000" dirty="0">
                <a:effectLst>
                  <a:outerShdw blurRad="38100" dist="38100" dir="2700000" algn="tl">
                    <a:srgbClr val="000000">
                      <a:alpha val="43137"/>
                    </a:srgbClr>
                  </a:outerShdw>
                </a:effectLst>
                <a:latin typeface="Apple Butter" panose="02000503000000020003" pitchFamily="2" charset="0"/>
              </a:rPr>
              <a:t>All we like sheep have gone astray; We have turned, every one, to his own way; And the Lord has laid on Him the iniquity of us all. </a:t>
            </a:r>
          </a:p>
          <a:p>
            <a:pPr marL="0" indent="0">
              <a:buNone/>
            </a:pPr>
            <a:r>
              <a:rPr lang="en-US" sz="4000" dirty="0">
                <a:effectLst>
                  <a:outerShdw blurRad="38100" dist="38100" dir="2700000" algn="tl">
                    <a:srgbClr val="000000">
                      <a:alpha val="43137"/>
                    </a:srgbClr>
                  </a:outerShdw>
                </a:effectLst>
                <a:latin typeface="Apple Butter" panose="02000503000000020003" pitchFamily="2" charset="0"/>
              </a:rPr>
              <a:t>Isaiah 53:6</a:t>
            </a:r>
          </a:p>
        </p:txBody>
      </p:sp>
    </p:spTree>
    <p:extLst>
      <p:ext uri="{BB962C8B-B14F-4D97-AF65-F5344CB8AC3E}">
        <p14:creationId xmlns:p14="http://schemas.microsoft.com/office/powerpoint/2010/main" val="1891308092"/>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800" dirty="0">
                <a:latin typeface="Apple Butter" panose="02000503000000020003" pitchFamily="2" charset="0"/>
              </a:rPr>
              <a:t>History says sin is real </a:t>
            </a:r>
          </a:p>
        </p:txBody>
      </p:sp>
      <p:sp>
        <p:nvSpPr>
          <p:cNvPr id="14" name="Content Placeholder 13"/>
          <p:cNvSpPr>
            <a:spLocks noGrp="1"/>
          </p:cNvSpPr>
          <p:nvPr>
            <p:ph idx="1"/>
          </p:nvPr>
        </p:nvSpPr>
        <p:spPr>
          <a:xfrm>
            <a:off x="227012" y="1676400"/>
            <a:ext cx="11658600" cy="4876800"/>
          </a:xfrm>
        </p:spPr>
        <p:txBody>
          <a:bodyPr>
            <a:normAutofit/>
          </a:bodyPr>
          <a:lstStyle/>
          <a:p>
            <a:pPr marL="0" indent="0">
              <a:buNone/>
            </a:pPr>
            <a:r>
              <a:rPr lang="en-US" sz="4000" dirty="0">
                <a:latin typeface="Apple Butter" panose="02000503000000020003" pitchFamily="2" charset="0"/>
              </a:rPr>
              <a:t>The earth also was corrupt before God, and the earth was filled with violence. 12 So God looked upon the earth, and indeed it was corrupt; for all flesh had corrupted their way on the earth. 13 And God said to Noah, "The end of all flesh has come before Me, for the earth is filled with violence through them; and behold, I will destroy them with the earth. </a:t>
            </a:r>
          </a:p>
          <a:p>
            <a:pPr marL="0" indent="0">
              <a:buNone/>
            </a:pPr>
            <a:r>
              <a:rPr lang="en-US" sz="4000" dirty="0">
                <a:latin typeface="Apple Butter" panose="02000503000000020003" pitchFamily="2" charset="0"/>
              </a:rPr>
              <a:t>Genesis 6:11-13</a:t>
            </a:r>
          </a:p>
        </p:txBody>
      </p:sp>
    </p:spTree>
    <p:extLst>
      <p:ext uri="{BB962C8B-B14F-4D97-AF65-F5344CB8AC3E}">
        <p14:creationId xmlns:p14="http://schemas.microsoft.com/office/powerpoint/2010/main" val="386414107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4">
                                            <p:txEl>
                                              <p:pRg st="1" end="1"/>
                                            </p:txEl>
                                          </p:spTgt>
                                        </p:tgtEl>
                                        <p:attrNameLst>
                                          <p:attrName>style.visibility</p:attrName>
                                        </p:attrNameLst>
                                      </p:cBhvr>
                                      <p:to>
                                        <p:strVal val="visible"/>
                                      </p:to>
                                    </p:set>
                                    <p:animEffect transition="in" filter="fade">
                                      <p:cBhvr>
                                        <p:cTn id="10" dur="5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800" dirty="0">
                <a:latin typeface="Apple Butter" panose="02000503000000020003" pitchFamily="2" charset="0"/>
              </a:rPr>
              <a:t>History says sin is real </a:t>
            </a:r>
          </a:p>
        </p:txBody>
      </p:sp>
      <p:sp>
        <p:nvSpPr>
          <p:cNvPr id="14" name="Content Placeholder 13"/>
          <p:cNvSpPr>
            <a:spLocks noGrp="1"/>
          </p:cNvSpPr>
          <p:nvPr>
            <p:ph idx="1"/>
          </p:nvPr>
        </p:nvSpPr>
        <p:spPr>
          <a:xfrm>
            <a:off x="227012" y="1676400"/>
            <a:ext cx="11658600" cy="4876800"/>
          </a:xfrm>
        </p:spPr>
        <p:txBody>
          <a:bodyPr>
            <a:normAutofit/>
          </a:bodyPr>
          <a:lstStyle/>
          <a:p>
            <a:r>
              <a:rPr lang="en-US" sz="4000" dirty="0">
                <a:latin typeface="Apple Butter" panose="02000503000000020003" pitchFamily="2" charset="0"/>
              </a:rPr>
              <a:t>The destruction of Sodom &amp; Gomorrah (Gen 19)</a:t>
            </a:r>
          </a:p>
          <a:p>
            <a:r>
              <a:rPr lang="en-US" sz="4000" dirty="0">
                <a:latin typeface="Apple Butter" panose="02000503000000020003" pitchFamily="2" charset="0"/>
              </a:rPr>
              <a:t>Babylon (Isa 13)</a:t>
            </a:r>
          </a:p>
          <a:p>
            <a:r>
              <a:rPr lang="en-US" sz="4000" dirty="0">
                <a:latin typeface="Apple Butter" panose="02000503000000020003" pitchFamily="2" charset="0"/>
              </a:rPr>
              <a:t>Jerusalem (Mt 24)</a:t>
            </a:r>
          </a:p>
          <a:p>
            <a:pPr marL="0" indent="0">
              <a:buNone/>
            </a:pPr>
            <a:endParaRPr lang="en-US" sz="4000" dirty="0">
              <a:latin typeface="Apple Butter" panose="02000503000000020003" pitchFamily="2" charset="0"/>
            </a:endParaRPr>
          </a:p>
        </p:txBody>
      </p:sp>
    </p:spTree>
    <p:extLst>
      <p:ext uri="{BB962C8B-B14F-4D97-AF65-F5344CB8AC3E}">
        <p14:creationId xmlns:p14="http://schemas.microsoft.com/office/powerpoint/2010/main" val="1432149072"/>
      </p:ext>
    </p:extLst>
  </p:cSld>
  <p:clrMapOvr>
    <a:masterClrMapping/>
  </p:clrMapOvr>
  <p:transition spd="slow">
    <p:wip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TF00001018.potx" id="{D19C2884-2C55-4C1A-A5C2-5D03FF1F35A4}" vid="{5F7A9C6A-558C-4654-B762-2F22BC904FAE}"/>
    </a:ext>
  </a:ext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Chalkboard education presentation (widescreen)</Template>
  <TotalTime>26</TotalTime>
  <Words>761</Words>
  <Application>Microsoft Office PowerPoint</Application>
  <PresentationFormat>Custom</PresentationFormat>
  <Paragraphs>55</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Apple Butter</vt:lpstr>
      <vt:lpstr>Arial</vt:lpstr>
      <vt:lpstr>Consolas</vt:lpstr>
      <vt:lpstr>Corbel</vt:lpstr>
      <vt:lpstr>Chalkboard 16x9</vt:lpstr>
      <vt:lpstr>Improper Attitudes  Towards Sin</vt:lpstr>
      <vt:lpstr>Proverbs 4:23</vt:lpstr>
      <vt:lpstr>Deny It</vt:lpstr>
      <vt:lpstr>Some who Deny the Reality of sin</vt:lpstr>
      <vt:lpstr>The Bible says sin is Real</vt:lpstr>
      <vt:lpstr>The Bible says sin is Real</vt:lpstr>
      <vt:lpstr>The Bible says sin is Real</vt:lpstr>
      <vt:lpstr>History says sin is real </vt:lpstr>
      <vt:lpstr>History says sin is real </vt:lpstr>
      <vt:lpstr>Love It</vt:lpstr>
      <vt:lpstr>Scriptures showing the love some have for sin.</vt:lpstr>
      <vt:lpstr>Scriptures showing the love some have for sin.</vt:lpstr>
      <vt:lpstr>People have pleasure in what they love. </vt:lpstr>
      <vt:lpstr>Dismiss It</vt:lpstr>
      <vt:lpstr>Felix &amp; others did such </vt:lpstr>
      <vt:lpstr>Felix &amp; others did such </vt:lpstr>
      <vt:lpstr>Felix &amp; others did such </vt:lpstr>
      <vt:lpstr>This is a dangerous attitude</vt:lpstr>
      <vt:lpstr>Why These Attitudes Exist</vt:lpstr>
      <vt:lpstr>Because of the teaching of Evolution </vt:lpstr>
      <vt:lpstr>Because of Pride &amp; Hardness of Heart. </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Improper Attitudes  Towards Sin</dc:title>
  <dc:creator>Russ Earl</dc:creator>
  <cp:lastModifiedBy>Russ Earl</cp:lastModifiedBy>
  <cp:revision>5</cp:revision>
  <dcterms:created xsi:type="dcterms:W3CDTF">2017-08-13T20:06:16Z</dcterms:created>
  <dcterms:modified xsi:type="dcterms:W3CDTF">2017-08-14T19:17:46Z</dcterms:modified>
</cp:coreProperties>
</file>