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7" r:id="rId1"/>
  </p:sldMasterIdLst>
  <p:notesMasterIdLst>
    <p:notesMasterId r:id="rId17"/>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64151" autoAdjust="0"/>
  </p:normalViewPr>
  <p:slideViewPr>
    <p:cSldViewPr snapToGrid="0">
      <p:cViewPr varScale="1">
        <p:scale>
          <a:sx n="59" d="100"/>
          <a:sy n="59" d="100"/>
        </p:scale>
        <p:origin x="177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B8B10F-9F5A-41F8-ABDB-0D942939B6D8}" type="datetimeFigureOut">
              <a:rPr lang="en-US" smtClean="0"/>
              <a:t>1/21/2017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E84865-2FD6-49D9-A928-3FB27546AA45}" type="slidenum">
              <a:rPr lang="en-US" smtClean="0"/>
              <a:t>‹#›</a:t>
            </a:fld>
            <a:endParaRPr lang="en-US"/>
          </a:p>
        </p:txBody>
      </p:sp>
    </p:spTree>
    <p:extLst>
      <p:ext uri="{BB962C8B-B14F-4D97-AF65-F5344CB8AC3E}">
        <p14:creationId xmlns:p14="http://schemas.microsoft.com/office/powerpoint/2010/main" val="419243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Mark 16:19-20</a:t>
            </a:r>
          </a:p>
          <a:p>
            <a:r>
              <a:rPr lang="en-US" dirty="0" smtClean="0"/>
              <a:t>2. The Apostles preached &amp; God confirmed their words by the accompanying signs. </a:t>
            </a:r>
          </a:p>
          <a:p>
            <a:r>
              <a:rPr lang="en-US" dirty="0" smtClean="0"/>
              <a:t>    (Mk 16:20b)</a:t>
            </a:r>
          </a:p>
          <a:p>
            <a:endParaRPr lang="en-US" dirty="0"/>
          </a:p>
        </p:txBody>
      </p:sp>
      <p:sp>
        <p:nvSpPr>
          <p:cNvPr id="4" name="Slide Number Placeholder 3"/>
          <p:cNvSpPr>
            <a:spLocks noGrp="1"/>
          </p:cNvSpPr>
          <p:nvPr>
            <p:ph type="sldNum" sz="quarter" idx="10"/>
          </p:nvPr>
        </p:nvSpPr>
        <p:spPr/>
        <p:txBody>
          <a:bodyPr/>
          <a:lstStyle/>
          <a:p>
            <a:fld id="{D6E84865-2FD6-49D9-A928-3FB27546AA45}" type="slidenum">
              <a:rPr lang="en-US" smtClean="0"/>
              <a:t>2</a:t>
            </a:fld>
            <a:endParaRPr lang="en-US"/>
          </a:p>
        </p:txBody>
      </p:sp>
    </p:spTree>
    <p:extLst>
      <p:ext uri="{BB962C8B-B14F-4D97-AF65-F5344CB8AC3E}">
        <p14:creationId xmlns:p14="http://schemas.microsoft.com/office/powerpoint/2010/main" val="1679067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To prophesy means to “speak for, to speak in behalf of”. Men speak prophecy when</a:t>
            </a:r>
          </a:p>
          <a:p>
            <a:r>
              <a:rPr lang="en-US" dirty="0" smtClean="0"/>
              <a:t>they speak for God, that is God speaks through them. </a:t>
            </a:r>
          </a:p>
          <a:p>
            <a:r>
              <a:rPr lang="en-US" dirty="0" smtClean="0"/>
              <a:t>    a.</a:t>
            </a:r>
            <a:r>
              <a:rPr lang="en-US" baseline="0" dirty="0" smtClean="0"/>
              <a:t> </a:t>
            </a:r>
            <a:r>
              <a:rPr lang="en-US" dirty="0" smtClean="0"/>
              <a:t>Aaron was Moses prophet. That is Moses spoke through Aaron (</a:t>
            </a:r>
            <a:r>
              <a:rPr lang="en-US" u="sng" dirty="0" smtClean="0"/>
              <a:t>Ex 7:1</a:t>
            </a:r>
            <a:r>
              <a:rPr lang="en-US" dirty="0" smtClean="0"/>
              <a:t>). </a:t>
            </a:r>
          </a:p>
          <a:p>
            <a:r>
              <a:rPr lang="en-US" dirty="0" smtClean="0"/>
              <a:t>3. There is no prophecy without (1) direct revelation, plus (2) miraculous inspiration. </a:t>
            </a:r>
          </a:p>
          <a:p>
            <a:r>
              <a:rPr lang="en-US" baseline="0" dirty="0" smtClean="0"/>
              <a:t>   </a:t>
            </a:r>
            <a:r>
              <a:rPr lang="en-US" dirty="0" smtClean="0"/>
              <a:t>a. There is no prophecy unless it comes miraculous from God, directly to man. </a:t>
            </a:r>
          </a:p>
          <a:p>
            <a:endParaRPr lang="en-US" dirty="0"/>
          </a:p>
        </p:txBody>
      </p:sp>
      <p:sp>
        <p:nvSpPr>
          <p:cNvPr id="4" name="Slide Number Placeholder 3"/>
          <p:cNvSpPr>
            <a:spLocks noGrp="1"/>
          </p:cNvSpPr>
          <p:nvPr>
            <p:ph type="sldNum" sz="quarter" idx="10"/>
          </p:nvPr>
        </p:nvSpPr>
        <p:spPr/>
        <p:txBody>
          <a:bodyPr/>
          <a:lstStyle/>
          <a:p>
            <a:fld id="{D6E84865-2FD6-49D9-A928-3FB27546AA45}" type="slidenum">
              <a:rPr lang="en-US" smtClean="0"/>
              <a:t>11</a:t>
            </a:fld>
            <a:endParaRPr lang="en-US"/>
          </a:p>
        </p:txBody>
      </p:sp>
    </p:spTree>
    <p:extLst>
      <p:ext uri="{BB962C8B-B14F-4D97-AF65-F5344CB8AC3E}">
        <p14:creationId xmlns:p14="http://schemas.microsoft.com/office/powerpoint/2010/main" val="3690586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In verse 9 Paul refers to certain “things” which God prepared for them that love him.</a:t>
            </a:r>
          </a:p>
          <a:p>
            <a:r>
              <a:rPr lang="en-US" dirty="0" smtClean="0"/>
              <a:t>2.</a:t>
            </a:r>
            <a:r>
              <a:rPr lang="en-US" baseline="0" dirty="0" smtClean="0"/>
              <a:t>  </a:t>
            </a:r>
            <a:r>
              <a:rPr lang="en-US" dirty="0" smtClean="0"/>
              <a:t>In verse 10 he says “But God has revealed them to us through His Spirit.”</a:t>
            </a:r>
          </a:p>
          <a:p>
            <a:endParaRPr lang="en-US" dirty="0"/>
          </a:p>
        </p:txBody>
      </p:sp>
      <p:sp>
        <p:nvSpPr>
          <p:cNvPr id="4" name="Slide Number Placeholder 3"/>
          <p:cNvSpPr>
            <a:spLocks noGrp="1"/>
          </p:cNvSpPr>
          <p:nvPr>
            <p:ph type="sldNum" sz="quarter" idx="10"/>
          </p:nvPr>
        </p:nvSpPr>
        <p:spPr/>
        <p:txBody>
          <a:bodyPr/>
          <a:lstStyle/>
          <a:p>
            <a:fld id="{D6E84865-2FD6-49D9-A928-3FB27546AA45}" type="slidenum">
              <a:rPr lang="en-US" smtClean="0"/>
              <a:t>12</a:t>
            </a:fld>
            <a:endParaRPr lang="en-US"/>
          </a:p>
        </p:txBody>
      </p:sp>
    </p:spTree>
    <p:extLst>
      <p:ext uri="{BB962C8B-B14F-4D97-AF65-F5344CB8AC3E}">
        <p14:creationId xmlns:p14="http://schemas.microsoft.com/office/powerpoint/2010/main" val="2694160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In </a:t>
            </a:r>
            <a:r>
              <a:rPr lang="en-US" u="sng" dirty="0" smtClean="0"/>
              <a:t>verse 12 he says “Now we have received, not the spirit of the world, but the</a:t>
            </a:r>
          </a:p>
          <a:p>
            <a:r>
              <a:rPr lang="en-US" u="sng" dirty="0" smtClean="0"/>
              <a:t>      Spirit who is from God, that we might know the things that have been freely</a:t>
            </a:r>
          </a:p>
          <a:p>
            <a:r>
              <a:rPr lang="en-US" u="sng" dirty="0" smtClean="0"/>
              <a:t>     </a:t>
            </a:r>
            <a:r>
              <a:rPr lang="en-US" u="sng" baseline="0" dirty="0" smtClean="0"/>
              <a:t> </a:t>
            </a:r>
            <a:r>
              <a:rPr lang="en-US" u="sng" dirty="0" smtClean="0"/>
              <a:t>given to us by God.”</a:t>
            </a:r>
          </a:p>
          <a:p>
            <a:r>
              <a:rPr lang="en-US" dirty="0" smtClean="0"/>
              <a:t>a.</a:t>
            </a:r>
            <a:r>
              <a:rPr lang="en-US" baseline="0" dirty="0" smtClean="0"/>
              <a:t> </a:t>
            </a:r>
            <a:r>
              <a:rPr lang="en-US" dirty="0" smtClean="0"/>
              <a:t>God revealed – by the Spirit- the “things”. </a:t>
            </a:r>
          </a:p>
          <a:p>
            <a:r>
              <a:rPr lang="en-US" dirty="0" smtClean="0"/>
              <a:t>b.</a:t>
            </a:r>
            <a:r>
              <a:rPr lang="en-US" baseline="0" dirty="0" smtClean="0"/>
              <a:t> </a:t>
            </a:r>
            <a:r>
              <a:rPr lang="en-US" u="sng" dirty="0" smtClean="0"/>
              <a:t>The “us” in verse 12 </a:t>
            </a:r>
            <a:r>
              <a:rPr lang="en-US" dirty="0" smtClean="0"/>
              <a:t>is not us today. We receive no direct revelation. </a:t>
            </a:r>
          </a:p>
          <a:p>
            <a:r>
              <a:rPr lang="en-US" dirty="0" smtClean="0"/>
              <a:t>We receive it today from the written word that contains those things that were revealed. </a:t>
            </a:r>
          </a:p>
          <a:p>
            <a:endParaRPr lang="en-US" dirty="0"/>
          </a:p>
        </p:txBody>
      </p:sp>
      <p:sp>
        <p:nvSpPr>
          <p:cNvPr id="4" name="Slide Number Placeholder 3"/>
          <p:cNvSpPr>
            <a:spLocks noGrp="1"/>
          </p:cNvSpPr>
          <p:nvPr>
            <p:ph type="sldNum" sz="quarter" idx="10"/>
          </p:nvPr>
        </p:nvSpPr>
        <p:spPr/>
        <p:txBody>
          <a:bodyPr/>
          <a:lstStyle/>
          <a:p>
            <a:fld id="{D6E84865-2FD6-49D9-A928-3FB27546AA45}" type="slidenum">
              <a:rPr lang="en-US" smtClean="0"/>
              <a:t>13</a:t>
            </a:fld>
            <a:endParaRPr lang="en-US"/>
          </a:p>
        </p:txBody>
      </p:sp>
    </p:spTree>
    <p:extLst>
      <p:ext uri="{BB962C8B-B14F-4D97-AF65-F5344CB8AC3E}">
        <p14:creationId xmlns:p14="http://schemas.microsoft.com/office/powerpoint/2010/main" val="1149584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a:t>
            </a:r>
            <a:r>
              <a:rPr lang="en-US" dirty="0" smtClean="0"/>
              <a:t>God, by the Holy Spirit, revealed the mystery, by words, to Paul, enabling Paul to</a:t>
            </a:r>
          </a:p>
          <a:p>
            <a:r>
              <a:rPr lang="en-US" dirty="0" smtClean="0"/>
              <a:t>    understand the mystery. </a:t>
            </a:r>
          </a:p>
          <a:p>
            <a:r>
              <a:rPr lang="en-US" dirty="0" smtClean="0"/>
              <a:t>2. Paul then wrote in words the mystery which God revealed, for those in Ephesus (and</a:t>
            </a:r>
          </a:p>
          <a:p>
            <a:r>
              <a:rPr lang="en-US" dirty="0" smtClean="0"/>
              <a:t>    for others). Thus making it possible for them to read, and perceive his (Paul’s)</a:t>
            </a:r>
          </a:p>
          <a:p>
            <a:r>
              <a:rPr lang="en-US" dirty="0" smtClean="0"/>
              <a:t>    understanding of the mystery of God-the gospel of Christ. </a:t>
            </a:r>
          </a:p>
          <a:p>
            <a:endParaRPr lang="en-US" dirty="0"/>
          </a:p>
        </p:txBody>
      </p:sp>
      <p:sp>
        <p:nvSpPr>
          <p:cNvPr id="4" name="Slide Number Placeholder 3"/>
          <p:cNvSpPr>
            <a:spLocks noGrp="1"/>
          </p:cNvSpPr>
          <p:nvPr>
            <p:ph type="sldNum" sz="quarter" idx="10"/>
          </p:nvPr>
        </p:nvSpPr>
        <p:spPr/>
        <p:txBody>
          <a:bodyPr/>
          <a:lstStyle/>
          <a:p>
            <a:fld id="{D6E84865-2FD6-49D9-A928-3FB27546AA45}" type="slidenum">
              <a:rPr lang="en-US" smtClean="0"/>
              <a:t>14</a:t>
            </a:fld>
            <a:endParaRPr lang="en-US"/>
          </a:p>
        </p:txBody>
      </p:sp>
    </p:spTree>
    <p:extLst>
      <p:ext uri="{BB962C8B-B14F-4D97-AF65-F5344CB8AC3E}">
        <p14:creationId xmlns:p14="http://schemas.microsoft.com/office/powerpoint/2010/main" val="2658162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Inspiration is not difficult to understand when we study what God’s word has said about it, not what men who claim to be inspired teach. </a:t>
            </a:r>
          </a:p>
          <a:p>
            <a:r>
              <a:rPr lang="en-US" dirty="0" smtClean="0"/>
              <a:t>2. This is a fundamental lesson, without fundamentals we can not build, grow and “go on to perfection” (</a:t>
            </a:r>
            <a:r>
              <a:rPr lang="en-US" u="sng" dirty="0" err="1" smtClean="0"/>
              <a:t>Heb</a:t>
            </a:r>
            <a:r>
              <a:rPr lang="en-US" u="sng" dirty="0" smtClean="0"/>
              <a:t> 6:1</a:t>
            </a:r>
            <a:r>
              <a:rPr lang="en-US" dirty="0" smtClean="0"/>
              <a:t>). Let us not disregard such fundamental teachings. </a:t>
            </a:r>
          </a:p>
          <a:p>
            <a:r>
              <a:rPr lang="en-US" dirty="0" smtClean="0"/>
              <a:t>3. Full Invitation</a:t>
            </a:r>
          </a:p>
          <a:p>
            <a:endParaRPr lang="en-US" dirty="0"/>
          </a:p>
        </p:txBody>
      </p:sp>
      <p:sp>
        <p:nvSpPr>
          <p:cNvPr id="4" name="Slide Number Placeholder 3"/>
          <p:cNvSpPr>
            <a:spLocks noGrp="1"/>
          </p:cNvSpPr>
          <p:nvPr>
            <p:ph type="sldNum" sz="quarter" idx="10"/>
          </p:nvPr>
        </p:nvSpPr>
        <p:spPr/>
        <p:txBody>
          <a:bodyPr/>
          <a:lstStyle/>
          <a:p>
            <a:fld id="{D6E84865-2FD6-49D9-A928-3FB27546AA45}" type="slidenum">
              <a:rPr lang="en-US" smtClean="0"/>
              <a:t>15</a:t>
            </a:fld>
            <a:endParaRPr lang="en-US"/>
          </a:p>
        </p:txBody>
      </p:sp>
    </p:spTree>
    <p:extLst>
      <p:ext uri="{BB962C8B-B14F-4D97-AF65-F5344CB8AC3E}">
        <p14:creationId xmlns:p14="http://schemas.microsoft.com/office/powerpoint/2010/main" val="1065221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The Apostles are also called ambassadors of Christ (2 </a:t>
            </a:r>
            <a:r>
              <a:rPr lang="en-US" dirty="0" err="1" smtClean="0"/>
              <a:t>Cor</a:t>
            </a:r>
            <a:r>
              <a:rPr lang="en-US" dirty="0" smtClean="0"/>
              <a:t> 5:20)</a:t>
            </a:r>
          </a:p>
          <a:p>
            <a:r>
              <a:rPr lang="en-US" dirty="0" smtClean="0"/>
              <a:t>2. The Apostles were the authoritative, official, representatives of the King. </a:t>
            </a:r>
          </a:p>
          <a:p>
            <a:endParaRPr lang="en-US" dirty="0"/>
          </a:p>
        </p:txBody>
      </p:sp>
      <p:sp>
        <p:nvSpPr>
          <p:cNvPr id="4" name="Slide Number Placeholder 3"/>
          <p:cNvSpPr>
            <a:spLocks noGrp="1"/>
          </p:cNvSpPr>
          <p:nvPr>
            <p:ph type="sldNum" sz="quarter" idx="10"/>
          </p:nvPr>
        </p:nvSpPr>
        <p:spPr/>
        <p:txBody>
          <a:bodyPr/>
          <a:lstStyle/>
          <a:p>
            <a:fld id="{D6E84865-2FD6-49D9-A928-3FB27546AA45}" type="slidenum">
              <a:rPr lang="en-US" smtClean="0"/>
              <a:t>3</a:t>
            </a:fld>
            <a:endParaRPr lang="en-US"/>
          </a:p>
        </p:txBody>
      </p:sp>
    </p:spTree>
    <p:extLst>
      <p:ext uri="{BB962C8B-B14F-4D97-AF65-F5344CB8AC3E}">
        <p14:creationId xmlns:p14="http://schemas.microsoft.com/office/powerpoint/2010/main" val="652182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Not everyone are ambassadors for Christ; Acts 1:21-2:4</a:t>
            </a:r>
            <a:endParaRPr lang="en-US" dirty="0"/>
          </a:p>
        </p:txBody>
      </p:sp>
      <p:sp>
        <p:nvSpPr>
          <p:cNvPr id="4" name="Slide Number Placeholder 3"/>
          <p:cNvSpPr>
            <a:spLocks noGrp="1"/>
          </p:cNvSpPr>
          <p:nvPr>
            <p:ph type="sldNum" sz="quarter" idx="10"/>
          </p:nvPr>
        </p:nvSpPr>
        <p:spPr/>
        <p:txBody>
          <a:bodyPr/>
          <a:lstStyle/>
          <a:p>
            <a:fld id="{D6E84865-2FD6-49D9-A928-3FB27546AA45}" type="slidenum">
              <a:rPr lang="en-US" smtClean="0"/>
              <a:t>4</a:t>
            </a:fld>
            <a:endParaRPr lang="en-US"/>
          </a:p>
        </p:txBody>
      </p:sp>
    </p:spTree>
    <p:extLst>
      <p:ext uri="{BB962C8B-B14F-4D97-AF65-F5344CB8AC3E}">
        <p14:creationId xmlns:p14="http://schemas.microsoft.com/office/powerpoint/2010/main" val="956800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Not everyone are ambassadors for Christ; Acts 1:21-2:4</a:t>
            </a:r>
          </a:p>
          <a:p>
            <a:endParaRPr lang="en-US" dirty="0"/>
          </a:p>
        </p:txBody>
      </p:sp>
      <p:sp>
        <p:nvSpPr>
          <p:cNvPr id="4" name="Slide Number Placeholder 3"/>
          <p:cNvSpPr>
            <a:spLocks noGrp="1"/>
          </p:cNvSpPr>
          <p:nvPr>
            <p:ph type="sldNum" sz="quarter" idx="10"/>
          </p:nvPr>
        </p:nvSpPr>
        <p:spPr/>
        <p:txBody>
          <a:bodyPr/>
          <a:lstStyle/>
          <a:p>
            <a:fld id="{D6E84865-2FD6-49D9-A928-3FB27546AA45}" type="slidenum">
              <a:rPr lang="en-US" smtClean="0"/>
              <a:t>5</a:t>
            </a:fld>
            <a:endParaRPr lang="en-US"/>
          </a:p>
        </p:txBody>
      </p:sp>
    </p:spTree>
    <p:extLst>
      <p:ext uri="{BB962C8B-B14F-4D97-AF65-F5344CB8AC3E}">
        <p14:creationId xmlns:p14="http://schemas.microsoft.com/office/powerpoint/2010/main" val="4122868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Not everyone are ambassadors for Christ; Acts 1:21-2:4</a:t>
            </a:r>
          </a:p>
          <a:p>
            <a:endParaRPr lang="en-US" dirty="0"/>
          </a:p>
        </p:txBody>
      </p:sp>
      <p:sp>
        <p:nvSpPr>
          <p:cNvPr id="4" name="Slide Number Placeholder 3"/>
          <p:cNvSpPr>
            <a:spLocks noGrp="1"/>
          </p:cNvSpPr>
          <p:nvPr>
            <p:ph type="sldNum" sz="quarter" idx="10"/>
          </p:nvPr>
        </p:nvSpPr>
        <p:spPr/>
        <p:txBody>
          <a:bodyPr/>
          <a:lstStyle/>
          <a:p>
            <a:fld id="{D6E84865-2FD6-49D9-A928-3FB27546AA45}" type="slidenum">
              <a:rPr lang="en-US" smtClean="0"/>
              <a:t>6</a:t>
            </a:fld>
            <a:endParaRPr lang="en-US"/>
          </a:p>
        </p:txBody>
      </p:sp>
    </p:spTree>
    <p:extLst>
      <p:ext uri="{BB962C8B-B14F-4D97-AF65-F5344CB8AC3E}">
        <p14:creationId xmlns:p14="http://schemas.microsoft.com/office/powerpoint/2010/main" val="3846037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There are 9 different miraculous gifts mentioned in 1 Corinthians 12, 13 &amp; 14. </a:t>
            </a:r>
          </a:p>
          <a:p>
            <a:r>
              <a:rPr lang="en-US" dirty="0" smtClean="0"/>
              <a:t>2.  The Apostles possessed all of these gifts as seen in </a:t>
            </a:r>
            <a:r>
              <a:rPr lang="en-US" u="sng" dirty="0" smtClean="0"/>
              <a:t>Acts 8:14-21.</a:t>
            </a:r>
          </a:p>
          <a:p>
            <a:endParaRPr lang="en-US" dirty="0"/>
          </a:p>
        </p:txBody>
      </p:sp>
      <p:sp>
        <p:nvSpPr>
          <p:cNvPr id="4" name="Slide Number Placeholder 3"/>
          <p:cNvSpPr>
            <a:spLocks noGrp="1"/>
          </p:cNvSpPr>
          <p:nvPr>
            <p:ph type="sldNum" sz="quarter" idx="10"/>
          </p:nvPr>
        </p:nvSpPr>
        <p:spPr/>
        <p:txBody>
          <a:bodyPr/>
          <a:lstStyle/>
          <a:p>
            <a:fld id="{D6E84865-2FD6-49D9-A928-3FB27546AA45}" type="slidenum">
              <a:rPr lang="en-US" smtClean="0"/>
              <a:t>7</a:t>
            </a:fld>
            <a:endParaRPr lang="en-US"/>
          </a:p>
        </p:txBody>
      </p:sp>
    </p:spTree>
    <p:extLst>
      <p:ext uri="{BB962C8B-B14F-4D97-AF65-F5344CB8AC3E}">
        <p14:creationId xmlns:p14="http://schemas.microsoft.com/office/powerpoint/2010/main" val="2861026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There are 9 different miraculous gifts mentioned in 1 Corinthians 12, 13 &amp; 14. </a:t>
            </a:r>
          </a:p>
          <a:p>
            <a:r>
              <a:rPr lang="en-US" dirty="0" smtClean="0"/>
              <a:t>2.  The Apostles possessed all of these gifts as seen in Acts 8:14-21.</a:t>
            </a:r>
          </a:p>
          <a:p>
            <a:endParaRPr lang="en-US" dirty="0"/>
          </a:p>
        </p:txBody>
      </p:sp>
      <p:sp>
        <p:nvSpPr>
          <p:cNvPr id="4" name="Slide Number Placeholder 3"/>
          <p:cNvSpPr>
            <a:spLocks noGrp="1"/>
          </p:cNvSpPr>
          <p:nvPr>
            <p:ph type="sldNum" sz="quarter" idx="10"/>
          </p:nvPr>
        </p:nvSpPr>
        <p:spPr/>
        <p:txBody>
          <a:bodyPr/>
          <a:lstStyle/>
          <a:p>
            <a:fld id="{D6E84865-2FD6-49D9-A928-3FB27546AA45}" type="slidenum">
              <a:rPr lang="en-US" smtClean="0"/>
              <a:t>8</a:t>
            </a:fld>
            <a:endParaRPr lang="en-US"/>
          </a:p>
        </p:txBody>
      </p:sp>
    </p:spTree>
    <p:extLst>
      <p:ext uri="{BB962C8B-B14F-4D97-AF65-F5344CB8AC3E}">
        <p14:creationId xmlns:p14="http://schemas.microsoft.com/office/powerpoint/2010/main" val="836317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In 1 </a:t>
            </a:r>
            <a:r>
              <a:rPr lang="en-US" dirty="0" err="1" smtClean="0"/>
              <a:t>Cor</a:t>
            </a:r>
            <a:r>
              <a:rPr lang="en-US" dirty="0" smtClean="0"/>
              <a:t> 14 Paul stresses the gift of prophecy. (</a:t>
            </a:r>
            <a:r>
              <a:rPr lang="en-US" u="sng" dirty="0" smtClean="0"/>
              <a:t>1 </a:t>
            </a:r>
            <a:r>
              <a:rPr lang="en-US" u="sng" dirty="0" err="1" smtClean="0"/>
              <a:t>Cor</a:t>
            </a:r>
            <a:r>
              <a:rPr lang="en-US" u="sng" dirty="0" smtClean="0"/>
              <a:t> 14:1-5)</a:t>
            </a:r>
            <a:endParaRPr lang="en-US" u="sng" dirty="0"/>
          </a:p>
        </p:txBody>
      </p:sp>
      <p:sp>
        <p:nvSpPr>
          <p:cNvPr id="4" name="Slide Number Placeholder 3"/>
          <p:cNvSpPr>
            <a:spLocks noGrp="1"/>
          </p:cNvSpPr>
          <p:nvPr>
            <p:ph type="sldNum" sz="quarter" idx="10"/>
          </p:nvPr>
        </p:nvSpPr>
        <p:spPr/>
        <p:txBody>
          <a:bodyPr/>
          <a:lstStyle/>
          <a:p>
            <a:fld id="{D6E84865-2FD6-49D9-A928-3FB27546AA45}" type="slidenum">
              <a:rPr lang="en-US" smtClean="0"/>
              <a:t>9</a:t>
            </a:fld>
            <a:endParaRPr lang="en-US"/>
          </a:p>
        </p:txBody>
      </p:sp>
    </p:spTree>
    <p:extLst>
      <p:ext uri="{BB962C8B-B14F-4D97-AF65-F5344CB8AC3E}">
        <p14:creationId xmlns:p14="http://schemas.microsoft.com/office/powerpoint/2010/main" val="1434821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In 1 </a:t>
            </a:r>
            <a:r>
              <a:rPr lang="en-US" dirty="0" err="1" smtClean="0"/>
              <a:t>Cor</a:t>
            </a:r>
            <a:r>
              <a:rPr lang="en-US" dirty="0" smtClean="0"/>
              <a:t> 14 Paul stresses the gift of prophecy. (1 </a:t>
            </a:r>
            <a:r>
              <a:rPr lang="en-US" dirty="0" err="1" smtClean="0"/>
              <a:t>Cor</a:t>
            </a:r>
            <a:r>
              <a:rPr lang="en-US" dirty="0" smtClean="0"/>
              <a:t> 14:1-5)</a:t>
            </a:r>
          </a:p>
          <a:p>
            <a:endParaRPr lang="en-US" dirty="0"/>
          </a:p>
        </p:txBody>
      </p:sp>
      <p:sp>
        <p:nvSpPr>
          <p:cNvPr id="4" name="Slide Number Placeholder 3"/>
          <p:cNvSpPr>
            <a:spLocks noGrp="1"/>
          </p:cNvSpPr>
          <p:nvPr>
            <p:ph type="sldNum" sz="quarter" idx="10"/>
          </p:nvPr>
        </p:nvSpPr>
        <p:spPr/>
        <p:txBody>
          <a:bodyPr/>
          <a:lstStyle/>
          <a:p>
            <a:fld id="{D6E84865-2FD6-49D9-A928-3FB27546AA45}" type="slidenum">
              <a:rPr lang="en-US" smtClean="0"/>
              <a:t>10</a:t>
            </a:fld>
            <a:endParaRPr lang="en-US"/>
          </a:p>
        </p:txBody>
      </p:sp>
    </p:spTree>
    <p:extLst>
      <p:ext uri="{BB962C8B-B14F-4D97-AF65-F5344CB8AC3E}">
        <p14:creationId xmlns:p14="http://schemas.microsoft.com/office/powerpoint/2010/main" val="153123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446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612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05592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3307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271857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48945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4853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8406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543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968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66085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27970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92336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0634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758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4091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1/21/2017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555824"/>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 id="214748377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444336"/>
            <a:ext cx="8915399" cy="3333045"/>
          </a:xfrm>
        </p:spPr>
        <p:txBody>
          <a:bodyPr anchor="t"/>
          <a:lstStyle/>
          <a:p>
            <a:r>
              <a:rPr lang="en-US"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Fundamentals of the Faith</a:t>
            </a:r>
            <a:br>
              <a:rPr lang="en-US"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br>
            <a:r>
              <a:rPr lang="en-US"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Lesson 2</a:t>
            </a:r>
            <a:br>
              <a:rPr lang="en-US"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br>
            <a:r>
              <a:rPr lang="en-US"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Inspiration; Part 2 of 2</a:t>
            </a:r>
            <a:endParaRPr lang="en-US" dirty="0">
              <a:solidFill>
                <a:srgbClr val="002060"/>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Subtitle 2"/>
          <p:cNvSpPr>
            <a:spLocks noGrp="1"/>
          </p:cNvSpPr>
          <p:nvPr>
            <p:ph type="subTitle" idx="1"/>
          </p:nvPr>
        </p:nvSpPr>
        <p:spPr/>
        <p:txBody>
          <a:bodyPr>
            <a:normAutofit/>
          </a:bodyPr>
          <a:lstStyle/>
          <a:p>
            <a:r>
              <a:rPr lang="en-US" sz="32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Mark 16:19-20</a:t>
            </a:r>
            <a:endParaRPr lang="en-US" sz="3200" dirty="0">
              <a:solidFill>
                <a:srgbClr val="002060"/>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854782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9387793" cy="675409"/>
          </a:xfrm>
        </p:spPr>
        <p:txBody>
          <a:bodyPr/>
          <a:lstStyle/>
          <a:p>
            <a:pPr algn="ctr"/>
            <a:r>
              <a:rPr lang="en-US" u="sng" dirty="0">
                <a:solidFill>
                  <a:srgbClr val="002060"/>
                </a:solidFill>
                <a:effectLst>
                  <a:outerShdw blurRad="38100" dist="38100" dir="2700000" algn="tl">
                    <a:srgbClr val="000000">
                      <a:alpha val="43137"/>
                    </a:srgbClr>
                  </a:outerShdw>
                </a:effectLst>
                <a:latin typeface="Baskerville Old Face" panose="02020602080505020303" pitchFamily="18" charset="0"/>
              </a:rPr>
              <a:t>The Gift of Prophecy</a:t>
            </a:r>
          </a:p>
        </p:txBody>
      </p:sp>
      <p:sp>
        <p:nvSpPr>
          <p:cNvPr id="3" name="Content Placeholder 2"/>
          <p:cNvSpPr>
            <a:spLocks noGrp="1"/>
          </p:cNvSpPr>
          <p:nvPr>
            <p:ph idx="1"/>
          </p:nvPr>
        </p:nvSpPr>
        <p:spPr>
          <a:xfrm>
            <a:off x="2589212" y="602673"/>
            <a:ext cx="9391506" cy="6109854"/>
          </a:xfrm>
        </p:spPr>
        <p:txBody>
          <a:bodyPr>
            <a:normAutofit/>
          </a:bodyPr>
          <a:lstStyle/>
          <a:p>
            <a:pPr marL="0" indent="0">
              <a:buNone/>
            </a:pP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I </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wish you all spoke with tongues, but even more that you prophesied; for he who prophesies is greater than he who speaks with tongues, unless indeed he interprets, that the church may receive edification. </a:t>
            </a:r>
            <a:endPar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1 </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Corinthians 14:1-5</a:t>
            </a:r>
          </a:p>
        </p:txBody>
      </p:sp>
    </p:spTree>
    <p:extLst>
      <p:ext uri="{BB962C8B-B14F-4D97-AF65-F5344CB8AC3E}">
        <p14:creationId xmlns:p14="http://schemas.microsoft.com/office/powerpoint/2010/main" val="613890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9387793" cy="675409"/>
          </a:xfrm>
        </p:spPr>
        <p:txBody>
          <a:bodyPr/>
          <a:lstStyle/>
          <a:p>
            <a:pPr algn="ctr"/>
            <a:r>
              <a:rPr lang="en-US" u="sng" dirty="0">
                <a:solidFill>
                  <a:srgbClr val="002060"/>
                </a:solidFill>
                <a:effectLst>
                  <a:outerShdw blurRad="38100" dist="38100" dir="2700000" algn="tl">
                    <a:srgbClr val="000000">
                      <a:alpha val="43137"/>
                    </a:srgbClr>
                  </a:outerShdw>
                </a:effectLst>
                <a:latin typeface="Baskerville Old Face" panose="02020602080505020303" pitchFamily="18" charset="0"/>
              </a:rPr>
              <a:t>The Gift of Prophecy</a:t>
            </a:r>
          </a:p>
        </p:txBody>
      </p:sp>
      <p:sp>
        <p:nvSpPr>
          <p:cNvPr id="3" name="Content Placeholder 2"/>
          <p:cNvSpPr>
            <a:spLocks noGrp="1"/>
          </p:cNvSpPr>
          <p:nvPr>
            <p:ph idx="1"/>
          </p:nvPr>
        </p:nvSpPr>
        <p:spPr>
          <a:xfrm>
            <a:off x="2589212" y="602673"/>
            <a:ext cx="9391506" cy="6109854"/>
          </a:xfrm>
        </p:spPr>
        <p:txBody>
          <a:bodyPr>
            <a:normAutofit/>
          </a:bodyPr>
          <a:lstStyle/>
          <a:p>
            <a:pPr marL="0" indent="0">
              <a:buNone/>
            </a:pP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So </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the Lord said to Moses: “See, I have made you as God to Pharaoh, and Aaron your brother shall be your prophet. </a:t>
            </a:r>
            <a:endPar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Exodus </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7:1</a:t>
            </a:r>
          </a:p>
        </p:txBody>
      </p:sp>
    </p:spTree>
    <p:extLst>
      <p:ext uri="{BB962C8B-B14F-4D97-AF65-F5344CB8AC3E}">
        <p14:creationId xmlns:p14="http://schemas.microsoft.com/office/powerpoint/2010/main" val="3875908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9387793" cy="675409"/>
          </a:xfrm>
        </p:spPr>
        <p:txBody>
          <a:bodyPr/>
          <a:lstStyle/>
          <a:p>
            <a:pPr algn="ctr"/>
            <a:r>
              <a:rPr lang="en-US" u="sng" dirty="0">
                <a:solidFill>
                  <a:srgbClr val="002060"/>
                </a:solidFill>
                <a:effectLst>
                  <a:outerShdw blurRad="38100" dist="38100" dir="2700000" algn="tl">
                    <a:srgbClr val="000000">
                      <a:alpha val="43137"/>
                    </a:srgbClr>
                  </a:outerShdw>
                </a:effectLst>
                <a:latin typeface="Baskerville Old Face" panose="02020602080505020303" pitchFamily="18" charset="0"/>
              </a:rPr>
              <a:t>Relevant Passages</a:t>
            </a:r>
          </a:p>
        </p:txBody>
      </p:sp>
      <p:sp>
        <p:nvSpPr>
          <p:cNvPr id="3" name="Content Placeholder 2"/>
          <p:cNvSpPr>
            <a:spLocks noGrp="1"/>
          </p:cNvSpPr>
          <p:nvPr>
            <p:ph idx="1"/>
          </p:nvPr>
        </p:nvSpPr>
        <p:spPr>
          <a:xfrm>
            <a:off x="2589212" y="602673"/>
            <a:ext cx="9391506" cy="6109854"/>
          </a:xfrm>
        </p:spPr>
        <p:txBody>
          <a:bodyPr>
            <a:normAutofit/>
          </a:bodyPr>
          <a:lstStyle/>
          <a:p>
            <a:pPr marL="0" indent="0">
              <a:buNone/>
            </a:pP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But </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as it is </a:t>
            </a: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written: “Eye has not seen, nor ear heard, Nor </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have entered into the heart of </a:t>
            </a: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man The </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things which God has prepared for those who love Him</a:t>
            </a: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 10  </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But God has revealed them to us through His Spirit. For the Spirit searches all things, yes, the deep things of God. 11  For what man knows the things of a man except the spirit of the man which is in him? Even so no one knows the things of God except the Spirit of God. </a:t>
            </a:r>
          </a:p>
        </p:txBody>
      </p:sp>
    </p:spTree>
    <p:extLst>
      <p:ext uri="{BB962C8B-B14F-4D97-AF65-F5344CB8AC3E}">
        <p14:creationId xmlns:p14="http://schemas.microsoft.com/office/powerpoint/2010/main" val="106534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9387793" cy="675409"/>
          </a:xfrm>
        </p:spPr>
        <p:txBody>
          <a:bodyPr/>
          <a:lstStyle/>
          <a:p>
            <a:pPr algn="ctr"/>
            <a:r>
              <a:rPr lang="en-US" u="sng" dirty="0">
                <a:solidFill>
                  <a:srgbClr val="002060"/>
                </a:solidFill>
                <a:effectLst>
                  <a:outerShdw blurRad="38100" dist="38100" dir="2700000" algn="tl">
                    <a:srgbClr val="000000">
                      <a:alpha val="43137"/>
                    </a:srgbClr>
                  </a:outerShdw>
                </a:effectLst>
                <a:latin typeface="Baskerville Old Face" panose="02020602080505020303" pitchFamily="18" charset="0"/>
              </a:rPr>
              <a:t>Relevant Passages</a:t>
            </a:r>
          </a:p>
        </p:txBody>
      </p:sp>
      <p:sp>
        <p:nvSpPr>
          <p:cNvPr id="3" name="Content Placeholder 2"/>
          <p:cNvSpPr>
            <a:spLocks noGrp="1"/>
          </p:cNvSpPr>
          <p:nvPr>
            <p:ph idx="1"/>
          </p:nvPr>
        </p:nvSpPr>
        <p:spPr>
          <a:xfrm>
            <a:off x="2589212" y="602673"/>
            <a:ext cx="9391506" cy="6109854"/>
          </a:xfrm>
        </p:spPr>
        <p:txBody>
          <a:bodyPr>
            <a:normAutofit/>
          </a:bodyPr>
          <a:lstStyle/>
          <a:p>
            <a:pPr marL="0" indent="0">
              <a:buNone/>
            </a:pP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Now we have received, not the spirit of the world, but the Spirit who is from God, that we might know the things that have been freely given to us by </a:t>
            </a: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God. 13  </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These things we also speak, not in words which man's wisdom teaches but which the Holy Spirit teaches, comparing spiritual things with spiritual. </a:t>
            </a:r>
            <a:endPar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1 </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Corinthians </a:t>
            </a: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2:9-13</a:t>
            </a:r>
            <a:endPar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212924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9387793" cy="675409"/>
          </a:xfrm>
        </p:spPr>
        <p:txBody>
          <a:bodyPr/>
          <a:lstStyle/>
          <a:p>
            <a:pPr algn="ctr"/>
            <a:r>
              <a:rPr lang="en-US" u="sng" dirty="0">
                <a:solidFill>
                  <a:srgbClr val="002060"/>
                </a:solidFill>
                <a:effectLst>
                  <a:outerShdw blurRad="38100" dist="38100" dir="2700000" algn="tl">
                    <a:srgbClr val="000000">
                      <a:alpha val="43137"/>
                    </a:srgbClr>
                  </a:outerShdw>
                </a:effectLst>
                <a:latin typeface="Baskerville Old Face" panose="02020602080505020303" pitchFamily="18" charset="0"/>
              </a:rPr>
              <a:t>Relevant Passages</a:t>
            </a:r>
          </a:p>
        </p:txBody>
      </p:sp>
      <p:sp>
        <p:nvSpPr>
          <p:cNvPr id="3" name="Content Placeholder 2"/>
          <p:cNvSpPr>
            <a:spLocks noGrp="1"/>
          </p:cNvSpPr>
          <p:nvPr>
            <p:ph idx="1"/>
          </p:nvPr>
        </p:nvSpPr>
        <p:spPr>
          <a:xfrm>
            <a:off x="2589212" y="602673"/>
            <a:ext cx="9391506" cy="6109854"/>
          </a:xfrm>
        </p:spPr>
        <p:txBody>
          <a:bodyPr>
            <a:normAutofit lnSpcReduction="10000"/>
          </a:bodyPr>
          <a:lstStyle/>
          <a:p>
            <a:pPr marL="0" indent="0">
              <a:buNone/>
            </a:pP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For this reason I, Paul, the prisoner of Christ Jesus for you Gentiles— 2  if indeed you have heard of the dispensation of the grace of God which was given to me for you, 3  how that by revelation He made known to me the mystery (as I have briefly written already, 4  by which, when you read, you may understand my knowledge in the mystery of Christ), 5  which in other ages was not made known to the sons of men, as it has now been revealed by the Spirit to His holy apostles and prophets: </a:t>
            </a: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                                  Ephesians </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3:1-5</a:t>
            </a:r>
          </a:p>
        </p:txBody>
      </p:sp>
    </p:spTree>
    <p:extLst>
      <p:ext uri="{BB962C8B-B14F-4D97-AF65-F5344CB8AC3E}">
        <p14:creationId xmlns:p14="http://schemas.microsoft.com/office/powerpoint/2010/main" val="7142995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9387793" cy="675409"/>
          </a:xfrm>
        </p:spPr>
        <p:txBody>
          <a:bodyPr/>
          <a:lstStyle/>
          <a:p>
            <a:pPr algn="ctr"/>
            <a:r>
              <a:rPr lang="en-US" u="sng"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Conclusion</a:t>
            </a:r>
            <a:endParaRPr lang="en-US" u="sng" dirty="0">
              <a:solidFill>
                <a:srgbClr val="002060"/>
              </a:solidFill>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589212" y="602673"/>
            <a:ext cx="9391506" cy="6109854"/>
          </a:xfrm>
        </p:spPr>
        <p:txBody>
          <a:bodyPr>
            <a:normAutofit/>
          </a:bodyPr>
          <a:lstStyle/>
          <a:p>
            <a:pPr marL="742950" indent="-742950">
              <a:buFont typeface="+mj-lt"/>
              <a:buAutoNum type="arabicPeriod"/>
            </a:pP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Inspiration is not difficult to understand when we study what God’s word has said about it, not what men who claim to be inspired teach. </a:t>
            </a:r>
            <a:endPar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endParaRPr>
          </a:p>
          <a:p>
            <a:pPr marL="742950" indent="-742950">
              <a:buFont typeface="+mj-lt"/>
              <a:buAutoNum type="arabicPeriod"/>
            </a:pP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This is a fundamental lesson, without fundamentals we can not build, grow and “go on to perfection” (</a:t>
            </a:r>
            <a:r>
              <a:rPr lang="en-US" sz="3600" dirty="0" err="1">
                <a:solidFill>
                  <a:srgbClr val="002060"/>
                </a:solidFill>
                <a:effectLst>
                  <a:outerShdw blurRad="38100" dist="38100" dir="2700000" algn="tl">
                    <a:srgbClr val="000000">
                      <a:alpha val="43137"/>
                    </a:srgbClr>
                  </a:outerShdw>
                </a:effectLst>
                <a:latin typeface="Baskerville Old Face" panose="02020602080505020303" pitchFamily="18" charset="0"/>
              </a:rPr>
              <a:t>Heb</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 6:1). Let us not disregard such fundamental teachings. </a:t>
            </a:r>
          </a:p>
        </p:txBody>
      </p:sp>
    </p:spTree>
    <p:extLst>
      <p:ext uri="{BB962C8B-B14F-4D97-AF65-F5344CB8AC3E}">
        <p14:creationId xmlns:p14="http://schemas.microsoft.com/office/powerpoint/2010/main" val="2379225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9387793" cy="675409"/>
          </a:xfrm>
        </p:spPr>
        <p:txBody>
          <a:bodyPr/>
          <a:lstStyle/>
          <a:p>
            <a:pPr algn="ctr"/>
            <a:r>
              <a:rPr lang="en-US" u="sng" dirty="0">
                <a:solidFill>
                  <a:srgbClr val="002060"/>
                </a:solidFill>
                <a:effectLst>
                  <a:outerShdw blurRad="38100" dist="38100" dir="2700000" algn="tl">
                    <a:srgbClr val="000000">
                      <a:alpha val="43137"/>
                    </a:srgbClr>
                  </a:outerShdw>
                </a:effectLst>
                <a:latin typeface="Baskerville Old Face" panose="02020602080505020303" pitchFamily="18" charset="0"/>
              </a:rPr>
              <a:t>The Apostles &amp; Authority</a:t>
            </a:r>
          </a:p>
        </p:txBody>
      </p:sp>
      <p:sp>
        <p:nvSpPr>
          <p:cNvPr id="3" name="Content Placeholder 2"/>
          <p:cNvSpPr>
            <a:spLocks noGrp="1"/>
          </p:cNvSpPr>
          <p:nvPr>
            <p:ph idx="1"/>
          </p:nvPr>
        </p:nvSpPr>
        <p:spPr>
          <a:xfrm>
            <a:off x="2589212" y="602673"/>
            <a:ext cx="9391506" cy="6109854"/>
          </a:xfrm>
        </p:spPr>
        <p:txBody>
          <a:bodyPr>
            <a:normAutofit/>
          </a:bodyPr>
          <a:lstStyle/>
          <a:p>
            <a:pPr marL="0" indent="0">
              <a:buNone/>
            </a:pPr>
            <a:r>
              <a:rPr lang="en-US" sz="3600" u="sng" dirty="0">
                <a:solidFill>
                  <a:srgbClr val="002060"/>
                </a:solidFill>
                <a:effectLst>
                  <a:outerShdw blurRad="38100" dist="38100" dir="2700000" algn="tl">
                    <a:srgbClr val="000000">
                      <a:alpha val="43137"/>
                    </a:srgbClr>
                  </a:outerShdw>
                </a:effectLst>
                <a:latin typeface="Baskerville Old Face" panose="02020602080505020303" pitchFamily="18" charset="0"/>
              </a:rPr>
              <a:t>The Apostles Word &amp; the Miraculous</a:t>
            </a:r>
          </a:p>
          <a:p>
            <a:pPr marL="0" indent="0">
              <a:buNone/>
            </a:pP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So </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then, after the Lord had spoken to them, He was received up into heaven, and sat down at the right hand of God. 20  And they went out and preached everywhere, the Lord working with them and confirming the word through the accompanying signs. Amen. </a:t>
            </a:r>
            <a:endPar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Mark 16:19-20</a:t>
            </a:r>
          </a:p>
          <a:p>
            <a:pPr marL="0" indent="0">
              <a:buNone/>
            </a:pPr>
            <a:endPar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500505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9387793" cy="675409"/>
          </a:xfrm>
        </p:spPr>
        <p:txBody>
          <a:bodyPr/>
          <a:lstStyle/>
          <a:p>
            <a:pPr algn="ctr"/>
            <a:r>
              <a:rPr lang="en-US" u="sng" dirty="0">
                <a:solidFill>
                  <a:srgbClr val="002060"/>
                </a:solidFill>
                <a:effectLst>
                  <a:outerShdw blurRad="38100" dist="38100" dir="2700000" algn="tl">
                    <a:srgbClr val="000000">
                      <a:alpha val="43137"/>
                    </a:srgbClr>
                  </a:outerShdw>
                </a:effectLst>
                <a:latin typeface="Baskerville Old Face" panose="02020602080505020303" pitchFamily="18" charset="0"/>
              </a:rPr>
              <a:t>The Apostles &amp; Authority</a:t>
            </a:r>
          </a:p>
        </p:txBody>
      </p:sp>
      <p:sp>
        <p:nvSpPr>
          <p:cNvPr id="3" name="Content Placeholder 2"/>
          <p:cNvSpPr>
            <a:spLocks noGrp="1"/>
          </p:cNvSpPr>
          <p:nvPr>
            <p:ph idx="1"/>
          </p:nvPr>
        </p:nvSpPr>
        <p:spPr>
          <a:xfrm>
            <a:off x="2589212" y="602673"/>
            <a:ext cx="9391506" cy="6109854"/>
          </a:xfrm>
        </p:spPr>
        <p:txBody>
          <a:bodyPr>
            <a:normAutofit/>
          </a:bodyPr>
          <a:lstStyle/>
          <a:p>
            <a:pPr marL="0" indent="0">
              <a:buNone/>
            </a:pPr>
            <a:r>
              <a:rPr lang="en-US" sz="3600" u="sng" dirty="0">
                <a:solidFill>
                  <a:srgbClr val="002060"/>
                </a:solidFill>
                <a:effectLst>
                  <a:outerShdw blurRad="38100" dist="38100" dir="2700000" algn="tl">
                    <a:srgbClr val="000000">
                      <a:alpha val="43137"/>
                    </a:srgbClr>
                  </a:outerShdw>
                </a:effectLst>
                <a:latin typeface="Baskerville Old Face" panose="02020602080505020303" pitchFamily="18" charset="0"/>
              </a:rPr>
              <a:t>Ambassadors on the behalf of </a:t>
            </a:r>
            <a:r>
              <a:rPr lang="en-US" sz="3600" u="sng"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Christ</a:t>
            </a:r>
          </a:p>
          <a:p>
            <a:pPr marL="0" indent="0">
              <a:buNone/>
            </a:pP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For </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we must all appear before the judgment seat of Christ, that each one may receive the things done in the body, according to what he has done, whether good or bad. </a:t>
            </a:r>
            <a:endPar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2 </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Corinthians 5:10</a:t>
            </a:r>
          </a:p>
        </p:txBody>
      </p:sp>
    </p:spTree>
    <p:extLst>
      <p:ext uri="{BB962C8B-B14F-4D97-AF65-F5344CB8AC3E}">
        <p14:creationId xmlns:p14="http://schemas.microsoft.com/office/powerpoint/2010/main" val="98124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9387793" cy="675409"/>
          </a:xfrm>
        </p:spPr>
        <p:txBody>
          <a:bodyPr/>
          <a:lstStyle/>
          <a:p>
            <a:pPr algn="ctr"/>
            <a:r>
              <a:rPr lang="en-US" u="sng" dirty="0">
                <a:solidFill>
                  <a:srgbClr val="002060"/>
                </a:solidFill>
                <a:effectLst>
                  <a:outerShdw blurRad="38100" dist="38100" dir="2700000" algn="tl">
                    <a:srgbClr val="000000">
                      <a:alpha val="43137"/>
                    </a:srgbClr>
                  </a:outerShdw>
                </a:effectLst>
                <a:latin typeface="Baskerville Old Face" panose="02020602080505020303" pitchFamily="18" charset="0"/>
              </a:rPr>
              <a:t>The Apostles &amp; Authority</a:t>
            </a:r>
          </a:p>
        </p:txBody>
      </p:sp>
      <p:sp>
        <p:nvSpPr>
          <p:cNvPr id="3" name="Content Placeholder 2"/>
          <p:cNvSpPr>
            <a:spLocks noGrp="1"/>
          </p:cNvSpPr>
          <p:nvPr>
            <p:ph idx="1"/>
          </p:nvPr>
        </p:nvSpPr>
        <p:spPr>
          <a:xfrm>
            <a:off x="2589212" y="602673"/>
            <a:ext cx="9391506" cy="6109854"/>
          </a:xfrm>
        </p:spPr>
        <p:txBody>
          <a:bodyPr>
            <a:normAutofit lnSpcReduction="10000"/>
          </a:bodyPr>
          <a:lstStyle/>
          <a:p>
            <a:pPr marL="0" indent="0">
              <a:buNone/>
            </a:pPr>
            <a:r>
              <a:rPr lang="en-US" sz="3600" u="sng" dirty="0">
                <a:solidFill>
                  <a:srgbClr val="002060"/>
                </a:solidFill>
                <a:effectLst>
                  <a:outerShdw blurRad="38100" dist="38100" dir="2700000" algn="tl">
                    <a:srgbClr val="000000">
                      <a:alpha val="43137"/>
                    </a:srgbClr>
                  </a:outerShdw>
                </a:effectLst>
                <a:latin typeface="Baskerville Old Face" panose="02020602080505020303" pitchFamily="18" charset="0"/>
              </a:rPr>
              <a:t>Ambassadors on the behalf of </a:t>
            </a:r>
            <a:r>
              <a:rPr lang="en-US" sz="3600" u="sng"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Christ</a:t>
            </a:r>
          </a:p>
          <a:p>
            <a:pPr marL="0" indent="0">
              <a:buNone/>
            </a:pP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21 Therefore</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 of these men who have accompanied us all the time that the Lord Jesus went in and out among us, 22  beginning from the baptism of John to that day when He was taken up from us, one of these must become a witness with us of His resurrection</a:t>
            </a: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 23  </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And they proposed two: Joseph called </a:t>
            </a:r>
            <a:r>
              <a:rPr lang="en-US" sz="3600" dirty="0" err="1">
                <a:solidFill>
                  <a:srgbClr val="002060"/>
                </a:solidFill>
                <a:effectLst>
                  <a:outerShdw blurRad="38100" dist="38100" dir="2700000" algn="tl">
                    <a:srgbClr val="000000">
                      <a:alpha val="43137"/>
                    </a:srgbClr>
                  </a:outerShdw>
                </a:effectLst>
                <a:latin typeface="Baskerville Old Face" panose="02020602080505020303" pitchFamily="18" charset="0"/>
              </a:rPr>
              <a:t>Barsabas</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 who was surnamed Justus, and Matthias. 24  And they prayed and said, “You, O Lord, who know the hearts of all, show which of these two You have </a:t>
            </a: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chosen</a:t>
            </a:r>
            <a:endPar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47699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9387793" cy="675409"/>
          </a:xfrm>
        </p:spPr>
        <p:txBody>
          <a:bodyPr/>
          <a:lstStyle/>
          <a:p>
            <a:pPr algn="ctr"/>
            <a:r>
              <a:rPr lang="en-US" u="sng" dirty="0">
                <a:solidFill>
                  <a:srgbClr val="002060"/>
                </a:solidFill>
                <a:effectLst>
                  <a:outerShdw blurRad="38100" dist="38100" dir="2700000" algn="tl">
                    <a:srgbClr val="000000">
                      <a:alpha val="43137"/>
                    </a:srgbClr>
                  </a:outerShdw>
                </a:effectLst>
                <a:latin typeface="Baskerville Old Face" panose="02020602080505020303" pitchFamily="18" charset="0"/>
              </a:rPr>
              <a:t>The Apostles &amp; Authority</a:t>
            </a:r>
          </a:p>
        </p:txBody>
      </p:sp>
      <p:sp>
        <p:nvSpPr>
          <p:cNvPr id="3" name="Content Placeholder 2"/>
          <p:cNvSpPr>
            <a:spLocks noGrp="1"/>
          </p:cNvSpPr>
          <p:nvPr>
            <p:ph idx="1"/>
          </p:nvPr>
        </p:nvSpPr>
        <p:spPr>
          <a:xfrm>
            <a:off x="2589212" y="602673"/>
            <a:ext cx="9391506" cy="6109854"/>
          </a:xfrm>
        </p:spPr>
        <p:txBody>
          <a:bodyPr>
            <a:normAutofit/>
          </a:bodyPr>
          <a:lstStyle/>
          <a:p>
            <a:pPr marL="0" indent="0">
              <a:buNone/>
            </a:pPr>
            <a:r>
              <a:rPr lang="en-US" sz="3600" u="sng"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Ambassadors </a:t>
            </a:r>
            <a:r>
              <a:rPr lang="en-US" sz="3600" u="sng" dirty="0">
                <a:solidFill>
                  <a:srgbClr val="002060"/>
                </a:solidFill>
                <a:effectLst>
                  <a:outerShdw blurRad="38100" dist="38100" dir="2700000" algn="tl">
                    <a:srgbClr val="000000">
                      <a:alpha val="43137"/>
                    </a:srgbClr>
                  </a:outerShdw>
                </a:effectLst>
                <a:latin typeface="Baskerville Old Face" panose="02020602080505020303" pitchFamily="18" charset="0"/>
              </a:rPr>
              <a:t>on the behalf of </a:t>
            </a:r>
            <a:r>
              <a:rPr lang="en-US" sz="3600" u="sng"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Christ</a:t>
            </a:r>
          </a:p>
          <a:p>
            <a:pPr marL="0" indent="0">
              <a:buNone/>
            </a:pP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to take part in this ministry and apostleship from which Judas by transgression fell, that he might go to his own place.” 26  And they cast their lots, and the lot fell on Matthias. And he was numbered with the eleven apostles</a:t>
            </a: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 </a:t>
            </a:r>
          </a:p>
          <a:p>
            <a:pPr marL="0" indent="0">
              <a:buNone/>
            </a:pP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1  When the Day of Pentecost had fully come, they were all with one accord in one place</a:t>
            </a: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a:t>
            </a:r>
          </a:p>
        </p:txBody>
      </p:sp>
    </p:spTree>
    <p:extLst>
      <p:ext uri="{BB962C8B-B14F-4D97-AF65-F5344CB8AC3E}">
        <p14:creationId xmlns:p14="http://schemas.microsoft.com/office/powerpoint/2010/main" val="3349204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9387793" cy="675409"/>
          </a:xfrm>
        </p:spPr>
        <p:txBody>
          <a:bodyPr/>
          <a:lstStyle/>
          <a:p>
            <a:pPr algn="ctr"/>
            <a:r>
              <a:rPr lang="en-US" u="sng" dirty="0">
                <a:solidFill>
                  <a:srgbClr val="002060"/>
                </a:solidFill>
                <a:effectLst>
                  <a:outerShdw blurRad="38100" dist="38100" dir="2700000" algn="tl">
                    <a:srgbClr val="000000">
                      <a:alpha val="43137"/>
                    </a:srgbClr>
                  </a:outerShdw>
                </a:effectLst>
                <a:latin typeface="Baskerville Old Face" panose="02020602080505020303" pitchFamily="18" charset="0"/>
              </a:rPr>
              <a:t>The Apostles &amp; Authority</a:t>
            </a:r>
          </a:p>
        </p:txBody>
      </p:sp>
      <p:sp>
        <p:nvSpPr>
          <p:cNvPr id="3" name="Content Placeholder 2"/>
          <p:cNvSpPr>
            <a:spLocks noGrp="1"/>
          </p:cNvSpPr>
          <p:nvPr>
            <p:ph idx="1"/>
          </p:nvPr>
        </p:nvSpPr>
        <p:spPr>
          <a:xfrm>
            <a:off x="2589212" y="602673"/>
            <a:ext cx="9391506" cy="6109854"/>
          </a:xfrm>
        </p:spPr>
        <p:txBody>
          <a:bodyPr>
            <a:normAutofit/>
          </a:bodyPr>
          <a:lstStyle/>
          <a:p>
            <a:pPr marL="0" indent="0">
              <a:buNone/>
            </a:pPr>
            <a:r>
              <a:rPr lang="en-US" sz="3600" u="sng"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Ambassadors </a:t>
            </a:r>
            <a:r>
              <a:rPr lang="en-US" sz="3600" u="sng" dirty="0">
                <a:solidFill>
                  <a:srgbClr val="002060"/>
                </a:solidFill>
                <a:effectLst>
                  <a:outerShdw blurRad="38100" dist="38100" dir="2700000" algn="tl">
                    <a:srgbClr val="000000">
                      <a:alpha val="43137"/>
                    </a:srgbClr>
                  </a:outerShdw>
                </a:effectLst>
                <a:latin typeface="Baskerville Old Face" panose="02020602080505020303" pitchFamily="18" charset="0"/>
              </a:rPr>
              <a:t>on the behalf of </a:t>
            </a:r>
            <a:r>
              <a:rPr lang="en-US" sz="3600" u="sng"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Christ</a:t>
            </a:r>
          </a:p>
          <a:p>
            <a:pPr marL="0" indent="0">
              <a:buNone/>
            </a:pP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And suddenly there came a sound from heaven, as of a rushing mighty wind, and it filled the whole house where they were sitting. 3  Then there appeared to them divided tongues, as of fire, and one sat upon each of them. 4  And they were all filled with the Holy Spirit and began to speak with other tongues, as the Spirit gave them utterance. Acts </a:t>
            </a: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1:21-2:4</a:t>
            </a:r>
          </a:p>
        </p:txBody>
      </p:sp>
    </p:spTree>
    <p:extLst>
      <p:ext uri="{BB962C8B-B14F-4D97-AF65-F5344CB8AC3E}">
        <p14:creationId xmlns:p14="http://schemas.microsoft.com/office/powerpoint/2010/main" val="3329919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9387793" cy="675409"/>
          </a:xfrm>
        </p:spPr>
        <p:txBody>
          <a:bodyPr/>
          <a:lstStyle/>
          <a:p>
            <a:pPr algn="ctr"/>
            <a:r>
              <a:rPr lang="en-US" u="sng" dirty="0">
                <a:solidFill>
                  <a:srgbClr val="002060"/>
                </a:solidFill>
                <a:effectLst>
                  <a:outerShdw blurRad="38100" dist="38100" dir="2700000" algn="tl">
                    <a:srgbClr val="000000">
                      <a:alpha val="43137"/>
                    </a:srgbClr>
                  </a:outerShdw>
                </a:effectLst>
                <a:latin typeface="Baskerville Old Face" panose="02020602080505020303" pitchFamily="18" charset="0"/>
              </a:rPr>
              <a:t>The Gift of Prophecy</a:t>
            </a:r>
          </a:p>
        </p:txBody>
      </p:sp>
      <p:sp>
        <p:nvSpPr>
          <p:cNvPr id="3" name="Content Placeholder 2"/>
          <p:cNvSpPr>
            <a:spLocks noGrp="1"/>
          </p:cNvSpPr>
          <p:nvPr>
            <p:ph idx="1"/>
          </p:nvPr>
        </p:nvSpPr>
        <p:spPr>
          <a:xfrm>
            <a:off x="2589212" y="602673"/>
            <a:ext cx="9391506" cy="6109854"/>
          </a:xfrm>
        </p:spPr>
        <p:txBody>
          <a:bodyPr>
            <a:normAutofit/>
          </a:bodyPr>
          <a:lstStyle/>
          <a:p>
            <a:pPr marL="0" indent="0">
              <a:buNone/>
            </a:pPr>
            <a:r>
              <a:rPr lang="en-US" sz="3600" u="sng" dirty="0">
                <a:solidFill>
                  <a:srgbClr val="002060"/>
                </a:solidFill>
                <a:effectLst>
                  <a:outerShdw blurRad="38100" dist="38100" dir="2700000" algn="tl">
                    <a:srgbClr val="000000">
                      <a:alpha val="43137"/>
                    </a:srgbClr>
                  </a:outerShdw>
                </a:effectLst>
                <a:latin typeface="Baskerville Old Face" panose="02020602080505020303" pitchFamily="18" charset="0"/>
              </a:rPr>
              <a:t>Gifts in the 1st </a:t>
            </a:r>
            <a:r>
              <a:rPr lang="en-US" sz="3600" u="sng"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Century</a:t>
            </a:r>
          </a:p>
          <a:p>
            <a:pPr marL="0" indent="0">
              <a:buNone/>
            </a:pP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Now when the apostles who were at Jerusalem heard that Samaria had received the word of God, they sent Peter and John to them, 15  who, when they had come down, prayed for them that they might receive the Holy Spirit. 16  For as yet He had fallen upon none of them. They had only been baptized in the name of the Lord Jesus. 17  Then they laid hands on them, and they received the Holy Spirit</a:t>
            </a: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a:t>
            </a:r>
            <a:endPar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4155617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9387793" cy="675409"/>
          </a:xfrm>
        </p:spPr>
        <p:txBody>
          <a:bodyPr/>
          <a:lstStyle/>
          <a:p>
            <a:pPr algn="ctr"/>
            <a:r>
              <a:rPr lang="en-US" u="sng" dirty="0">
                <a:solidFill>
                  <a:srgbClr val="002060"/>
                </a:solidFill>
                <a:effectLst>
                  <a:outerShdw blurRad="38100" dist="38100" dir="2700000" algn="tl">
                    <a:srgbClr val="000000">
                      <a:alpha val="43137"/>
                    </a:srgbClr>
                  </a:outerShdw>
                </a:effectLst>
                <a:latin typeface="Baskerville Old Face" panose="02020602080505020303" pitchFamily="18" charset="0"/>
              </a:rPr>
              <a:t>The Gift of Prophecy</a:t>
            </a:r>
          </a:p>
        </p:txBody>
      </p:sp>
      <p:sp>
        <p:nvSpPr>
          <p:cNvPr id="3" name="Content Placeholder 2"/>
          <p:cNvSpPr>
            <a:spLocks noGrp="1"/>
          </p:cNvSpPr>
          <p:nvPr>
            <p:ph idx="1"/>
          </p:nvPr>
        </p:nvSpPr>
        <p:spPr>
          <a:xfrm>
            <a:off x="2589212" y="602673"/>
            <a:ext cx="9391506" cy="6109854"/>
          </a:xfrm>
        </p:spPr>
        <p:txBody>
          <a:bodyPr>
            <a:normAutofit lnSpcReduction="10000"/>
          </a:bodyPr>
          <a:lstStyle/>
          <a:p>
            <a:pPr marL="0" indent="0">
              <a:buNone/>
            </a:pPr>
            <a:r>
              <a:rPr lang="en-US" sz="3600" u="sng" dirty="0">
                <a:solidFill>
                  <a:srgbClr val="002060"/>
                </a:solidFill>
                <a:effectLst>
                  <a:outerShdw blurRad="38100" dist="38100" dir="2700000" algn="tl">
                    <a:srgbClr val="000000">
                      <a:alpha val="43137"/>
                    </a:srgbClr>
                  </a:outerShdw>
                </a:effectLst>
                <a:latin typeface="Baskerville Old Face" panose="02020602080505020303" pitchFamily="18" charset="0"/>
              </a:rPr>
              <a:t>Gifts in the 1st </a:t>
            </a:r>
            <a:r>
              <a:rPr lang="en-US" sz="3600" u="sng"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Century</a:t>
            </a:r>
          </a:p>
          <a:p>
            <a:pPr marL="0" indent="0">
              <a:buNone/>
            </a:pP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18  And when Simon saw that through the laying on of the apostles’ hands the Holy Spirit was given, he offered them money, 19  saying, “Give me this power also, that anyone on whom I lay hands may receive the Holy Spirit</a:t>
            </a: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 20  </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But Peter said to him, “Your money perish with you, because you thought that the gift of God could be purchased with money! 21  You have neither part nor portion in this matter, for your heart is not right in the sight of God. </a:t>
            </a:r>
            <a:r>
              <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rPr>
              <a:t>    Acts </a:t>
            </a: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8:14-21</a:t>
            </a:r>
          </a:p>
        </p:txBody>
      </p:sp>
    </p:spTree>
    <p:extLst>
      <p:ext uri="{BB962C8B-B14F-4D97-AF65-F5344CB8AC3E}">
        <p14:creationId xmlns:p14="http://schemas.microsoft.com/office/powerpoint/2010/main" val="3415998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9387793" cy="675409"/>
          </a:xfrm>
        </p:spPr>
        <p:txBody>
          <a:bodyPr/>
          <a:lstStyle/>
          <a:p>
            <a:pPr algn="ctr"/>
            <a:r>
              <a:rPr lang="en-US" u="sng" dirty="0">
                <a:solidFill>
                  <a:srgbClr val="002060"/>
                </a:solidFill>
                <a:effectLst>
                  <a:outerShdw blurRad="38100" dist="38100" dir="2700000" algn="tl">
                    <a:srgbClr val="000000">
                      <a:alpha val="43137"/>
                    </a:srgbClr>
                  </a:outerShdw>
                </a:effectLst>
                <a:latin typeface="Baskerville Old Face" panose="02020602080505020303" pitchFamily="18" charset="0"/>
              </a:rPr>
              <a:t>The Gift of Prophecy</a:t>
            </a:r>
          </a:p>
        </p:txBody>
      </p:sp>
      <p:sp>
        <p:nvSpPr>
          <p:cNvPr id="3" name="Content Placeholder 2"/>
          <p:cNvSpPr>
            <a:spLocks noGrp="1"/>
          </p:cNvSpPr>
          <p:nvPr>
            <p:ph idx="1"/>
          </p:nvPr>
        </p:nvSpPr>
        <p:spPr>
          <a:xfrm>
            <a:off x="2589212" y="602673"/>
            <a:ext cx="9391506" cy="6109854"/>
          </a:xfrm>
        </p:spPr>
        <p:txBody>
          <a:bodyPr>
            <a:normAutofit/>
          </a:bodyPr>
          <a:lstStyle/>
          <a:p>
            <a:pPr marL="0" indent="0">
              <a:buNone/>
            </a:pPr>
            <a:r>
              <a:rPr lang="en-US" sz="3600" dirty="0">
                <a:solidFill>
                  <a:srgbClr val="002060"/>
                </a:solidFill>
                <a:effectLst>
                  <a:outerShdw blurRad="38100" dist="38100" dir="2700000" algn="tl">
                    <a:srgbClr val="000000">
                      <a:alpha val="43137"/>
                    </a:srgbClr>
                  </a:outerShdw>
                </a:effectLst>
                <a:latin typeface="Baskerville Old Face" panose="02020602080505020303" pitchFamily="18" charset="0"/>
              </a:rPr>
              <a:t>Pursue love, and desire spiritual gifts, but especially that you may prophesy. 2  For he who speaks in a tongue does not speak to men but to God, for no one understands him; however, in the spirit he speaks mysteries. 3  But he who prophesies speaks edification and exhortation and comfort to men. 4  He who speaks in a tongue edifies himself, but he who prophesies edifies the church. </a:t>
            </a:r>
            <a:endParaRPr lang="en-US" sz="3600" dirty="0" smtClean="0">
              <a:solidFill>
                <a:srgbClr val="002060"/>
              </a:solidFill>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221066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37</TotalTime>
  <Words>1675</Words>
  <Application>Microsoft Office PowerPoint</Application>
  <PresentationFormat>Widescreen</PresentationFormat>
  <Paragraphs>93</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Baskerville Old Face</vt:lpstr>
      <vt:lpstr>Calibri</vt:lpstr>
      <vt:lpstr>Century Gothic</vt:lpstr>
      <vt:lpstr>Wingdings 3</vt:lpstr>
      <vt:lpstr>Wisp</vt:lpstr>
      <vt:lpstr>Fundamentals of the Faith Lesson 2 Inspiration; Part 2 of 2</vt:lpstr>
      <vt:lpstr>The Apostles &amp; Authority</vt:lpstr>
      <vt:lpstr>The Apostles &amp; Authority</vt:lpstr>
      <vt:lpstr>The Apostles &amp; Authority</vt:lpstr>
      <vt:lpstr>The Apostles &amp; Authority</vt:lpstr>
      <vt:lpstr>The Apostles &amp; Authority</vt:lpstr>
      <vt:lpstr>The Gift of Prophecy</vt:lpstr>
      <vt:lpstr>The Gift of Prophecy</vt:lpstr>
      <vt:lpstr>The Gift of Prophecy</vt:lpstr>
      <vt:lpstr>The Gift of Prophecy</vt:lpstr>
      <vt:lpstr>The Gift of Prophecy</vt:lpstr>
      <vt:lpstr>Relevant Passages</vt:lpstr>
      <vt:lpstr>Relevant Passages</vt:lpstr>
      <vt:lpstr>Relevant Passages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 of Services</dc:title>
  <dc:creator>Russ Earl</dc:creator>
  <cp:lastModifiedBy>Russ Earl</cp:lastModifiedBy>
  <cp:revision>10</cp:revision>
  <dcterms:created xsi:type="dcterms:W3CDTF">2016-10-02T02:13:49Z</dcterms:created>
  <dcterms:modified xsi:type="dcterms:W3CDTF">2017-01-22T03:07:05Z</dcterms:modified>
</cp:coreProperties>
</file>