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61" r:id="rId3"/>
    <p:sldId id="262" r:id="rId4"/>
    <p:sldId id="264" r:id="rId5"/>
    <p:sldId id="265" r:id="rId6"/>
    <p:sldId id="266" r:id="rId7"/>
    <p:sldId id="267" r:id="rId8"/>
    <p:sldId id="268" r:id="rId9"/>
    <p:sldId id="269" r:id="rId10"/>
    <p:sldId id="272" r:id="rId11"/>
    <p:sldId id="270" r:id="rId12"/>
    <p:sldId id="271" r:id="rId13"/>
    <p:sldId id="273" r:id="rId14"/>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EA19D"/>
    <a:srgbClr val="E3E2E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87" autoAdjust="0"/>
    <p:restoredTop sz="94660"/>
  </p:normalViewPr>
  <p:slideViewPr>
    <p:cSldViewPr snapToGrid="0" snapToObjects="1">
      <p:cViewPr varScale="1">
        <p:scale>
          <a:sx n="115" d="100"/>
          <a:sy n="115" d="100"/>
        </p:scale>
        <p:origin x="846" y="102"/>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2019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1" hasCustomPrompt="1"/>
          </p:nvPr>
        </p:nvSpPr>
        <p:spPr>
          <a:xfrm>
            <a:off x="5280481" y="2768906"/>
            <a:ext cx="1453447" cy="220882"/>
          </a:xfrm>
        </p:spPr>
        <p:txBody>
          <a:bodyPr anchor="ctr">
            <a:noAutofit/>
          </a:bodyPr>
          <a:lstStyle>
            <a:lvl1pPr>
              <a:defRPr sz="1200"/>
            </a:lvl1pPr>
          </a:lstStyle>
          <a:p>
            <a:pPr lvl="0"/>
            <a:r>
              <a:rPr lang="en-US" dirty="0" smtClean="0"/>
              <a:t>Add Your Subtitle</a:t>
            </a:r>
            <a:endParaRPr lang="en-US" dirty="0"/>
          </a:p>
        </p:txBody>
      </p:sp>
    </p:spTree>
    <p:extLst>
      <p:ext uri="{BB962C8B-B14F-4D97-AF65-F5344CB8AC3E}">
        <p14:creationId xmlns:p14="http://schemas.microsoft.com/office/powerpoint/2010/main" val="1018787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 Placeholder 3"/>
          <p:cNvSpPr>
            <a:spLocks noGrp="1"/>
          </p:cNvSpPr>
          <p:nvPr>
            <p:ph type="body" sz="quarter" idx="11" hasCustomPrompt="1"/>
          </p:nvPr>
        </p:nvSpPr>
        <p:spPr>
          <a:xfrm>
            <a:off x="5280481" y="2768906"/>
            <a:ext cx="1453447" cy="220882"/>
          </a:xfrm>
        </p:spPr>
        <p:txBody>
          <a:bodyPr anchor="ctr">
            <a:noAutofit/>
          </a:bodyPr>
          <a:lstStyle>
            <a:lvl1pPr>
              <a:defRPr sz="1200"/>
            </a:lvl1pPr>
          </a:lstStyle>
          <a:p>
            <a:pPr lvl="0"/>
            <a:r>
              <a:rPr lang="en-US" dirty="0" smtClean="0"/>
              <a:t>Add Your Subtitle</a:t>
            </a:r>
            <a:endParaRPr lang="en-US" dirty="0"/>
          </a:p>
        </p:txBody>
      </p:sp>
      <p:sp>
        <p:nvSpPr>
          <p:cNvPr id="6" name="Title 1"/>
          <p:cNvSpPr>
            <a:spLocks noGrp="1"/>
          </p:cNvSpPr>
          <p:nvPr>
            <p:ph type="title" hasCustomPrompt="1"/>
          </p:nvPr>
        </p:nvSpPr>
        <p:spPr>
          <a:xfrm>
            <a:off x="2062781" y="2028422"/>
            <a:ext cx="5063189" cy="1361245"/>
          </a:xfrm>
        </p:spPr>
        <p:txBody>
          <a:bodyPr/>
          <a:lstStyle/>
          <a:p>
            <a:r>
              <a:rPr lang="en-US" dirty="0" smtClean="0"/>
              <a:t>Add Your Title</a:t>
            </a:r>
            <a:endParaRPr lang="en-US" dirty="0"/>
          </a:p>
        </p:txBody>
      </p:sp>
    </p:spTree>
    <p:extLst>
      <p:ext uri="{BB962C8B-B14F-4D97-AF65-F5344CB8AC3E}">
        <p14:creationId xmlns:p14="http://schemas.microsoft.com/office/powerpoint/2010/main" val="3366272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468313" y="1312960"/>
            <a:ext cx="8211824" cy="3468590"/>
          </a:xfrm>
        </p:spPr>
        <p:txBody>
          <a:bodyPr anchor="ctr"/>
          <a:lstStyle>
            <a:lvl1pPr algn="ctr">
              <a:defRPr baseline="0"/>
            </a:lvl1pPr>
            <a:lvl2pPr algn="l">
              <a:defRPr/>
            </a:lvl2pPr>
            <a:lvl3pPr algn="l">
              <a:defRPr/>
            </a:lvl3pPr>
            <a:lvl4pPr algn="l">
              <a:defRPr/>
            </a:lvl4pPr>
            <a:lvl5pPr algn="l">
              <a:defRPr/>
            </a:lvl5pPr>
          </a:lstStyle>
          <a:p>
            <a:pPr lvl="0"/>
            <a:r>
              <a:rPr lang="en-US" dirty="0" smtClean="0"/>
              <a:t>Add Your Text Here</a:t>
            </a:r>
            <a:endParaRPr lang="en-US" dirty="0"/>
          </a:p>
        </p:txBody>
      </p:sp>
    </p:spTree>
    <p:extLst>
      <p:ext uri="{BB962C8B-B14F-4D97-AF65-F5344CB8AC3E}">
        <p14:creationId xmlns:p14="http://schemas.microsoft.com/office/powerpoint/2010/main" val="1941050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468313" y="1312960"/>
            <a:ext cx="8211824" cy="3468590"/>
          </a:xfrm>
        </p:spPr>
        <p:txBody>
          <a:bodyPr anchor="ctr"/>
          <a:lstStyle>
            <a:lvl1pPr algn="ctr">
              <a:defRPr baseline="0"/>
            </a:lvl1pPr>
            <a:lvl2pPr algn="l">
              <a:defRPr/>
            </a:lvl2pPr>
            <a:lvl3pPr algn="l">
              <a:defRPr/>
            </a:lvl3pPr>
            <a:lvl4pPr algn="l">
              <a:defRPr/>
            </a:lvl4pPr>
            <a:lvl5pPr algn="l">
              <a:defRPr/>
            </a:lvl5pPr>
          </a:lstStyle>
          <a:p>
            <a:pPr lvl="0"/>
            <a:r>
              <a:rPr lang="en-US" dirty="0" smtClean="0"/>
              <a:t>Add Your Text Here</a:t>
            </a:r>
            <a:endParaRPr lang="en-US" dirty="0"/>
          </a:p>
        </p:txBody>
      </p:sp>
    </p:spTree>
    <p:extLst>
      <p:ext uri="{BB962C8B-B14F-4D97-AF65-F5344CB8AC3E}">
        <p14:creationId xmlns:p14="http://schemas.microsoft.com/office/powerpoint/2010/main" val="3630400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 Placeholder 6"/>
          <p:cNvSpPr>
            <a:spLocks noGrp="1"/>
          </p:cNvSpPr>
          <p:nvPr>
            <p:ph type="body" sz="quarter" idx="10" hasCustomPrompt="1"/>
          </p:nvPr>
        </p:nvSpPr>
        <p:spPr>
          <a:xfrm>
            <a:off x="468313" y="1312960"/>
            <a:ext cx="8211824" cy="3468590"/>
          </a:xfrm>
        </p:spPr>
        <p:txBody>
          <a:bodyPr anchor="ctr"/>
          <a:lstStyle>
            <a:lvl1pPr algn="ctr">
              <a:defRPr baseline="0"/>
            </a:lvl1pPr>
            <a:lvl2pPr algn="l">
              <a:defRPr/>
            </a:lvl2pPr>
            <a:lvl3pPr algn="l">
              <a:defRPr/>
            </a:lvl3pPr>
            <a:lvl4pPr algn="l">
              <a:defRPr/>
            </a:lvl4pPr>
            <a:lvl5pPr algn="l">
              <a:defRPr/>
            </a:lvl5pPr>
          </a:lstStyle>
          <a:p>
            <a:pPr lvl="0"/>
            <a:r>
              <a:rPr lang="en-US" dirty="0" smtClean="0"/>
              <a:t>Add Your Text Here</a:t>
            </a:r>
            <a:endParaRPr lang="en-US" dirty="0"/>
          </a:p>
        </p:txBody>
      </p:sp>
      <p:sp>
        <p:nvSpPr>
          <p:cNvPr id="6" name="Title 1"/>
          <p:cNvSpPr>
            <a:spLocks noGrp="1"/>
          </p:cNvSpPr>
          <p:nvPr>
            <p:ph type="title" hasCustomPrompt="1"/>
          </p:nvPr>
        </p:nvSpPr>
        <p:spPr>
          <a:xfrm>
            <a:off x="2778787" y="272728"/>
            <a:ext cx="3648224" cy="1040232"/>
          </a:xfrm>
        </p:spPr>
        <p:txBody>
          <a:bodyPr>
            <a:normAutofit/>
          </a:bodyPr>
          <a:lstStyle>
            <a:lvl1pPr>
              <a:defRPr sz="1600"/>
            </a:lvl1pPr>
          </a:lstStyle>
          <a:p>
            <a:r>
              <a:rPr lang="en-US" dirty="0" smtClean="0"/>
              <a:t>Add Your Title</a:t>
            </a:r>
            <a:endParaRPr lang="en-US" dirty="0"/>
          </a:p>
        </p:txBody>
      </p:sp>
    </p:spTree>
    <p:extLst>
      <p:ext uri="{BB962C8B-B14F-4D97-AF65-F5344CB8AC3E}">
        <p14:creationId xmlns:p14="http://schemas.microsoft.com/office/powerpoint/2010/main" val="33436013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cripture">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526736" y="421372"/>
            <a:ext cx="8160063" cy="3365110"/>
          </a:xfrm>
        </p:spPr>
        <p:txBody>
          <a:bodyPr anchor="ctr"/>
          <a:lstStyle>
            <a:lvl1pPr marL="0" indent="0">
              <a:buFont typeface="Arial"/>
              <a:buNone/>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smtClean="0"/>
              <a:t>Add Your Scripture Here</a:t>
            </a:r>
          </a:p>
        </p:txBody>
      </p:sp>
      <p:sp>
        <p:nvSpPr>
          <p:cNvPr id="10" name="Text Placeholder 9"/>
          <p:cNvSpPr>
            <a:spLocks noGrp="1"/>
          </p:cNvSpPr>
          <p:nvPr>
            <p:ph type="body" sz="quarter" idx="14" hasCustomPrompt="1"/>
          </p:nvPr>
        </p:nvSpPr>
        <p:spPr>
          <a:xfrm>
            <a:off x="527050" y="4021138"/>
            <a:ext cx="8159750" cy="742690"/>
          </a:xfrm>
        </p:spPr>
        <p:txBody>
          <a:bodyPr>
            <a:normAutofit/>
          </a:bodyPr>
          <a:lstStyle>
            <a:lvl1pPr>
              <a:defRPr sz="1400" baseline="0"/>
            </a:lvl1pPr>
          </a:lstStyle>
          <a:p>
            <a:pPr lvl="0"/>
            <a:r>
              <a:rPr lang="en-US" dirty="0" smtClean="0"/>
              <a:t>Add Verse Here</a:t>
            </a:r>
            <a:endParaRPr lang="en-US" dirty="0"/>
          </a:p>
        </p:txBody>
      </p:sp>
    </p:spTree>
    <p:extLst>
      <p:ext uri="{BB962C8B-B14F-4D97-AF65-F5344CB8AC3E}">
        <p14:creationId xmlns:p14="http://schemas.microsoft.com/office/powerpoint/2010/main" val="4063350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526736" y="421372"/>
            <a:ext cx="8160063" cy="4354160"/>
          </a:xfrm>
        </p:spPr>
        <p:txBody>
          <a:bodyPr anchor="ctr"/>
          <a:lstStyle>
            <a:lvl1pPr marL="0" indent="0">
              <a:buFont typeface="Arial"/>
              <a:buNone/>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smtClean="0"/>
              <a:t>Add Your Text Here</a:t>
            </a:r>
            <a:endParaRPr lang="en-US" dirty="0"/>
          </a:p>
        </p:txBody>
      </p:sp>
    </p:spTree>
    <p:extLst>
      <p:ext uri="{BB962C8B-B14F-4D97-AF65-F5344CB8AC3E}">
        <p14:creationId xmlns:p14="http://schemas.microsoft.com/office/powerpoint/2010/main" val="38225146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0"/>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chor="t">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3/13/2016</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4" r:id="rId2"/>
    <p:sldLayoutId id="2147483651" r:id="rId3"/>
    <p:sldLayoutId id="2147483652" r:id="rId4"/>
    <p:sldLayoutId id="2147483656" r:id="rId5"/>
    <p:sldLayoutId id="2147483655" r:id="rId6"/>
    <p:sldLayoutId id="2147483650" r:id="rId7"/>
    <p:sldLayoutId id="2147483657" r:id="rId8"/>
  </p:sldLayoutIdLst>
  <p:txStyles>
    <p:titleStyle>
      <a:lvl1pPr algn="ctr" defTabSz="914400" rtl="0" eaLnBrk="1" latinLnBrk="0" hangingPunct="1">
        <a:spcBef>
          <a:spcPct val="0"/>
        </a:spcBef>
        <a:buNone/>
        <a:defRPr sz="4400" kern="1200">
          <a:solidFill>
            <a:srgbClr val="E3E2E0"/>
          </a:solidFill>
          <a:latin typeface="+mj-lt"/>
          <a:ea typeface="+mj-ea"/>
          <a:cs typeface="Adelle-Regular"/>
        </a:defRPr>
      </a:lvl1pPr>
    </p:titleStyle>
    <p:bodyStyle>
      <a:lvl1pPr marL="0" indent="0" algn="ctr" defTabSz="914400" rtl="0" eaLnBrk="1" latinLnBrk="0" hangingPunct="1">
        <a:spcBef>
          <a:spcPct val="20000"/>
        </a:spcBef>
        <a:buFont typeface="Arial"/>
        <a:buNone/>
        <a:defRPr sz="3000" kern="1200">
          <a:solidFill>
            <a:srgbClr val="8EA19D"/>
          </a:solidFill>
          <a:latin typeface="+mn-lt"/>
          <a:ea typeface="+mn-ea"/>
          <a:cs typeface="Apple Chancery"/>
        </a:defRPr>
      </a:lvl1pPr>
      <a:lvl2pPr marL="914400" indent="-457200" algn="ctr" defTabSz="914400" rtl="0" eaLnBrk="1" latinLnBrk="0" hangingPunct="1">
        <a:spcBef>
          <a:spcPct val="20000"/>
        </a:spcBef>
        <a:buFont typeface="Arial"/>
        <a:buChar char="•"/>
        <a:defRPr sz="3000" kern="1200">
          <a:solidFill>
            <a:srgbClr val="8EA19D"/>
          </a:solidFill>
          <a:latin typeface="+mn-lt"/>
          <a:ea typeface="+mn-ea"/>
          <a:cs typeface="Apple Chancery"/>
        </a:defRPr>
      </a:lvl2pPr>
      <a:lvl3pPr marL="914400" indent="0" algn="ctr" defTabSz="914400" rtl="0" eaLnBrk="1" latinLnBrk="0" hangingPunct="1">
        <a:spcBef>
          <a:spcPct val="20000"/>
        </a:spcBef>
        <a:buFont typeface="Arial" pitchFamily="34" charset="0"/>
        <a:buNone/>
        <a:defRPr sz="3000" kern="1200">
          <a:solidFill>
            <a:srgbClr val="8EA19D"/>
          </a:solidFill>
          <a:latin typeface="+mn-lt"/>
          <a:ea typeface="+mn-ea"/>
          <a:cs typeface="Apple Chancery"/>
        </a:defRPr>
      </a:lvl3pPr>
      <a:lvl4pPr marL="1371600" indent="0" algn="ctr" defTabSz="914400" rtl="0" eaLnBrk="1" latinLnBrk="0" hangingPunct="1">
        <a:spcBef>
          <a:spcPct val="20000"/>
        </a:spcBef>
        <a:buFont typeface="Arial" pitchFamily="34" charset="0"/>
        <a:buNone/>
        <a:defRPr sz="3000" kern="1200">
          <a:solidFill>
            <a:srgbClr val="8EA19D"/>
          </a:solidFill>
          <a:latin typeface="+mn-lt"/>
          <a:ea typeface="+mn-ea"/>
          <a:cs typeface="Apple Chancery"/>
        </a:defRPr>
      </a:lvl4pPr>
      <a:lvl5pPr marL="1828800" indent="0" algn="ctr" defTabSz="914400" rtl="0" eaLnBrk="1" latinLnBrk="0" hangingPunct="1">
        <a:spcBef>
          <a:spcPct val="20000"/>
        </a:spcBef>
        <a:buFont typeface="Arial" pitchFamily="34" charset="0"/>
        <a:buNone/>
        <a:defRPr sz="3000" kern="1200">
          <a:solidFill>
            <a:srgbClr val="8EA19D"/>
          </a:solidFill>
          <a:latin typeface="+mn-lt"/>
          <a:ea typeface="+mn-ea"/>
          <a:cs typeface="Apple Chancery"/>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5371921" y="3508739"/>
            <a:ext cx="2333977" cy="220882"/>
          </a:xfrm>
        </p:spPr>
        <p:txBody>
          <a:bodyPr/>
          <a:lstStyle/>
          <a:p>
            <a:r>
              <a:rPr lang="en-US" sz="2000" dirty="0">
                <a:solidFill>
                  <a:schemeClr val="tx1"/>
                </a:solidFill>
                <a:effectLst>
                  <a:outerShdw blurRad="38100" dist="38100" dir="2700000" algn="tl">
                    <a:srgbClr val="000000">
                      <a:alpha val="43137"/>
                    </a:srgbClr>
                  </a:outerShdw>
                </a:effectLst>
                <a:latin typeface="Baskerville Old Face" panose="02020602080505020303" pitchFamily="18" charset="0"/>
              </a:rPr>
              <a:t>2</a:t>
            </a:r>
            <a:r>
              <a:rPr lang="en-US" sz="2000" dirty="0" smtClean="0">
                <a:solidFill>
                  <a:schemeClr val="tx1"/>
                </a:solidFill>
                <a:effectLst>
                  <a:outerShdw blurRad="38100" dist="38100" dir="2700000" algn="tl">
                    <a:srgbClr val="000000">
                      <a:alpha val="43137"/>
                    </a:srgbClr>
                  </a:outerShdw>
                </a:effectLst>
                <a:latin typeface="Baskerville Old Face" panose="02020602080505020303" pitchFamily="18" charset="0"/>
              </a:rPr>
              <a:t> </a:t>
            </a:r>
            <a:r>
              <a:rPr lang="en-US" sz="2000" dirty="0" smtClean="0">
                <a:solidFill>
                  <a:schemeClr val="tx1"/>
                </a:solidFill>
                <a:effectLst>
                  <a:outerShdw blurRad="38100" dist="38100" dir="2700000" algn="tl">
                    <a:srgbClr val="000000">
                      <a:alpha val="43137"/>
                    </a:srgbClr>
                  </a:outerShdw>
                </a:effectLst>
                <a:latin typeface="Baskerville Old Face" panose="02020602080505020303" pitchFamily="18" charset="0"/>
              </a:rPr>
              <a:t>Timothy 1:7-8</a:t>
            </a:r>
            <a:endParaRPr lang="en-US" sz="2000" dirty="0">
              <a:solidFill>
                <a:schemeClr val="tx1"/>
              </a:solidFill>
              <a:effectLst>
                <a:outerShdw blurRad="38100" dist="38100" dir="2700000" algn="tl">
                  <a:srgbClr val="000000">
                    <a:alpha val="43137"/>
                  </a:srgbClr>
                </a:outerShdw>
              </a:effectLst>
              <a:latin typeface="Baskerville Old Face" panose="02020602080505020303" pitchFamily="18" charset="0"/>
            </a:endParaRPr>
          </a:p>
        </p:txBody>
      </p:sp>
    </p:spTree>
    <p:extLst>
      <p:ext uri="{BB962C8B-B14F-4D97-AF65-F5344CB8AC3E}">
        <p14:creationId xmlns:p14="http://schemas.microsoft.com/office/powerpoint/2010/main" val="32840451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169290" y="689956"/>
            <a:ext cx="8816767" cy="4372495"/>
          </a:xfrm>
        </p:spPr>
        <p:txBody>
          <a:bodyPr anchor="t">
            <a:normAutofit/>
          </a:bodyPr>
          <a:lstStyle/>
          <a:p>
            <a:pPr algn="l"/>
            <a:r>
              <a:rPr lang="en-US" sz="3200" dirty="0">
                <a:solidFill>
                  <a:schemeClr val="tx1"/>
                </a:solidFill>
                <a:latin typeface="Baskerville Old Face" panose="02020602080505020303" pitchFamily="18" charset="0"/>
              </a:rPr>
              <a:t>26 A righteous man who falters before the </a:t>
            </a:r>
            <a:r>
              <a:rPr lang="en-US" sz="3200" dirty="0" smtClean="0">
                <a:solidFill>
                  <a:schemeClr val="tx1"/>
                </a:solidFill>
                <a:latin typeface="Baskerville Old Face" panose="02020602080505020303" pitchFamily="18" charset="0"/>
              </a:rPr>
              <a:t>wicked Is </a:t>
            </a:r>
            <a:r>
              <a:rPr lang="en-US" sz="3200" dirty="0">
                <a:solidFill>
                  <a:schemeClr val="tx1"/>
                </a:solidFill>
                <a:latin typeface="Baskerville Old Face" panose="02020602080505020303" pitchFamily="18" charset="0"/>
              </a:rPr>
              <a:t>like a murky spring and a polluted well</a:t>
            </a:r>
            <a:r>
              <a:rPr lang="en-US" sz="3200" dirty="0" smtClean="0">
                <a:solidFill>
                  <a:schemeClr val="tx1"/>
                </a:solidFill>
                <a:latin typeface="Baskerville Old Face" panose="02020602080505020303" pitchFamily="18" charset="0"/>
              </a:rPr>
              <a:t>.</a:t>
            </a:r>
          </a:p>
          <a:p>
            <a:pPr algn="l"/>
            <a:r>
              <a:rPr lang="en-US" sz="3200" dirty="0" smtClean="0">
                <a:solidFill>
                  <a:schemeClr val="tx1"/>
                </a:solidFill>
                <a:latin typeface="Baskerville Old Face" panose="02020602080505020303" pitchFamily="18" charset="0"/>
              </a:rPr>
              <a:t>Proverbs 25:26</a:t>
            </a:r>
          </a:p>
        </p:txBody>
      </p:sp>
      <p:sp>
        <p:nvSpPr>
          <p:cNvPr id="4" name="Text Placeholder 3"/>
          <p:cNvSpPr>
            <a:spLocks noGrp="1"/>
          </p:cNvSpPr>
          <p:nvPr>
            <p:ph type="body" sz="quarter" idx="14"/>
          </p:nvPr>
        </p:nvSpPr>
        <p:spPr>
          <a:xfrm>
            <a:off x="169602" y="130782"/>
            <a:ext cx="8816455" cy="559174"/>
          </a:xfrm>
        </p:spPr>
        <p:txBody>
          <a:bodyPr>
            <a:noAutofit/>
          </a:bodyPr>
          <a:lstStyle/>
          <a:p>
            <a:r>
              <a:rPr lang="en-US" sz="3200" u="sng" dirty="0">
                <a:solidFill>
                  <a:schemeClr val="tx1"/>
                </a:solidFill>
                <a:latin typeface="Baskerville Old Face" panose="02020602080505020303" pitchFamily="18" charset="0"/>
              </a:rPr>
              <a:t>Fear can disqualify the Christian</a:t>
            </a:r>
          </a:p>
        </p:txBody>
      </p:sp>
    </p:spTree>
    <p:extLst>
      <p:ext uri="{BB962C8B-B14F-4D97-AF65-F5344CB8AC3E}">
        <p14:creationId xmlns:p14="http://schemas.microsoft.com/office/powerpoint/2010/main" val="32864547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169290" y="689956"/>
            <a:ext cx="8816767" cy="4372495"/>
          </a:xfrm>
        </p:spPr>
        <p:txBody>
          <a:bodyPr anchor="t">
            <a:normAutofit/>
          </a:bodyPr>
          <a:lstStyle/>
          <a:p>
            <a:pPr algn="l"/>
            <a:r>
              <a:rPr lang="en-US" sz="3200" dirty="0">
                <a:solidFill>
                  <a:schemeClr val="tx1"/>
                </a:solidFill>
                <a:latin typeface="Baskerville Old Face" panose="02020602080505020303" pitchFamily="18" charset="0"/>
              </a:rPr>
              <a:t>For we must all appear before the judgment seat of Christ, that each one may receive the things done in the body, according to what he has done, whether good or bad. 11  Knowing, therefore, the terror of the Lord, we persuade </a:t>
            </a:r>
            <a:r>
              <a:rPr lang="en-US" sz="3200" dirty="0" smtClean="0">
                <a:solidFill>
                  <a:schemeClr val="tx1"/>
                </a:solidFill>
                <a:latin typeface="Baskerville Old Face" panose="02020602080505020303" pitchFamily="18" charset="0"/>
              </a:rPr>
              <a:t>men…</a:t>
            </a:r>
          </a:p>
          <a:p>
            <a:pPr algn="l"/>
            <a:r>
              <a:rPr lang="en-US" sz="3200" dirty="0" smtClean="0">
                <a:solidFill>
                  <a:schemeClr val="tx1"/>
                </a:solidFill>
                <a:latin typeface="Baskerville Old Face" panose="02020602080505020303" pitchFamily="18" charset="0"/>
              </a:rPr>
              <a:t>2 Corinthians 5:10-11a</a:t>
            </a:r>
          </a:p>
        </p:txBody>
      </p:sp>
      <p:sp>
        <p:nvSpPr>
          <p:cNvPr id="4" name="Text Placeholder 3"/>
          <p:cNvSpPr>
            <a:spLocks noGrp="1"/>
          </p:cNvSpPr>
          <p:nvPr>
            <p:ph type="body" sz="quarter" idx="14"/>
          </p:nvPr>
        </p:nvSpPr>
        <p:spPr>
          <a:xfrm>
            <a:off x="169602" y="130782"/>
            <a:ext cx="8816455" cy="559174"/>
          </a:xfrm>
        </p:spPr>
        <p:txBody>
          <a:bodyPr>
            <a:noAutofit/>
          </a:bodyPr>
          <a:lstStyle/>
          <a:p>
            <a:r>
              <a:rPr lang="en-US" sz="3200" u="sng" dirty="0">
                <a:solidFill>
                  <a:schemeClr val="tx1"/>
                </a:solidFill>
                <a:latin typeface="Baskerville Old Face" panose="02020602080505020303" pitchFamily="18" charset="0"/>
              </a:rPr>
              <a:t>Fear has a proper place</a:t>
            </a:r>
          </a:p>
        </p:txBody>
      </p:sp>
    </p:spTree>
    <p:extLst>
      <p:ext uri="{BB962C8B-B14F-4D97-AF65-F5344CB8AC3E}">
        <p14:creationId xmlns:p14="http://schemas.microsoft.com/office/powerpoint/2010/main" val="1307639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169290" y="689956"/>
            <a:ext cx="8816767" cy="4372495"/>
          </a:xfrm>
        </p:spPr>
        <p:txBody>
          <a:bodyPr anchor="t">
            <a:normAutofit/>
          </a:bodyPr>
          <a:lstStyle/>
          <a:p>
            <a:pPr algn="l"/>
            <a:r>
              <a:rPr lang="en-US" sz="3200" dirty="0" smtClean="0">
                <a:solidFill>
                  <a:schemeClr val="tx1"/>
                </a:solidFill>
                <a:latin typeface="Baskerville Old Face" panose="02020602080505020303" pitchFamily="18" charset="0"/>
              </a:rPr>
              <a:t>The </a:t>
            </a:r>
            <a:r>
              <a:rPr lang="en-US" sz="3200" dirty="0">
                <a:solidFill>
                  <a:schemeClr val="tx1"/>
                </a:solidFill>
                <a:latin typeface="Baskerville Old Face" panose="02020602080505020303" pitchFamily="18" charset="0"/>
              </a:rPr>
              <a:t>righteous should choose his friends </a:t>
            </a:r>
            <a:r>
              <a:rPr lang="en-US" sz="3200" dirty="0" smtClean="0">
                <a:solidFill>
                  <a:schemeClr val="tx1"/>
                </a:solidFill>
                <a:latin typeface="Baskerville Old Face" panose="02020602080505020303" pitchFamily="18" charset="0"/>
              </a:rPr>
              <a:t>carefully, For </a:t>
            </a:r>
            <a:r>
              <a:rPr lang="en-US" sz="3200" dirty="0">
                <a:solidFill>
                  <a:schemeClr val="tx1"/>
                </a:solidFill>
                <a:latin typeface="Baskerville Old Face" panose="02020602080505020303" pitchFamily="18" charset="0"/>
              </a:rPr>
              <a:t>the way of the wicked leads them astray</a:t>
            </a:r>
            <a:r>
              <a:rPr lang="en-US" sz="3200" dirty="0" smtClean="0">
                <a:solidFill>
                  <a:schemeClr val="tx1"/>
                </a:solidFill>
                <a:latin typeface="Baskerville Old Face" panose="02020602080505020303" pitchFamily="18" charset="0"/>
              </a:rPr>
              <a:t>.</a:t>
            </a:r>
          </a:p>
          <a:p>
            <a:pPr algn="l"/>
            <a:r>
              <a:rPr lang="en-US" sz="3200" dirty="0" smtClean="0">
                <a:solidFill>
                  <a:schemeClr val="tx1"/>
                </a:solidFill>
                <a:latin typeface="Baskerville Old Face" panose="02020602080505020303" pitchFamily="18" charset="0"/>
              </a:rPr>
              <a:t>Proverbs 12:26</a:t>
            </a:r>
          </a:p>
        </p:txBody>
      </p:sp>
      <p:sp>
        <p:nvSpPr>
          <p:cNvPr id="4" name="Text Placeholder 3"/>
          <p:cNvSpPr>
            <a:spLocks noGrp="1"/>
          </p:cNvSpPr>
          <p:nvPr>
            <p:ph type="body" sz="quarter" idx="14"/>
          </p:nvPr>
        </p:nvSpPr>
        <p:spPr>
          <a:xfrm>
            <a:off x="169602" y="130782"/>
            <a:ext cx="8816455" cy="559174"/>
          </a:xfrm>
        </p:spPr>
        <p:txBody>
          <a:bodyPr>
            <a:noAutofit/>
          </a:bodyPr>
          <a:lstStyle/>
          <a:p>
            <a:r>
              <a:rPr lang="en-US" sz="3200" u="sng" dirty="0">
                <a:solidFill>
                  <a:schemeClr val="tx1"/>
                </a:solidFill>
                <a:latin typeface="Baskerville Old Face" panose="02020602080505020303" pitchFamily="18" charset="0"/>
              </a:rPr>
              <a:t>Fear has a proper place</a:t>
            </a:r>
          </a:p>
        </p:txBody>
      </p:sp>
    </p:spTree>
    <p:extLst>
      <p:ext uri="{BB962C8B-B14F-4D97-AF65-F5344CB8AC3E}">
        <p14:creationId xmlns:p14="http://schemas.microsoft.com/office/powerpoint/2010/main" val="8086662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169290" y="689956"/>
            <a:ext cx="8816767" cy="4372495"/>
          </a:xfrm>
        </p:spPr>
        <p:txBody>
          <a:bodyPr anchor="t">
            <a:normAutofit/>
          </a:bodyPr>
          <a:lstStyle/>
          <a:p>
            <a:pPr marL="514350" indent="-514350" algn="l">
              <a:buFont typeface="+mj-lt"/>
              <a:buAutoNum type="arabicPeriod"/>
            </a:pPr>
            <a:r>
              <a:rPr lang="en-US" sz="3200" dirty="0">
                <a:solidFill>
                  <a:schemeClr val="tx1"/>
                </a:solidFill>
                <a:latin typeface="Baskerville Old Face" panose="02020602080505020303" pitchFamily="18" charset="0"/>
              </a:rPr>
              <a:t>Why allow fear to hinder you? </a:t>
            </a:r>
            <a:endParaRPr lang="en-US" sz="3200" dirty="0" smtClean="0">
              <a:solidFill>
                <a:schemeClr val="tx1"/>
              </a:solidFill>
              <a:latin typeface="Baskerville Old Face" panose="02020602080505020303" pitchFamily="18" charset="0"/>
            </a:endParaRPr>
          </a:p>
          <a:p>
            <a:pPr marL="514350" indent="-514350" algn="l">
              <a:buFont typeface="+mj-lt"/>
              <a:buAutoNum type="arabicPeriod"/>
            </a:pPr>
            <a:r>
              <a:rPr lang="en-US" sz="3200" dirty="0">
                <a:solidFill>
                  <a:schemeClr val="tx1"/>
                </a:solidFill>
                <a:latin typeface="Baskerville Old Face" panose="02020602080505020303" pitchFamily="18" charset="0"/>
              </a:rPr>
              <a:t>Fear God, not the world </a:t>
            </a:r>
            <a:endParaRPr lang="en-US" sz="3200" dirty="0" smtClean="0">
              <a:solidFill>
                <a:schemeClr val="tx1"/>
              </a:solidFill>
              <a:latin typeface="Baskerville Old Face" panose="02020602080505020303" pitchFamily="18" charset="0"/>
            </a:endParaRPr>
          </a:p>
          <a:p>
            <a:pPr algn="l"/>
            <a:r>
              <a:rPr lang="en-US" sz="3200" dirty="0" smtClean="0">
                <a:solidFill>
                  <a:schemeClr val="tx1"/>
                </a:solidFill>
                <a:latin typeface="Baskerville Old Face" panose="02020602080505020303" pitchFamily="18" charset="0"/>
              </a:rPr>
              <a:t>And </a:t>
            </a:r>
            <a:r>
              <a:rPr lang="en-US" sz="3200" dirty="0">
                <a:solidFill>
                  <a:schemeClr val="tx1"/>
                </a:solidFill>
                <a:latin typeface="Baskerville Old Face" panose="02020602080505020303" pitchFamily="18" charset="0"/>
              </a:rPr>
              <a:t>do not fear those who kill the body but cannot kill the soul. But rather fear Him who is able to destroy both soul and body in hell</a:t>
            </a:r>
            <a:r>
              <a:rPr lang="en-US" sz="3200" dirty="0" smtClean="0">
                <a:solidFill>
                  <a:schemeClr val="tx1"/>
                </a:solidFill>
                <a:latin typeface="Baskerville Old Face" panose="02020602080505020303" pitchFamily="18" charset="0"/>
              </a:rPr>
              <a:t>.</a:t>
            </a:r>
            <a:endParaRPr lang="en-US" sz="3200" dirty="0">
              <a:solidFill>
                <a:schemeClr val="tx1"/>
              </a:solidFill>
              <a:latin typeface="Baskerville Old Face" panose="02020602080505020303" pitchFamily="18" charset="0"/>
            </a:endParaRPr>
          </a:p>
          <a:p>
            <a:pPr algn="l"/>
            <a:r>
              <a:rPr lang="en-US" sz="3200" dirty="0" smtClean="0">
                <a:solidFill>
                  <a:schemeClr val="tx1"/>
                </a:solidFill>
                <a:latin typeface="Baskerville Old Face" panose="02020602080505020303" pitchFamily="18" charset="0"/>
              </a:rPr>
              <a:t>Matthew 12:28</a:t>
            </a:r>
          </a:p>
          <a:p>
            <a:pPr algn="l"/>
            <a:r>
              <a:rPr lang="en-US" sz="3200" dirty="0">
                <a:solidFill>
                  <a:schemeClr val="tx1"/>
                </a:solidFill>
                <a:latin typeface="Baskerville Old Face" panose="02020602080505020303" pitchFamily="18" charset="0"/>
              </a:rPr>
              <a:t>3. Don’t fear serving God, fear </a:t>
            </a:r>
            <a:r>
              <a:rPr lang="en-US" sz="3200" u="sng" dirty="0">
                <a:solidFill>
                  <a:schemeClr val="tx1"/>
                </a:solidFill>
                <a:latin typeface="Baskerville Old Face" panose="02020602080505020303" pitchFamily="18" charset="0"/>
              </a:rPr>
              <a:t>NOT</a:t>
            </a:r>
            <a:r>
              <a:rPr lang="en-US" sz="3200" dirty="0">
                <a:solidFill>
                  <a:schemeClr val="tx1"/>
                </a:solidFill>
                <a:latin typeface="Baskerville Old Face" panose="02020602080505020303" pitchFamily="18" charset="0"/>
              </a:rPr>
              <a:t> serving Him </a:t>
            </a:r>
            <a:endParaRPr lang="en-US" sz="3200" dirty="0" smtClean="0">
              <a:solidFill>
                <a:schemeClr val="tx1"/>
              </a:solidFill>
              <a:latin typeface="Baskerville Old Face" panose="02020602080505020303" pitchFamily="18" charset="0"/>
            </a:endParaRPr>
          </a:p>
        </p:txBody>
      </p:sp>
      <p:sp>
        <p:nvSpPr>
          <p:cNvPr id="4" name="Text Placeholder 3"/>
          <p:cNvSpPr>
            <a:spLocks noGrp="1"/>
          </p:cNvSpPr>
          <p:nvPr>
            <p:ph type="body" sz="quarter" idx="14"/>
          </p:nvPr>
        </p:nvSpPr>
        <p:spPr>
          <a:xfrm>
            <a:off x="169602" y="130782"/>
            <a:ext cx="8816455" cy="559174"/>
          </a:xfrm>
        </p:spPr>
        <p:txBody>
          <a:bodyPr>
            <a:noAutofit/>
          </a:bodyPr>
          <a:lstStyle/>
          <a:p>
            <a:r>
              <a:rPr lang="en-US" sz="3200" u="sng" dirty="0" smtClean="0">
                <a:solidFill>
                  <a:schemeClr val="tx1"/>
                </a:solidFill>
                <a:latin typeface="Baskerville Old Face" panose="02020602080505020303" pitchFamily="18" charset="0"/>
              </a:rPr>
              <a:t>Conclusion</a:t>
            </a:r>
            <a:endParaRPr lang="en-US" sz="3200" u="sng" dirty="0">
              <a:solidFill>
                <a:schemeClr val="tx1"/>
              </a:solidFill>
              <a:latin typeface="Baskerville Old Face" panose="02020602080505020303" pitchFamily="18" charset="0"/>
            </a:endParaRPr>
          </a:p>
        </p:txBody>
      </p:sp>
    </p:spTree>
    <p:extLst>
      <p:ext uri="{BB962C8B-B14F-4D97-AF65-F5344CB8AC3E}">
        <p14:creationId xmlns:p14="http://schemas.microsoft.com/office/powerpoint/2010/main" val="227998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169290" y="828695"/>
            <a:ext cx="8816767" cy="4233756"/>
          </a:xfrm>
        </p:spPr>
        <p:txBody>
          <a:bodyPr anchor="t">
            <a:normAutofit/>
          </a:bodyPr>
          <a:lstStyle/>
          <a:p>
            <a:pPr algn="l"/>
            <a:r>
              <a:rPr lang="en-US" sz="3200" dirty="0">
                <a:solidFill>
                  <a:schemeClr val="tx1"/>
                </a:solidFill>
                <a:latin typeface="Baskerville Old Face" panose="02020602080505020303" pitchFamily="18" charset="0"/>
              </a:rPr>
              <a:t>But he said, “O my Lord, please send by the hand of whomever else You may send</a:t>
            </a:r>
            <a:r>
              <a:rPr lang="en-US" sz="3200" dirty="0" smtClean="0">
                <a:solidFill>
                  <a:schemeClr val="tx1"/>
                </a:solidFill>
                <a:latin typeface="Baskerville Old Face" panose="02020602080505020303" pitchFamily="18" charset="0"/>
              </a:rPr>
              <a:t>.”</a:t>
            </a:r>
          </a:p>
          <a:p>
            <a:pPr algn="l"/>
            <a:r>
              <a:rPr lang="en-US" sz="3200" dirty="0" smtClean="0">
                <a:solidFill>
                  <a:schemeClr val="tx1"/>
                </a:solidFill>
                <a:latin typeface="Baskerville Old Face" panose="02020602080505020303" pitchFamily="18" charset="0"/>
              </a:rPr>
              <a:t>Exodus 4:13</a:t>
            </a:r>
            <a:endParaRPr lang="en-US" sz="3200" dirty="0">
              <a:solidFill>
                <a:schemeClr val="tx1"/>
              </a:solidFill>
              <a:latin typeface="Baskerville Old Face" panose="02020602080505020303" pitchFamily="18" charset="0"/>
            </a:endParaRPr>
          </a:p>
        </p:txBody>
      </p:sp>
      <p:sp>
        <p:nvSpPr>
          <p:cNvPr id="4" name="Text Placeholder 3"/>
          <p:cNvSpPr>
            <a:spLocks noGrp="1"/>
          </p:cNvSpPr>
          <p:nvPr>
            <p:ph type="body" sz="quarter" idx="14"/>
          </p:nvPr>
        </p:nvSpPr>
        <p:spPr>
          <a:xfrm>
            <a:off x="169602" y="130782"/>
            <a:ext cx="8816455" cy="559174"/>
          </a:xfrm>
        </p:spPr>
        <p:txBody>
          <a:bodyPr>
            <a:noAutofit/>
          </a:bodyPr>
          <a:lstStyle/>
          <a:p>
            <a:r>
              <a:rPr lang="en-US" sz="3200" u="sng" dirty="0">
                <a:solidFill>
                  <a:schemeClr val="tx1"/>
                </a:solidFill>
                <a:latin typeface="Baskerville Old Face" panose="02020602080505020303" pitchFamily="18" charset="0"/>
              </a:rPr>
              <a:t>Fear prevents the Christian from growth &amp; service.</a:t>
            </a:r>
          </a:p>
        </p:txBody>
      </p:sp>
    </p:spTree>
    <p:extLst>
      <p:ext uri="{BB962C8B-B14F-4D97-AF65-F5344CB8AC3E}">
        <p14:creationId xmlns:p14="http://schemas.microsoft.com/office/powerpoint/2010/main" val="1723852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169290" y="689956"/>
            <a:ext cx="8816767" cy="4372495"/>
          </a:xfrm>
        </p:spPr>
        <p:txBody>
          <a:bodyPr anchor="t">
            <a:normAutofit/>
          </a:bodyPr>
          <a:lstStyle/>
          <a:p>
            <a:pPr algn="l"/>
            <a:r>
              <a:rPr lang="en-US" sz="3200" dirty="0" smtClean="0">
                <a:solidFill>
                  <a:schemeClr val="tx1"/>
                </a:solidFill>
                <a:latin typeface="Baskerville Old Face" panose="02020602080505020303" pitchFamily="18" charset="0"/>
              </a:rPr>
              <a:t>27 Go </a:t>
            </a:r>
            <a:r>
              <a:rPr lang="en-US" sz="3200" dirty="0">
                <a:solidFill>
                  <a:schemeClr val="tx1"/>
                </a:solidFill>
                <a:latin typeface="Baskerville Old Face" panose="02020602080505020303" pitchFamily="18" charset="0"/>
              </a:rPr>
              <a:t>up to the top of Pisgah, and lift your eyes toward the west, the north, the south, and the east; behold it with your eyes, for you shall not cross over this Jordan. 28  But command Joshua, and encourage him and strengthen him; for he shall go over before this people, and he shall cause them to inherit the land which you will see</a:t>
            </a:r>
            <a:r>
              <a:rPr lang="en-US" sz="3200" dirty="0" smtClean="0">
                <a:solidFill>
                  <a:schemeClr val="tx1"/>
                </a:solidFill>
                <a:latin typeface="Baskerville Old Face" panose="02020602080505020303" pitchFamily="18" charset="0"/>
              </a:rPr>
              <a:t>.’</a:t>
            </a:r>
          </a:p>
          <a:p>
            <a:pPr algn="l"/>
            <a:r>
              <a:rPr lang="en-US" sz="3200" dirty="0" smtClean="0">
                <a:solidFill>
                  <a:schemeClr val="tx1"/>
                </a:solidFill>
                <a:latin typeface="Baskerville Old Face" panose="02020602080505020303" pitchFamily="18" charset="0"/>
              </a:rPr>
              <a:t>Deuteronomy 3:27-28</a:t>
            </a:r>
          </a:p>
          <a:p>
            <a:pPr algn="l"/>
            <a:endParaRPr lang="en-US" sz="3200" dirty="0">
              <a:solidFill>
                <a:schemeClr val="tx1"/>
              </a:solidFill>
              <a:latin typeface="Baskerville Old Face" panose="02020602080505020303" pitchFamily="18" charset="0"/>
            </a:endParaRPr>
          </a:p>
        </p:txBody>
      </p:sp>
      <p:sp>
        <p:nvSpPr>
          <p:cNvPr id="4" name="Text Placeholder 3"/>
          <p:cNvSpPr>
            <a:spLocks noGrp="1"/>
          </p:cNvSpPr>
          <p:nvPr>
            <p:ph type="body" sz="quarter" idx="14"/>
          </p:nvPr>
        </p:nvSpPr>
        <p:spPr>
          <a:xfrm>
            <a:off x="169602" y="130782"/>
            <a:ext cx="8816455" cy="559174"/>
          </a:xfrm>
        </p:spPr>
        <p:txBody>
          <a:bodyPr>
            <a:noAutofit/>
          </a:bodyPr>
          <a:lstStyle/>
          <a:p>
            <a:r>
              <a:rPr lang="en-US" sz="3200" u="sng" dirty="0">
                <a:solidFill>
                  <a:schemeClr val="tx1"/>
                </a:solidFill>
                <a:latin typeface="Baskerville Old Face" panose="02020602080505020303" pitchFamily="18" charset="0"/>
              </a:rPr>
              <a:t>Fear prevents the Christian from growth &amp; service.</a:t>
            </a:r>
          </a:p>
        </p:txBody>
      </p:sp>
    </p:spTree>
    <p:extLst>
      <p:ext uri="{BB962C8B-B14F-4D97-AF65-F5344CB8AC3E}">
        <p14:creationId xmlns:p14="http://schemas.microsoft.com/office/powerpoint/2010/main" val="1314334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169290" y="689956"/>
            <a:ext cx="8816767" cy="4372495"/>
          </a:xfrm>
        </p:spPr>
        <p:txBody>
          <a:bodyPr anchor="t">
            <a:normAutofit/>
          </a:bodyPr>
          <a:lstStyle/>
          <a:p>
            <a:pPr algn="l"/>
            <a:r>
              <a:rPr lang="en-US" sz="3200" dirty="0">
                <a:solidFill>
                  <a:schemeClr val="tx1"/>
                </a:solidFill>
                <a:latin typeface="Baskerville Old Face" panose="02020602080505020303" pitchFamily="18" charset="0"/>
              </a:rPr>
              <a:t>but grow in the grace and knowledge of our Lord and Savior Jesus Christ. </a:t>
            </a:r>
            <a:r>
              <a:rPr lang="en-US" sz="3200" dirty="0" smtClean="0">
                <a:solidFill>
                  <a:schemeClr val="tx1"/>
                </a:solidFill>
                <a:latin typeface="Baskerville Old Face" panose="02020602080505020303" pitchFamily="18" charset="0"/>
              </a:rPr>
              <a:t>To </a:t>
            </a:r>
            <a:r>
              <a:rPr lang="en-US" sz="3200" dirty="0">
                <a:solidFill>
                  <a:schemeClr val="tx1"/>
                </a:solidFill>
                <a:latin typeface="Baskerville Old Face" panose="02020602080505020303" pitchFamily="18" charset="0"/>
              </a:rPr>
              <a:t>Him be the glory both now and forever. Amen</a:t>
            </a:r>
            <a:r>
              <a:rPr lang="en-US" sz="3200" dirty="0" smtClean="0">
                <a:solidFill>
                  <a:schemeClr val="tx1"/>
                </a:solidFill>
                <a:latin typeface="Baskerville Old Face" panose="02020602080505020303" pitchFamily="18" charset="0"/>
              </a:rPr>
              <a:t>.</a:t>
            </a:r>
          </a:p>
          <a:p>
            <a:pPr algn="l"/>
            <a:r>
              <a:rPr lang="en-US" sz="3200" dirty="0" smtClean="0">
                <a:solidFill>
                  <a:schemeClr val="tx1"/>
                </a:solidFill>
                <a:latin typeface="Baskerville Old Face" panose="02020602080505020303" pitchFamily="18" charset="0"/>
              </a:rPr>
              <a:t>2 Peter 3:18</a:t>
            </a:r>
            <a:endParaRPr lang="en-US" sz="3200" dirty="0">
              <a:solidFill>
                <a:schemeClr val="tx1"/>
              </a:solidFill>
              <a:latin typeface="Baskerville Old Face" panose="02020602080505020303" pitchFamily="18" charset="0"/>
            </a:endParaRPr>
          </a:p>
        </p:txBody>
      </p:sp>
      <p:sp>
        <p:nvSpPr>
          <p:cNvPr id="4" name="Text Placeholder 3"/>
          <p:cNvSpPr>
            <a:spLocks noGrp="1"/>
          </p:cNvSpPr>
          <p:nvPr>
            <p:ph type="body" sz="quarter" idx="14"/>
          </p:nvPr>
        </p:nvSpPr>
        <p:spPr>
          <a:xfrm>
            <a:off x="169602" y="130782"/>
            <a:ext cx="8816455" cy="559174"/>
          </a:xfrm>
        </p:spPr>
        <p:txBody>
          <a:bodyPr>
            <a:noAutofit/>
          </a:bodyPr>
          <a:lstStyle/>
          <a:p>
            <a:r>
              <a:rPr lang="en-US" sz="3200" u="sng" dirty="0">
                <a:solidFill>
                  <a:schemeClr val="tx1"/>
                </a:solidFill>
                <a:latin typeface="Baskerville Old Face" panose="02020602080505020303" pitchFamily="18" charset="0"/>
              </a:rPr>
              <a:t>Fear prevents the Christian from growth &amp; service.</a:t>
            </a:r>
          </a:p>
        </p:txBody>
      </p:sp>
    </p:spTree>
    <p:extLst>
      <p:ext uri="{BB962C8B-B14F-4D97-AF65-F5344CB8AC3E}">
        <p14:creationId xmlns:p14="http://schemas.microsoft.com/office/powerpoint/2010/main" val="5008695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169290" y="689956"/>
            <a:ext cx="8816767" cy="4372495"/>
          </a:xfrm>
        </p:spPr>
        <p:txBody>
          <a:bodyPr anchor="t">
            <a:normAutofit/>
          </a:bodyPr>
          <a:lstStyle/>
          <a:p>
            <a:pPr algn="l"/>
            <a:r>
              <a:rPr lang="en-US" sz="3200" dirty="0" smtClean="0">
                <a:solidFill>
                  <a:schemeClr val="tx1"/>
                </a:solidFill>
                <a:latin typeface="Baskerville Old Face" panose="02020602080505020303" pitchFamily="18" charset="0"/>
              </a:rPr>
              <a:t>“able </a:t>
            </a:r>
            <a:r>
              <a:rPr lang="en-US" sz="3200" dirty="0">
                <a:solidFill>
                  <a:schemeClr val="tx1"/>
                </a:solidFill>
                <a:latin typeface="Baskerville Old Face" panose="02020602080505020303" pitchFamily="18" charset="0"/>
              </a:rPr>
              <a:t>to </a:t>
            </a:r>
            <a:r>
              <a:rPr lang="en-US" sz="3200" dirty="0" smtClean="0">
                <a:solidFill>
                  <a:schemeClr val="tx1"/>
                </a:solidFill>
                <a:latin typeface="Baskerville Old Face" panose="02020602080505020303" pitchFamily="18" charset="0"/>
              </a:rPr>
              <a:t>teach”</a:t>
            </a:r>
          </a:p>
          <a:p>
            <a:pPr algn="l"/>
            <a:r>
              <a:rPr lang="en-US" sz="3200" dirty="0" smtClean="0">
                <a:solidFill>
                  <a:schemeClr val="tx1"/>
                </a:solidFill>
                <a:latin typeface="Baskerville Old Face" panose="02020602080505020303" pitchFamily="18" charset="0"/>
              </a:rPr>
              <a:t>1 Timothy 3:2b</a:t>
            </a:r>
            <a:endParaRPr lang="en-US" sz="3200" dirty="0">
              <a:solidFill>
                <a:schemeClr val="tx1"/>
              </a:solidFill>
              <a:latin typeface="Baskerville Old Face" panose="02020602080505020303" pitchFamily="18" charset="0"/>
            </a:endParaRPr>
          </a:p>
        </p:txBody>
      </p:sp>
      <p:sp>
        <p:nvSpPr>
          <p:cNvPr id="4" name="Text Placeholder 3"/>
          <p:cNvSpPr>
            <a:spLocks noGrp="1"/>
          </p:cNvSpPr>
          <p:nvPr>
            <p:ph type="body" sz="quarter" idx="14"/>
          </p:nvPr>
        </p:nvSpPr>
        <p:spPr>
          <a:xfrm>
            <a:off x="169602" y="130782"/>
            <a:ext cx="8816455" cy="559174"/>
          </a:xfrm>
        </p:spPr>
        <p:txBody>
          <a:bodyPr>
            <a:noAutofit/>
          </a:bodyPr>
          <a:lstStyle/>
          <a:p>
            <a:r>
              <a:rPr lang="en-US" sz="3200" u="sng" dirty="0">
                <a:solidFill>
                  <a:schemeClr val="tx1"/>
                </a:solidFill>
                <a:latin typeface="Baskerville Old Face" panose="02020602080505020303" pitchFamily="18" charset="0"/>
              </a:rPr>
              <a:t>Fear can disqualify the Christian</a:t>
            </a:r>
          </a:p>
        </p:txBody>
      </p:sp>
    </p:spTree>
    <p:extLst>
      <p:ext uri="{BB962C8B-B14F-4D97-AF65-F5344CB8AC3E}">
        <p14:creationId xmlns:p14="http://schemas.microsoft.com/office/powerpoint/2010/main" val="2582741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169290" y="689956"/>
            <a:ext cx="8816767" cy="4372495"/>
          </a:xfrm>
        </p:spPr>
        <p:txBody>
          <a:bodyPr anchor="t">
            <a:normAutofit lnSpcReduction="10000"/>
          </a:bodyPr>
          <a:lstStyle/>
          <a:p>
            <a:pPr algn="l"/>
            <a:r>
              <a:rPr lang="en-US" sz="3200" dirty="0">
                <a:solidFill>
                  <a:schemeClr val="tx1"/>
                </a:solidFill>
                <a:latin typeface="Baskerville Old Face" panose="02020602080505020303" pitchFamily="18" charset="0"/>
              </a:rPr>
              <a:t>10  For there are many insubordinate, both idle talkers and deceivers, especially those of the circumcision, 11  whose mouths must be stopped, who subvert whole households, teaching things which they ought not, for the sake of dishonest gain. 12  One of them, a prophet of their own, said, “Cretans are always liars, evil beasts, lazy gluttons.” 13  This testimony is true. Therefore rebuke them sharply, that they may be sound in the faith, </a:t>
            </a:r>
          </a:p>
        </p:txBody>
      </p:sp>
      <p:sp>
        <p:nvSpPr>
          <p:cNvPr id="4" name="Text Placeholder 3"/>
          <p:cNvSpPr>
            <a:spLocks noGrp="1"/>
          </p:cNvSpPr>
          <p:nvPr>
            <p:ph type="body" sz="quarter" idx="14"/>
          </p:nvPr>
        </p:nvSpPr>
        <p:spPr>
          <a:xfrm>
            <a:off x="169602" y="130782"/>
            <a:ext cx="8816455" cy="559174"/>
          </a:xfrm>
        </p:spPr>
        <p:txBody>
          <a:bodyPr>
            <a:noAutofit/>
          </a:bodyPr>
          <a:lstStyle/>
          <a:p>
            <a:r>
              <a:rPr lang="en-US" sz="3200" u="sng" dirty="0">
                <a:solidFill>
                  <a:schemeClr val="tx1"/>
                </a:solidFill>
                <a:latin typeface="Baskerville Old Face" panose="02020602080505020303" pitchFamily="18" charset="0"/>
              </a:rPr>
              <a:t>Fear can disqualify the Christian</a:t>
            </a:r>
          </a:p>
        </p:txBody>
      </p:sp>
    </p:spTree>
    <p:extLst>
      <p:ext uri="{BB962C8B-B14F-4D97-AF65-F5344CB8AC3E}">
        <p14:creationId xmlns:p14="http://schemas.microsoft.com/office/powerpoint/2010/main" val="23595652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169290" y="689956"/>
            <a:ext cx="8816767" cy="4372495"/>
          </a:xfrm>
        </p:spPr>
        <p:txBody>
          <a:bodyPr anchor="t">
            <a:normAutofit/>
          </a:bodyPr>
          <a:lstStyle/>
          <a:p>
            <a:pPr algn="l"/>
            <a:r>
              <a:rPr lang="en-US" sz="3200" dirty="0" smtClean="0">
                <a:solidFill>
                  <a:schemeClr val="tx1"/>
                </a:solidFill>
                <a:latin typeface="Baskerville Old Face" panose="02020602080505020303" pitchFamily="18" charset="0"/>
              </a:rPr>
              <a:t>not </a:t>
            </a:r>
            <a:r>
              <a:rPr lang="en-US" sz="3200" dirty="0">
                <a:solidFill>
                  <a:schemeClr val="tx1"/>
                </a:solidFill>
                <a:latin typeface="Baskerville Old Face" panose="02020602080505020303" pitchFamily="18" charset="0"/>
              </a:rPr>
              <a:t>giving heed to Jewish fables and commandments of men who turn from the truth</a:t>
            </a:r>
            <a:r>
              <a:rPr lang="en-US" sz="3200" dirty="0" smtClean="0">
                <a:solidFill>
                  <a:schemeClr val="tx1"/>
                </a:solidFill>
                <a:latin typeface="Baskerville Old Face" panose="02020602080505020303" pitchFamily="18" charset="0"/>
              </a:rPr>
              <a:t>.</a:t>
            </a:r>
          </a:p>
          <a:p>
            <a:pPr algn="l"/>
            <a:r>
              <a:rPr lang="en-US" sz="3200" dirty="0" smtClean="0">
                <a:solidFill>
                  <a:schemeClr val="tx1"/>
                </a:solidFill>
                <a:latin typeface="Baskerville Old Face" panose="02020602080505020303" pitchFamily="18" charset="0"/>
              </a:rPr>
              <a:t>Titus 1:10-14</a:t>
            </a:r>
          </a:p>
        </p:txBody>
      </p:sp>
      <p:sp>
        <p:nvSpPr>
          <p:cNvPr id="4" name="Text Placeholder 3"/>
          <p:cNvSpPr>
            <a:spLocks noGrp="1"/>
          </p:cNvSpPr>
          <p:nvPr>
            <p:ph type="body" sz="quarter" idx="14"/>
          </p:nvPr>
        </p:nvSpPr>
        <p:spPr>
          <a:xfrm>
            <a:off x="169602" y="130782"/>
            <a:ext cx="8816455" cy="559174"/>
          </a:xfrm>
        </p:spPr>
        <p:txBody>
          <a:bodyPr>
            <a:noAutofit/>
          </a:bodyPr>
          <a:lstStyle/>
          <a:p>
            <a:r>
              <a:rPr lang="en-US" sz="3200" u="sng" dirty="0">
                <a:solidFill>
                  <a:schemeClr val="tx1"/>
                </a:solidFill>
                <a:latin typeface="Baskerville Old Face" panose="02020602080505020303" pitchFamily="18" charset="0"/>
              </a:rPr>
              <a:t>Fear can disqualify the Christian</a:t>
            </a:r>
          </a:p>
        </p:txBody>
      </p:sp>
    </p:spTree>
    <p:extLst>
      <p:ext uri="{BB962C8B-B14F-4D97-AF65-F5344CB8AC3E}">
        <p14:creationId xmlns:p14="http://schemas.microsoft.com/office/powerpoint/2010/main" val="40909224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169290" y="689956"/>
            <a:ext cx="8816767" cy="4372495"/>
          </a:xfrm>
        </p:spPr>
        <p:txBody>
          <a:bodyPr anchor="t">
            <a:normAutofit/>
          </a:bodyPr>
          <a:lstStyle/>
          <a:p>
            <a:pPr algn="l"/>
            <a:r>
              <a:rPr lang="en-US" sz="3200" dirty="0">
                <a:solidFill>
                  <a:schemeClr val="tx1"/>
                </a:solidFill>
                <a:latin typeface="Baskerville Old Face" panose="02020602080505020303" pitchFamily="18" charset="0"/>
              </a:rPr>
              <a:t>Nevertheless even among the rulers many believed in Him, but because of the Pharisees they did not confess Him, lest they should be put out of the synagogue; 43  for they loved the praise of men more than the praise of God</a:t>
            </a:r>
            <a:r>
              <a:rPr lang="en-US" sz="3200" dirty="0" smtClean="0">
                <a:solidFill>
                  <a:schemeClr val="tx1"/>
                </a:solidFill>
                <a:latin typeface="Baskerville Old Face" panose="02020602080505020303" pitchFamily="18" charset="0"/>
              </a:rPr>
              <a:t>.</a:t>
            </a:r>
          </a:p>
          <a:p>
            <a:pPr algn="l"/>
            <a:r>
              <a:rPr lang="en-US" sz="3200" dirty="0" smtClean="0">
                <a:solidFill>
                  <a:schemeClr val="tx1"/>
                </a:solidFill>
                <a:latin typeface="Baskerville Old Face" panose="02020602080505020303" pitchFamily="18" charset="0"/>
              </a:rPr>
              <a:t>John 12:42-43</a:t>
            </a:r>
          </a:p>
        </p:txBody>
      </p:sp>
      <p:sp>
        <p:nvSpPr>
          <p:cNvPr id="4" name="Text Placeholder 3"/>
          <p:cNvSpPr>
            <a:spLocks noGrp="1"/>
          </p:cNvSpPr>
          <p:nvPr>
            <p:ph type="body" sz="quarter" idx="14"/>
          </p:nvPr>
        </p:nvSpPr>
        <p:spPr>
          <a:xfrm>
            <a:off x="169602" y="130782"/>
            <a:ext cx="8816455" cy="559174"/>
          </a:xfrm>
        </p:spPr>
        <p:txBody>
          <a:bodyPr>
            <a:noAutofit/>
          </a:bodyPr>
          <a:lstStyle/>
          <a:p>
            <a:r>
              <a:rPr lang="en-US" sz="3200" u="sng" dirty="0">
                <a:solidFill>
                  <a:schemeClr val="tx1"/>
                </a:solidFill>
                <a:latin typeface="Baskerville Old Face" panose="02020602080505020303" pitchFamily="18" charset="0"/>
              </a:rPr>
              <a:t>Fear can disqualify the Christian</a:t>
            </a:r>
          </a:p>
        </p:txBody>
      </p:sp>
    </p:spTree>
    <p:extLst>
      <p:ext uri="{BB962C8B-B14F-4D97-AF65-F5344CB8AC3E}">
        <p14:creationId xmlns:p14="http://schemas.microsoft.com/office/powerpoint/2010/main" val="42300418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169290" y="689956"/>
            <a:ext cx="8816767" cy="4372495"/>
          </a:xfrm>
        </p:spPr>
        <p:txBody>
          <a:bodyPr anchor="t">
            <a:normAutofit/>
          </a:bodyPr>
          <a:lstStyle/>
          <a:p>
            <a:pPr algn="l"/>
            <a:r>
              <a:rPr lang="en-US" sz="3200" dirty="0">
                <a:solidFill>
                  <a:schemeClr val="tx1"/>
                </a:solidFill>
                <a:latin typeface="Baskerville Old Face" panose="02020602080505020303" pitchFamily="18" charset="0"/>
              </a:rPr>
              <a:t>This type of fear, is more than just “fear” its weakness of the person </a:t>
            </a:r>
            <a:r>
              <a:rPr lang="en-US" sz="3200" dirty="0" smtClean="0">
                <a:solidFill>
                  <a:schemeClr val="tx1"/>
                </a:solidFill>
                <a:latin typeface="Baskerville Old Face" panose="02020602080505020303" pitchFamily="18" charset="0"/>
              </a:rPr>
              <a:t>and sometimes </a:t>
            </a:r>
            <a:r>
              <a:rPr lang="en-US" sz="3200" dirty="0">
                <a:solidFill>
                  <a:schemeClr val="tx1"/>
                </a:solidFill>
                <a:latin typeface="Baskerville Old Face" panose="02020602080505020303" pitchFamily="18" charset="0"/>
              </a:rPr>
              <a:t>could be looked at as a flaw in their character. </a:t>
            </a:r>
          </a:p>
          <a:p>
            <a:pPr algn="l"/>
            <a:endParaRPr lang="en-US" sz="3200" dirty="0" smtClean="0">
              <a:solidFill>
                <a:schemeClr val="tx1"/>
              </a:solidFill>
              <a:latin typeface="Baskerville Old Face" panose="02020602080505020303" pitchFamily="18" charset="0"/>
            </a:endParaRPr>
          </a:p>
        </p:txBody>
      </p:sp>
      <p:sp>
        <p:nvSpPr>
          <p:cNvPr id="4" name="Text Placeholder 3"/>
          <p:cNvSpPr>
            <a:spLocks noGrp="1"/>
          </p:cNvSpPr>
          <p:nvPr>
            <p:ph type="body" sz="quarter" idx="14"/>
          </p:nvPr>
        </p:nvSpPr>
        <p:spPr>
          <a:xfrm>
            <a:off x="169602" y="130782"/>
            <a:ext cx="8816455" cy="559174"/>
          </a:xfrm>
        </p:spPr>
        <p:txBody>
          <a:bodyPr>
            <a:noAutofit/>
          </a:bodyPr>
          <a:lstStyle/>
          <a:p>
            <a:r>
              <a:rPr lang="en-US" sz="3200" u="sng" dirty="0">
                <a:solidFill>
                  <a:schemeClr val="tx1"/>
                </a:solidFill>
                <a:latin typeface="Baskerville Old Face" panose="02020602080505020303" pitchFamily="18" charset="0"/>
              </a:rPr>
              <a:t>Fear can disqualify the Christian</a:t>
            </a:r>
          </a:p>
        </p:txBody>
      </p:sp>
    </p:spTree>
    <p:extLst>
      <p:ext uri="{BB962C8B-B14F-4D97-AF65-F5344CB8AC3E}">
        <p14:creationId xmlns:p14="http://schemas.microsoft.com/office/powerpoint/2010/main" val="696289615"/>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ivic">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191</TotalTime>
  <Words>549</Words>
  <Application>Microsoft Office PowerPoint</Application>
  <PresentationFormat>On-screen Show (16:9)</PresentationFormat>
  <Paragraphs>38</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Adelle-Regular</vt:lpstr>
      <vt:lpstr>Apple Chancery</vt:lpstr>
      <vt:lpstr>Arial</vt:lpstr>
      <vt:lpstr>Baskerville Old Face</vt:lpstr>
      <vt:lpstr>Georgia</vt:lpstr>
      <vt:lpstr>Default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RT Creative Group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Chapman</dc:creator>
  <cp:lastModifiedBy>Russ Earl</cp:lastModifiedBy>
  <cp:revision>39</cp:revision>
  <dcterms:created xsi:type="dcterms:W3CDTF">2014-03-26T14:03:34Z</dcterms:created>
  <dcterms:modified xsi:type="dcterms:W3CDTF">2016-03-14T02:48:53Z</dcterms:modified>
</cp:coreProperties>
</file>