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2" r:id="rId14"/>
    <p:sldId id="269" r:id="rId15"/>
    <p:sldId id="270" r:id="rId16"/>
    <p:sldId id="271" r:id="rId17"/>
    <p:sldId id="275" r:id="rId18"/>
    <p:sldId id="276" r:id="rId19"/>
    <p:sldId id="277" r:id="rId20"/>
    <p:sldId id="272" r:id="rId21"/>
    <p:sldId id="273" r:id="rId22"/>
    <p:sldId id="274" r:id="rId23"/>
    <p:sldId id="278" r:id="rId24"/>
    <p:sldId id="279" r:id="rId25"/>
    <p:sldId id="280" r:id="rId26"/>
    <p:sldId id="281"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756"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84B2E2-35C1-4540-9568-74A69808D695}"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4E12F-2D87-4C3F-9148-03088F83F535}" type="slidenum">
              <a:rPr lang="en-US" smtClean="0"/>
              <a:t>‹#›</a:t>
            </a:fld>
            <a:endParaRPr lang="en-US"/>
          </a:p>
        </p:txBody>
      </p:sp>
    </p:spTree>
    <p:extLst>
      <p:ext uri="{BB962C8B-B14F-4D97-AF65-F5344CB8AC3E}">
        <p14:creationId xmlns:p14="http://schemas.microsoft.com/office/powerpoint/2010/main" val="2904886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4B2E2-35C1-4540-9568-74A69808D695}"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4E12F-2D87-4C3F-9148-03088F83F535}" type="slidenum">
              <a:rPr lang="en-US" smtClean="0"/>
              <a:t>‹#›</a:t>
            </a:fld>
            <a:endParaRPr lang="en-US"/>
          </a:p>
        </p:txBody>
      </p:sp>
    </p:spTree>
    <p:extLst>
      <p:ext uri="{BB962C8B-B14F-4D97-AF65-F5344CB8AC3E}">
        <p14:creationId xmlns:p14="http://schemas.microsoft.com/office/powerpoint/2010/main" val="2756095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4B2E2-35C1-4540-9568-74A69808D695}"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4E12F-2D87-4C3F-9148-03088F83F535}" type="slidenum">
              <a:rPr lang="en-US" smtClean="0"/>
              <a:t>‹#›</a:t>
            </a:fld>
            <a:endParaRPr lang="en-US"/>
          </a:p>
        </p:txBody>
      </p:sp>
    </p:spTree>
    <p:extLst>
      <p:ext uri="{BB962C8B-B14F-4D97-AF65-F5344CB8AC3E}">
        <p14:creationId xmlns:p14="http://schemas.microsoft.com/office/powerpoint/2010/main" val="325923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4B2E2-35C1-4540-9568-74A69808D695}"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4E12F-2D87-4C3F-9148-03088F83F535}" type="slidenum">
              <a:rPr lang="en-US" smtClean="0"/>
              <a:t>‹#›</a:t>
            </a:fld>
            <a:endParaRPr lang="en-US"/>
          </a:p>
        </p:txBody>
      </p:sp>
    </p:spTree>
    <p:extLst>
      <p:ext uri="{BB962C8B-B14F-4D97-AF65-F5344CB8AC3E}">
        <p14:creationId xmlns:p14="http://schemas.microsoft.com/office/powerpoint/2010/main" val="3653116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84B2E2-35C1-4540-9568-74A69808D695}"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4E12F-2D87-4C3F-9148-03088F83F535}" type="slidenum">
              <a:rPr lang="en-US" smtClean="0"/>
              <a:t>‹#›</a:t>
            </a:fld>
            <a:endParaRPr lang="en-US"/>
          </a:p>
        </p:txBody>
      </p:sp>
    </p:spTree>
    <p:extLst>
      <p:ext uri="{BB962C8B-B14F-4D97-AF65-F5344CB8AC3E}">
        <p14:creationId xmlns:p14="http://schemas.microsoft.com/office/powerpoint/2010/main" val="334442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84B2E2-35C1-4540-9568-74A69808D695}" type="datetimeFigureOut">
              <a:rPr lang="en-US" smtClean="0"/>
              <a:t>5/30/2015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4E12F-2D87-4C3F-9148-03088F83F535}" type="slidenum">
              <a:rPr lang="en-US" smtClean="0"/>
              <a:t>‹#›</a:t>
            </a:fld>
            <a:endParaRPr lang="en-US"/>
          </a:p>
        </p:txBody>
      </p:sp>
    </p:spTree>
    <p:extLst>
      <p:ext uri="{BB962C8B-B14F-4D97-AF65-F5344CB8AC3E}">
        <p14:creationId xmlns:p14="http://schemas.microsoft.com/office/powerpoint/2010/main" val="409597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84B2E2-35C1-4540-9568-74A69808D695}" type="datetimeFigureOut">
              <a:rPr lang="en-US" smtClean="0"/>
              <a:t>5/30/2015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B4E12F-2D87-4C3F-9148-03088F83F535}" type="slidenum">
              <a:rPr lang="en-US" smtClean="0"/>
              <a:t>‹#›</a:t>
            </a:fld>
            <a:endParaRPr lang="en-US"/>
          </a:p>
        </p:txBody>
      </p:sp>
    </p:spTree>
    <p:extLst>
      <p:ext uri="{BB962C8B-B14F-4D97-AF65-F5344CB8AC3E}">
        <p14:creationId xmlns:p14="http://schemas.microsoft.com/office/powerpoint/2010/main" val="400245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84B2E2-35C1-4540-9568-74A69808D695}" type="datetimeFigureOut">
              <a:rPr lang="en-US" smtClean="0"/>
              <a:t>5/30/2015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B4E12F-2D87-4C3F-9148-03088F83F535}" type="slidenum">
              <a:rPr lang="en-US" smtClean="0"/>
              <a:t>‹#›</a:t>
            </a:fld>
            <a:endParaRPr lang="en-US"/>
          </a:p>
        </p:txBody>
      </p:sp>
    </p:spTree>
    <p:extLst>
      <p:ext uri="{BB962C8B-B14F-4D97-AF65-F5344CB8AC3E}">
        <p14:creationId xmlns:p14="http://schemas.microsoft.com/office/powerpoint/2010/main" val="321391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4B2E2-35C1-4540-9568-74A69808D695}" type="datetimeFigureOut">
              <a:rPr lang="en-US" smtClean="0"/>
              <a:t>5/30/2015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B4E12F-2D87-4C3F-9148-03088F83F535}" type="slidenum">
              <a:rPr lang="en-US" smtClean="0"/>
              <a:t>‹#›</a:t>
            </a:fld>
            <a:endParaRPr lang="en-US"/>
          </a:p>
        </p:txBody>
      </p:sp>
    </p:spTree>
    <p:extLst>
      <p:ext uri="{BB962C8B-B14F-4D97-AF65-F5344CB8AC3E}">
        <p14:creationId xmlns:p14="http://schemas.microsoft.com/office/powerpoint/2010/main" val="180886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4B2E2-35C1-4540-9568-74A69808D695}" type="datetimeFigureOut">
              <a:rPr lang="en-US" smtClean="0"/>
              <a:t>5/30/2015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4E12F-2D87-4C3F-9148-03088F83F535}" type="slidenum">
              <a:rPr lang="en-US" smtClean="0"/>
              <a:t>‹#›</a:t>
            </a:fld>
            <a:endParaRPr lang="en-US"/>
          </a:p>
        </p:txBody>
      </p:sp>
    </p:spTree>
    <p:extLst>
      <p:ext uri="{BB962C8B-B14F-4D97-AF65-F5344CB8AC3E}">
        <p14:creationId xmlns:p14="http://schemas.microsoft.com/office/powerpoint/2010/main" val="1432468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4B2E2-35C1-4540-9568-74A69808D695}" type="datetimeFigureOut">
              <a:rPr lang="en-US" smtClean="0"/>
              <a:t>5/30/2015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4E12F-2D87-4C3F-9148-03088F83F535}" type="slidenum">
              <a:rPr lang="en-US" smtClean="0"/>
              <a:t>‹#›</a:t>
            </a:fld>
            <a:endParaRPr lang="en-US"/>
          </a:p>
        </p:txBody>
      </p:sp>
    </p:spTree>
    <p:extLst>
      <p:ext uri="{BB962C8B-B14F-4D97-AF65-F5344CB8AC3E}">
        <p14:creationId xmlns:p14="http://schemas.microsoft.com/office/powerpoint/2010/main" val="224633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B84B2E2-35C1-4540-9568-74A69808D695}" type="datetimeFigureOut">
              <a:rPr lang="en-US" smtClean="0"/>
              <a:t>5/30/2015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DB4E12F-2D87-4C3F-9148-03088F83F535}" type="slidenum">
              <a:rPr lang="en-US" smtClean="0"/>
              <a:t>‹#›</a:t>
            </a:fld>
            <a:endParaRPr lang="en-US"/>
          </a:p>
        </p:txBody>
      </p:sp>
    </p:spTree>
    <p:extLst>
      <p:ext uri="{BB962C8B-B14F-4D97-AF65-F5344CB8AC3E}">
        <p14:creationId xmlns:p14="http://schemas.microsoft.com/office/powerpoint/2010/main" val="1698614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685800" y="3562350"/>
            <a:ext cx="7772400" cy="1102519"/>
          </a:xfrm>
        </p:spPr>
        <p:txBody>
          <a:bodyPr>
            <a:noAutofit/>
          </a:bodyPr>
          <a:lstStyle/>
          <a:p>
            <a:r>
              <a:rPr lang="en-US" sz="3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Lesson 10</a:t>
            </a:r>
            <a:br>
              <a:rPr lang="en-US" sz="3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3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14:13-16</a:t>
            </a:r>
            <a:endParaRPr lang="en-US"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1275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Protection of God</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16 But lift up your rod, and stretch out your hand over the sea and divide it. And the children of Israel shall go on dry ground through the midst of the sea. 17 And I indeed will harden the hearts of the Egyptians, and they shall follow them. So I will gain honor over Pharaoh and over all his army, his chariots, and his horsemen.</a:t>
            </a:r>
          </a:p>
        </p:txBody>
      </p:sp>
    </p:spTree>
    <p:extLst>
      <p:ext uri="{BB962C8B-B14F-4D97-AF65-F5344CB8AC3E}">
        <p14:creationId xmlns:p14="http://schemas.microsoft.com/office/powerpoint/2010/main" val="2653568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Protection of God</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18 Then </a:t>
            </a:r>
            <a:r>
              <a:rPr lang="en-US" dirty="0">
                <a:solidFill>
                  <a:schemeClr val="bg1"/>
                </a:solidFill>
                <a:latin typeface="Times New Roman" panose="02020603050405020304" pitchFamily="18" charset="0"/>
                <a:cs typeface="Times New Roman" panose="02020603050405020304" pitchFamily="18" charset="0"/>
              </a:rPr>
              <a:t>the Egyptians shall know that I am the Lord, when I have gained honor for Myself over Pharaoh, his chariots, and his horsemen."19 And the Angel of God, who went before the camp of Israel, moved and went behind them; and the pillar of cloud went from before them and stood behind them.</a:t>
            </a:r>
          </a:p>
        </p:txBody>
      </p:sp>
    </p:spTree>
    <p:extLst>
      <p:ext uri="{BB962C8B-B14F-4D97-AF65-F5344CB8AC3E}">
        <p14:creationId xmlns:p14="http://schemas.microsoft.com/office/powerpoint/2010/main" val="287448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Protection of God</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20 So it came between the camp of the Egyptians and the camp of Israel. Thus it was a cloud and darkness to the one, and it gave light by night to the other, so that the one did not come near the other all that night</a:t>
            </a:r>
            <a:r>
              <a:rPr lang="en-US" dirty="0" smtClean="0">
                <a:solidFill>
                  <a:schemeClr val="bg1"/>
                </a:solidFill>
                <a:latin typeface="Times New Roman" panose="02020603050405020304" pitchFamily="18" charset="0"/>
                <a:cs typeface="Times New Roman" panose="02020603050405020304" pitchFamily="18" charset="0"/>
              </a:rPr>
              <a:t>.</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Exodus 14:13-20</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7629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82" y="819150"/>
            <a:ext cx="9123218" cy="4324350"/>
          </a:xfrm>
        </p:spPr>
      </p:pic>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Great Escape</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152400" y="971550"/>
            <a:ext cx="8839200" cy="3539430"/>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21 Then Moses stretched out his hand over the sea; and the Lord caused the sea to go back by a strong east wind all that night, and made the sea into dry land, and the waters were divided. 22 So the children of Israel went into the midst of the sea on the dry ground, and the waters were a wall to them on their right hand and on their left. </a:t>
            </a:r>
          </a:p>
        </p:txBody>
      </p:sp>
    </p:spTree>
    <p:extLst>
      <p:ext uri="{BB962C8B-B14F-4D97-AF65-F5344CB8AC3E}">
        <p14:creationId xmlns:p14="http://schemas.microsoft.com/office/powerpoint/2010/main" val="279595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Great Escape</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23 And the Egyptians pursued and went after them into the midst of the sea, all Pharaoh's horses, his chariots, and his horsemen. 24 Now it came to pass, in the morning watch, that the Lord looked down upon the army of the Egyptians through the pillar of fire and cloud, and He troubled the army of the Egyptians.</a:t>
            </a:r>
          </a:p>
        </p:txBody>
      </p:sp>
    </p:spTree>
    <p:extLst>
      <p:ext uri="{BB962C8B-B14F-4D97-AF65-F5344CB8AC3E}">
        <p14:creationId xmlns:p14="http://schemas.microsoft.com/office/powerpoint/2010/main" val="4201110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Great Escape</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25 And He took off their chariot wheels, so that they drove them with difficulty; and the Egyptians said, "Let us flee from the face of Israel, for the Lord fights for them against the Egyptians."26 Then the Lord said to Moses, "Stretch out your hand over the sea, that the waters may come back upon the Egyptians, on their chariots, and on their horsemen."</a:t>
            </a:r>
          </a:p>
        </p:txBody>
      </p:sp>
    </p:spTree>
    <p:extLst>
      <p:ext uri="{BB962C8B-B14F-4D97-AF65-F5344CB8AC3E}">
        <p14:creationId xmlns:p14="http://schemas.microsoft.com/office/powerpoint/2010/main" val="3109215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Great Escape</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27 And Moses stretched out his hand over the sea; and when the morning appeared, the sea returned to its full depth, while the Egyptians were fleeing into it. So the Lord overthrew the Egyptians in the midst of the sea. 28 Then the waters returned and covered the chariots, the horsemen, and all the army of Pharaoh that came into the sea after them. Not so much as one of them remained.</a:t>
            </a:r>
          </a:p>
        </p:txBody>
      </p:sp>
    </p:spTree>
    <p:extLst>
      <p:ext uri="{BB962C8B-B14F-4D97-AF65-F5344CB8AC3E}">
        <p14:creationId xmlns:p14="http://schemas.microsoft.com/office/powerpoint/2010/main" val="11316729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Great Escape</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45" y="742950"/>
            <a:ext cx="9168245" cy="4400550"/>
          </a:xfrm>
        </p:spPr>
      </p:pic>
    </p:spTree>
    <p:extLst>
      <p:ext uri="{BB962C8B-B14F-4D97-AF65-F5344CB8AC3E}">
        <p14:creationId xmlns:p14="http://schemas.microsoft.com/office/powerpoint/2010/main" val="3046762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Great Escape</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42950"/>
            <a:ext cx="9144000" cy="4400550"/>
          </a:xfrm>
        </p:spPr>
      </p:pic>
    </p:spTree>
    <p:extLst>
      <p:ext uri="{BB962C8B-B14F-4D97-AF65-F5344CB8AC3E}">
        <p14:creationId xmlns:p14="http://schemas.microsoft.com/office/powerpoint/2010/main" val="494874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Great Escape</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19150"/>
            <a:ext cx="9144000" cy="4324350"/>
          </a:xfrm>
        </p:spPr>
      </p:pic>
    </p:spTree>
    <p:extLst>
      <p:ext uri="{BB962C8B-B14F-4D97-AF65-F5344CB8AC3E}">
        <p14:creationId xmlns:p14="http://schemas.microsoft.com/office/powerpoint/2010/main" val="2962918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14:13-16</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13 And Moses said to the people, "Do not be afraid. Stand still, and see the salvation of the Lord, which He will accomplish for you today. For the Egyptians whom you see today, you shall see again no more forever. 14 The Lord will fight for you, and you shall hold your peace."15 And the Lord said to Moses, "Why do you cry to Me? Tell the children of Israel to go forward. </a:t>
            </a:r>
          </a:p>
        </p:txBody>
      </p:sp>
    </p:spTree>
    <p:extLst>
      <p:ext uri="{BB962C8B-B14F-4D97-AF65-F5344CB8AC3E}">
        <p14:creationId xmlns:p14="http://schemas.microsoft.com/office/powerpoint/2010/main" val="24546279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Great Escape</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29 </a:t>
            </a:r>
            <a:r>
              <a:rPr lang="en-US" dirty="0">
                <a:solidFill>
                  <a:schemeClr val="bg1"/>
                </a:solidFill>
                <a:latin typeface="Times New Roman" panose="02020603050405020304" pitchFamily="18" charset="0"/>
                <a:cs typeface="Times New Roman" panose="02020603050405020304" pitchFamily="18" charset="0"/>
              </a:rPr>
              <a:t>But the children of Israel had walked on dry land in the midst of the sea, and the waters were a wall to them on their right hand and on their left.30 So the Lord saved Israel that day out of the hand of the Egyptians, and Israel saw the Egyptians dead on the seashore. 31 Thus Israel saw the great work which the Lord had done in Egypt; so the people feared the Lord, and believed the Lord and His servant Moses.</a:t>
            </a:r>
          </a:p>
        </p:txBody>
      </p:sp>
    </p:spTree>
    <p:extLst>
      <p:ext uri="{BB962C8B-B14F-4D97-AF65-F5344CB8AC3E}">
        <p14:creationId xmlns:p14="http://schemas.microsoft.com/office/powerpoint/2010/main" val="24266813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Lessons for us today</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514350" indent="-514350">
              <a:buFont typeface="+mj-lt"/>
              <a:buAutoNum type="arabicPeriod"/>
            </a:pPr>
            <a:r>
              <a:rPr lang="en-US" dirty="0" smtClean="0">
                <a:solidFill>
                  <a:schemeClr val="bg1"/>
                </a:solidFill>
                <a:latin typeface="Times New Roman" panose="02020603050405020304" pitchFamily="18" charset="0"/>
                <a:cs typeface="Times New Roman" panose="02020603050405020304" pitchFamily="18" charset="0"/>
              </a:rPr>
              <a:t>We must trust in God</a:t>
            </a:r>
          </a:p>
          <a:p>
            <a:pPr marL="514350" indent="-514350">
              <a:buFont typeface="+mj-lt"/>
              <a:buAutoNum type="arabicPeriod"/>
            </a:pPr>
            <a:r>
              <a:rPr lang="en-US" dirty="0" smtClean="0">
                <a:solidFill>
                  <a:schemeClr val="bg1"/>
                </a:solidFill>
                <a:latin typeface="Times New Roman" panose="02020603050405020304" pitchFamily="18" charset="0"/>
                <a:cs typeface="Times New Roman" panose="02020603050405020304" pitchFamily="18" charset="0"/>
              </a:rPr>
              <a:t>We may be afraid but God is always with the faithful. </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41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1. The </a:t>
            </a:r>
            <a:r>
              <a:rPr lang="en-US" dirty="0">
                <a:solidFill>
                  <a:schemeClr val="bg1"/>
                </a:solidFill>
                <a:latin typeface="Times New Roman" panose="02020603050405020304" pitchFamily="18" charset="0"/>
                <a:cs typeface="Times New Roman" panose="02020603050405020304" pitchFamily="18" charset="0"/>
              </a:rPr>
              <a:t>people of Israel saw the salvation of the </a:t>
            </a:r>
            <a:r>
              <a:rPr lang="en-US" dirty="0" smtClean="0">
                <a:solidFill>
                  <a:schemeClr val="bg1"/>
                </a:solidFill>
                <a:latin typeface="Times New Roman" panose="02020603050405020304" pitchFamily="18" charset="0"/>
                <a:cs typeface="Times New Roman" panose="02020603050405020304" pitchFamily="18" charset="0"/>
              </a:rPr>
              <a:t>Lord</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972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And Moses said to the people, "Do not be afraid. Stand still, and see the salvation of the Lord, which He will accomplish for you today. For the Egyptians whom you see today, you shall see again no more forever. </a:t>
            </a:r>
            <a:r>
              <a:rPr lang="en-US" dirty="0" smtClean="0">
                <a:solidFill>
                  <a:schemeClr val="bg1"/>
                </a:solidFill>
                <a:latin typeface="Times New Roman" panose="02020603050405020304" pitchFamily="18" charset="0"/>
                <a:cs typeface="Times New Roman" panose="02020603050405020304" pitchFamily="18" charset="0"/>
              </a:rPr>
              <a:t>Exodus 14:13</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8611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30 So the Lord saved Israel that day out of the hand of the Egyptians, and Israel saw the Egyptians dead on the seashore. </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Exodus 14:30</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78664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2. We </a:t>
            </a:r>
            <a:r>
              <a:rPr lang="en-US" dirty="0">
                <a:solidFill>
                  <a:schemeClr val="bg1"/>
                </a:solidFill>
                <a:latin typeface="Times New Roman" panose="02020603050405020304" pitchFamily="18" charset="0"/>
                <a:cs typeface="Times New Roman" panose="02020603050405020304" pitchFamily="18" charset="0"/>
              </a:rPr>
              <a:t>see the salvation of God today by obeying His </a:t>
            </a:r>
            <a:r>
              <a:rPr lang="en-US" dirty="0" smtClean="0">
                <a:solidFill>
                  <a:schemeClr val="bg1"/>
                </a:solidFill>
                <a:latin typeface="Times New Roman" panose="02020603050405020304" pitchFamily="18" charset="0"/>
                <a:cs typeface="Times New Roman" panose="02020603050405020304" pitchFamily="18" charset="0"/>
              </a:rPr>
              <a:t>commands, knowing and trusting that </a:t>
            </a:r>
            <a:r>
              <a:rPr lang="en-US" dirty="0">
                <a:solidFill>
                  <a:schemeClr val="bg1"/>
                </a:solidFill>
                <a:latin typeface="Times New Roman" panose="02020603050405020304" pitchFamily="18" charset="0"/>
                <a:cs typeface="Times New Roman" panose="02020603050405020304" pitchFamily="18" charset="0"/>
              </a:rPr>
              <a:t>we have a heavenly home waiting for us, if we will cling to </a:t>
            </a:r>
            <a:r>
              <a:rPr lang="en-US" dirty="0" smtClean="0">
                <a:solidFill>
                  <a:schemeClr val="bg1"/>
                </a:solidFill>
                <a:latin typeface="Times New Roman" panose="02020603050405020304" pitchFamily="18" charset="0"/>
                <a:cs typeface="Times New Roman" panose="02020603050405020304" pitchFamily="18" charset="0"/>
              </a:rPr>
              <a:t>Him.</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3556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that you may love the Lord your God, that you may obey His voice, and that you may cling to Him, for He is your life and the length of your </a:t>
            </a:r>
            <a:r>
              <a:rPr lang="en-US" dirty="0" smtClean="0">
                <a:solidFill>
                  <a:schemeClr val="bg1"/>
                </a:solidFill>
                <a:latin typeface="Times New Roman" panose="02020603050405020304" pitchFamily="18" charset="0"/>
                <a:cs typeface="Times New Roman" panose="02020603050405020304" pitchFamily="18" charset="0"/>
              </a:rPr>
              <a:t>days…</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Deuteronomy 30:20a</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1071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14:13-16</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16 But lift up your rod, and stretch out your hand over the sea and divide it. And the children of Israel shall go on dry ground through the midst of the sea.</a:t>
            </a:r>
          </a:p>
        </p:txBody>
      </p:sp>
    </p:spTree>
    <p:extLst>
      <p:ext uri="{BB962C8B-B14F-4D97-AF65-F5344CB8AC3E}">
        <p14:creationId xmlns:p14="http://schemas.microsoft.com/office/powerpoint/2010/main" val="558914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Pursued by Pharaoh </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Now the Lord spoke to Moses, saying:2 " Speak to the children of Israel, that they turn and camp before Pi </a:t>
            </a:r>
            <a:r>
              <a:rPr lang="en-US" dirty="0" err="1">
                <a:solidFill>
                  <a:schemeClr val="bg1"/>
                </a:solidFill>
                <a:latin typeface="Times New Roman" panose="02020603050405020304" pitchFamily="18" charset="0"/>
                <a:cs typeface="Times New Roman" panose="02020603050405020304" pitchFamily="18" charset="0"/>
              </a:rPr>
              <a:t>Hahiroth</a:t>
            </a:r>
            <a:r>
              <a:rPr lang="en-US" dirty="0">
                <a:solidFill>
                  <a:schemeClr val="bg1"/>
                </a:solidFill>
                <a:latin typeface="Times New Roman" panose="02020603050405020304" pitchFamily="18" charset="0"/>
                <a:cs typeface="Times New Roman" panose="02020603050405020304" pitchFamily="18" charset="0"/>
              </a:rPr>
              <a:t>, between </a:t>
            </a:r>
            <a:r>
              <a:rPr lang="en-US" dirty="0" err="1">
                <a:solidFill>
                  <a:schemeClr val="bg1"/>
                </a:solidFill>
                <a:latin typeface="Times New Roman" panose="02020603050405020304" pitchFamily="18" charset="0"/>
                <a:cs typeface="Times New Roman" panose="02020603050405020304" pitchFamily="18" charset="0"/>
              </a:rPr>
              <a:t>Migdol</a:t>
            </a:r>
            <a:r>
              <a:rPr lang="en-US" dirty="0">
                <a:solidFill>
                  <a:schemeClr val="bg1"/>
                </a:solidFill>
                <a:latin typeface="Times New Roman" panose="02020603050405020304" pitchFamily="18" charset="0"/>
                <a:cs typeface="Times New Roman" panose="02020603050405020304" pitchFamily="18" charset="0"/>
              </a:rPr>
              <a:t> and the sea, opposite Baal </a:t>
            </a:r>
            <a:r>
              <a:rPr lang="en-US" dirty="0" err="1">
                <a:solidFill>
                  <a:schemeClr val="bg1"/>
                </a:solidFill>
                <a:latin typeface="Times New Roman" panose="02020603050405020304" pitchFamily="18" charset="0"/>
                <a:cs typeface="Times New Roman" panose="02020603050405020304" pitchFamily="18" charset="0"/>
              </a:rPr>
              <a:t>Zephon</a:t>
            </a:r>
            <a:r>
              <a:rPr lang="en-US" dirty="0">
                <a:solidFill>
                  <a:schemeClr val="bg1"/>
                </a:solidFill>
                <a:latin typeface="Times New Roman" panose="02020603050405020304" pitchFamily="18" charset="0"/>
                <a:cs typeface="Times New Roman" panose="02020603050405020304" pitchFamily="18" charset="0"/>
              </a:rPr>
              <a:t>; you shall camp before it by the sea. 3 For Pharaoh will say of the children of Israel, 'They are bewildered by the land; the wilderness has closed them in. </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9981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Pursued by Pharaoh </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4 Then I will harden Pharaoh 's heart, so that he will pursue them; and I will gain honor over Pharaoh and over all his army, that the Egyptians may know that I am the Lord." And they did so. </a:t>
            </a:r>
            <a:r>
              <a:rPr lang="en-US" dirty="0" smtClean="0">
                <a:solidFill>
                  <a:schemeClr val="bg1"/>
                </a:solidFill>
                <a:latin typeface="Times New Roman" panose="02020603050405020304" pitchFamily="18" charset="0"/>
                <a:cs typeface="Times New Roman" panose="02020603050405020304" pitchFamily="18" charset="0"/>
              </a:rPr>
              <a:t>5 Now </a:t>
            </a:r>
            <a:r>
              <a:rPr lang="en-US" dirty="0">
                <a:solidFill>
                  <a:schemeClr val="bg1"/>
                </a:solidFill>
                <a:latin typeface="Times New Roman" panose="02020603050405020304" pitchFamily="18" charset="0"/>
                <a:cs typeface="Times New Roman" panose="02020603050405020304" pitchFamily="18" charset="0"/>
              </a:rPr>
              <a:t>it was told the king of Egypt that the people had fled, and the heart of Pharaoh and his servants was turned against the people; and they said, "Why have we done this, that we have let Israel go from serving us?"</a:t>
            </a:r>
          </a:p>
        </p:txBody>
      </p:sp>
    </p:spTree>
    <p:extLst>
      <p:ext uri="{BB962C8B-B14F-4D97-AF65-F5344CB8AC3E}">
        <p14:creationId xmlns:p14="http://schemas.microsoft.com/office/powerpoint/2010/main" val="3079316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Pursued by Pharaoh </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6 So he made ready his chariot and took his people with him. 7 Also, he took six hundred choice chariots, and all the chariots of Egypt with captains over every one of them. 8 And the Lord hardened the heart of Pharaoh king of Egypt, and he pursued the children of Israel; and the children of Israel went out with boldness.</a:t>
            </a:r>
          </a:p>
        </p:txBody>
      </p:sp>
    </p:spTree>
    <p:extLst>
      <p:ext uri="{BB962C8B-B14F-4D97-AF65-F5344CB8AC3E}">
        <p14:creationId xmlns:p14="http://schemas.microsoft.com/office/powerpoint/2010/main" val="2910846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Pursued by Pharaoh </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9 So </a:t>
            </a:r>
            <a:r>
              <a:rPr lang="en-US" dirty="0">
                <a:solidFill>
                  <a:schemeClr val="bg1"/>
                </a:solidFill>
                <a:latin typeface="Times New Roman" panose="02020603050405020304" pitchFamily="18" charset="0"/>
                <a:cs typeface="Times New Roman" panose="02020603050405020304" pitchFamily="18" charset="0"/>
              </a:rPr>
              <a:t>the Egyptians pursued them, all the horses and chariots of Pharaoh, his horsemen and his army, and overtook them camping by the sea beside Pi </a:t>
            </a:r>
            <a:r>
              <a:rPr lang="en-US" dirty="0" err="1">
                <a:solidFill>
                  <a:schemeClr val="bg1"/>
                </a:solidFill>
                <a:latin typeface="Times New Roman" panose="02020603050405020304" pitchFamily="18" charset="0"/>
                <a:cs typeface="Times New Roman" panose="02020603050405020304" pitchFamily="18" charset="0"/>
              </a:rPr>
              <a:t>Hahiroth</a:t>
            </a:r>
            <a:r>
              <a:rPr lang="en-US" dirty="0">
                <a:solidFill>
                  <a:schemeClr val="bg1"/>
                </a:solidFill>
                <a:latin typeface="Times New Roman" panose="02020603050405020304" pitchFamily="18" charset="0"/>
                <a:cs typeface="Times New Roman" panose="02020603050405020304" pitchFamily="18" charset="0"/>
              </a:rPr>
              <a:t>, before Baal Zephon.10 And when Pharaoh drew near, the children of Israel lifted their eyes, and behold, the Egyptians marched after them. So they were very afraid, and the children of Israel cried out to the Lord. </a:t>
            </a:r>
          </a:p>
        </p:txBody>
      </p:sp>
    </p:spTree>
    <p:extLst>
      <p:ext uri="{BB962C8B-B14F-4D97-AF65-F5344CB8AC3E}">
        <p14:creationId xmlns:p14="http://schemas.microsoft.com/office/powerpoint/2010/main" val="2714798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Pursued by Pharaoh </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11 Then they said to Moses, "Because there were no graves in Egypt, have you taken us away to die in the wilderness? Why have you so dealt with us, to bring us up out of Egypt? 12 Is this not the word that we told you in Egypt, saying, "Let us alone that we may serve the Egyptians '? For it would have been better for us to serve the Egyptians than that we should die in the wilderness</a:t>
            </a:r>
            <a:r>
              <a:rPr lang="en-US" dirty="0" smtClean="0">
                <a:solidFill>
                  <a:schemeClr val="bg1"/>
                </a:solidFill>
                <a:latin typeface="Times New Roman" panose="02020603050405020304" pitchFamily="18" charset="0"/>
                <a:cs typeface="Times New Roman" panose="02020603050405020304" pitchFamily="18" charset="0"/>
              </a:rPr>
              <a:t>.“  Exodus 14:1-12</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9536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905"/>
            <a:ext cx="8229600" cy="857250"/>
          </a:xfrm>
        </p:spPr>
        <p:txBody>
          <a:bodyPr>
            <a:normAutofit/>
          </a:bodyPr>
          <a:lstStyle/>
          <a:p>
            <a:r>
              <a:rPr lang="en-US" sz="3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Protection of God</a:t>
            </a:r>
            <a:endParaRPr lang="en-US" sz="3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52400" y="819150"/>
            <a:ext cx="8915400" cy="4191000"/>
          </a:xfrm>
        </p:spPr>
        <p:txBody>
          <a:bodyPr>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13 And Moses said to the people, "Do not be afraid. Stand still, and see the salvation of the Lord, which He will accomplish for you today. For the Egyptians whom you see today, you shall see again no more forever. 14 The Lord will fight for you, and you shall hold your peace."15 And the Lord said to Moses, "Why do you cry to Me? Tell the children of Israel to go forward.</a:t>
            </a:r>
          </a:p>
        </p:txBody>
      </p:sp>
    </p:spTree>
    <p:extLst>
      <p:ext uri="{BB962C8B-B14F-4D97-AF65-F5344CB8AC3E}">
        <p14:creationId xmlns:p14="http://schemas.microsoft.com/office/powerpoint/2010/main" val="2001493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1446</Words>
  <Application>Microsoft Office PowerPoint</Application>
  <PresentationFormat>On-screen Show (16:9)</PresentationFormat>
  <Paragraphs>52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Lesson 10 Exodus 14:13-16</vt:lpstr>
      <vt:lpstr>Exodus 14:13-16</vt:lpstr>
      <vt:lpstr>Exodus 14:13-16</vt:lpstr>
      <vt:lpstr>Pursued by Pharaoh </vt:lpstr>
      <vt:lpstr>Pursued by Pharaoh </vt:lpstr>
      <vt:lpstr>Pursued by Pharaoh </vt:lpstr>
      <vt:lpstr>Pursued by Pharaoh </vt:lpstr>
      <vt:lpstr>Pursued by Pharaoh </vt:lpstr>
      <vt:lpstr>Protection of God</vt:lpstr>
      <vt:lpstr>Protection of God</vt:lpstr>
      <vt:lpstr>Protection of God</vt:lpstr>
      <vt:lpstr>Protection of God</vt:lpstr>
      <vt:lpstr>The Great Escape</vt:lpstr>
      <vt:lpstr>The Great Escape</vt:lpstr>
      <vt:lpstr>The Great Escape</vt:lpstr>
      <vt:lpstr>The Great Escape</vt:lpstr>
      <vt:lpstr>The Great Escape</vt:lpstr>
      <vt:lpstr>The Great Escape</vt:lpstr>
      <vt:lpstr>The Great Escape</vt:lpstr>
      <vt:lpstr>The Great Escape</vt:lpstr>
      <vt:lpstr>Lessons for us today</vt:lpstr>
      <vt:lpstr>Conclusion</vt:lpstr>
      <vt:lpstr>Conclusion</vt:lpstr>
      <vt:lpstr>Conclusion</vt:lpstr>
      <vt:lpstr>Conclusion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18</cp:revision>
  <dcterms:created xsi:type="dcterms:W3CDTF">2015-05-26T03:52:54Z</dcterms:created>
  <dcterms:modified xsi:type="dcterms:W3CDTF">2015-05-30T23:57:58Z</dcterms:modified>
</cp:coreProperties>
</file>