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4" r:id="rId38"/>
    <p:sldId id="295" r:id="rId39"/>
    <p:sldId id="296"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30" autoAdjust="0"/>
  </p:normalViewPr>
  <p:slideViewPr>
    <p:cSldViewPr>
      <p:cViewPr varScale="1">
        <p:scale>
          <a:sx n="95" d="100"/>
          <a:sy n="95" d="100"/>
        </p:scale>
        <p:origin x="-125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31CA50-F174-4550-8A41-94A85CEBD65B}" type="datetimeFigureOut">
              <a:rPr lang="en-US" smtClean="0"/>
              <a:t>8/29/2015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62A51C-FBD9-4206-9B09-B626EDC8D9E1}" type="slidenum">
              <a:rPr lang="en-US" smtClean="0"/>
              <a:t>‹#›</a:t>
            </a:fld>
            <a:endParaRPr lang="en-US"/>
          </a:p>
        </p:txBody>
      </p:sp>
    </p:spTree>
    <p:extLst>
      <p:ext uri="{BB962C8B-B14F-4D97-AF65-F5344CB8AC3E}">
        <p14:creationId xmlns:p14="http://schemas.microsoft.com/office/powerpoint/2010/main" val="183387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t>
            </a:r>
            <a:r>
              <a:rPr lang="en-US" dirty="0" smtClean="0"/>
              <a:t>The Queen Vashti disobeys the king (Ch.1)</a:t>
            </a:r>
          </a:p>
          <a:p>
            <a:r>
              <a:rPr lang="en-US" baseline="0" dirty="0" smtClean="0"/>
              <a:t>  </a:t>
            </a:r>
            <a:r>
              <a:rPr lang="en-US" dirty="0" smtClean="0"/>
              <a:t>1.The queen is told to parade herself before the </a:t>
            </a:r>
            <a:r>
              <a:rPr lang="en-US" dirty="0" err="1" smtClean="0"/>
              <a:t>officals</a:t>
            </a:r>
            <a:r>
              <a:rPr lang="en-US" dirty="0" smtClean="0"/>
              <a:t> and she refuses (1:11-12)</a:t>
            </a:r>
          </a:p>
          <a:p>
            <a:r>
              <a:rPr lang="en-US" baseline="0" dirty="0" smtClean="0"/>
              <a:t>  </a:t>
            </a:r>
            <a:r>
              <a:rPr lang="en-US" dirty="0" smtClean="0"/>
              <a:t>2.</a:t>
            </a:r>
            <a:r>
              <a:rPr lang="en-US" baseline="0" dirty="0" smtClean="0"/>
              <a:t> </a:t>
            </a:r>
            <a:r>
              <a:rPr lang="en-US" dirty="0" smtClean="0"/>
              <a:t>The Queen Vashti is banished, as the king followed his advisors (1:19-20; 21-22)</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3</a:t>
            </a:fld>
            <a:endParaRPr lang="en-US"/>
          </a:p>
        </p:txBody>
      </p:sp>
    </p:spTree>
    <p:extLst>
      <p:ext uri="{BB962C8B-B14F-4D97-AF65-F5344CB8AC3E}">
        <p14:creationId xmlns:p14="http://schemas.microsoft.com/office/powerpoint/2010/main" val="2217096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12</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13</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14</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15</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16</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After Esther becomes queen a plot arises (ch.3)</a:t>
            </a:r>
          </a:p>
          <a:p>
            <a:r>
              <a:rPr lang="en-US" baseline="0" dirty="0" smtClean="0"/>
              <a:t>   </a:t>
            </a:r>
            <a:r>
              <a:rPr lang="en-US" dirty="0" smtClean="0"/>
              <a:t>1.  Est 3:6-9; a plot by Ham to kill all </a:t>
            </a:r>
            <a:r>
              <a:rPr lang="en-US" dirty="0" err="1" smtClean="0"/>
              <a:t>jews</a:t>
            </a:r>
            <a:r>
              <a:rPr lang="en-US" dirty="0" smtClean="0"/>
              <a:t> in the empire is brought before the king in</a:t>
            </a:r>
            <a:r>
              <a:rPr lang="en-US" baseline="0" dirty="0" smtClean="0"/>
              <a:t> </a:t>
            </a:r>
            <a:r>
              <a:rPr lang="en-US" dirty="0" smtClean="0"/>
              <a:t>exchanged for silver (375 tons of silver).</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17</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After Esther becomes queen a plot arises (ch.3)</a:t>
            </a:r>
          </a:p>
          <a:p>
            <a:r>
              <a:rPr lang="en-US" dirty="0" smtClean="0"/>
              <a:t>   1.  Est 3:6-9; a plot by Ham to kill all </a:t>
            </a:r>
            <a:r>
              <a:rPr lang="en-US" dirty="0" err="1" smtClean="0"/>
              <a:t>jews</a:t>
            </a:r>
            <a:r>
              <a:rPr lang="en-US" dirty="0" smtClean="0"/>
              <a:t> in the empire is brought before the king in exchanged for silver (375 tons of silver).</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18</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After Esther becomes queen a plot arises (ch.3)</a:t>
            </a:r>
          </a:p>
          <a:p>
            <a:r>
              <a:rPr lang="en-US" dirty="0" smtClean="0"/>
              <a:t>   1.  Est 3:6-9; a plot by Ham to kill all </a:t>
            </a:r>
            <a:r>
              <a:rPr lang="en-US" dirty="0" err="1" smtClean="0"/>
              <a:t>jews</a:t>
            </a:r>
            <a:r>
              <a:rPr lang="en-US" dirty="0" smtClean="0"/>
              <a:t> in the empire is brought before the king in exchanged for silver (375 tons of silver).</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19</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After Esther becomes queen a plot arises (ch.3)</a:t>
            </a:r>
          </a:p>
          <a:p>
            <a:r>
              <a:rPr lang="en-US" dirty="0" smtClean="0"/>
              <a:t>   1.  Est 3:6-9; a plot by Ham to kill all </a:t>
            </a:r>
            <a:r>
              <a:rPr lang="en-US" dirty="0" err="1" smtClean="0"/>
              <a:t>jews</a:t>
            </a:r>
            <a:r>
              <a:rPr lang="en-US" dirty="0" smtClean="0"/>
              <a:t> in the empire is brought before the king in exchanged for silver (375 tons of silver).</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20</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After Esther becomes queen a plot arises (ch.3)</a:t>
            </a:r>
          </a:p>
          <a:p>
            <a:r>
              <a:rPr lang="en-US" baseline="0" dirty="0" smtClean="0"/>
              <a:t>  </a:t>
            </a:r>
            <a:r>
              <a:rPr lang="en-US" dirty="0" smtClean="0"/>
              <a:t>2.  The king agrees even without payment; Est 3:10-11</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21</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Queen Vashti disobeys the king (Ch.1)</a:t>
            </a:r>
          </a:p>
          <a:p>
            <a:r>
              <a:rPr lang="en-US" dirty="0" smtClean="0"/>
              <a:t>  1.The queen is told to parade herself before the </a:t>
            </a:r>
            <a:r>
              <a:rPr lang="en-US" dirty="0" err="1" smtClean="0"/>
              <a:t>officals</a:t>
            </a:r>
            <a:r>
              <a:rPr lang="en-US" dirty="0" smtClean="0"/>
              <a:t> and she refuses (1:11-12)</a:t>
            </a:r>
          </a:p>
          <a:p>
            <a:r>
              <a:rPr lang="en-US" dirty="0" smtClean="0"/>
              <a:t>  2. The Queen Vashti is banished, as the king followed his advisors (1:19-20; 21-22)</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4</a:t>
            </a:fld>
            <a:endParaRPr lang="en-US"/>
          </a:p>
        </p:txBody>
      </p:sp>
    </p:spTree>
    <p:extLst>
      <p:ext uri="{BB962C8B-B14F-4D97-AF65-F5344CB8AC3E}">
        <p14:creationId xmlns:p14="http://schemas.microsoft.com/office/powerpoint/2010/main" val="1897329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a:t>
            </a:r>
            <a:r>
              <a:rPr lang="en-US" dirty="0" smtClean="0"/>
              <a:t>1.</a:t>
            </a:r>
            <a:r>
              <a:rPr lang="en-US" baseline="0" dirty="0" smtClean="0"/>
              <a:t> </a:t>
            </a:r>
            <a:r>
              <a:rPr lang="en-US" dirty="0" smtClean="0"/>
              <a:t>Mordecai mourns over the evil plot of Haman &amp; refuses comfort (</a:t>
            </a:r>
            <a:r>
              <a:rPr lang="en-US" b="1" dirty="0" smtClean="0"/>
              <a:t>Est 4:1-4</a:t>
            </a:r>
            <a:r>
              <a:rPr lang="en-US" dirty="0" smtClean="0"/>
              <a:t>).</a:t>
            </a:r>
          </a:p>
          <a:p>
            <a:r>
              <a:rPr lang="en-US" baseline="0" dirty="0" smtClean="0"/>
              <a:t>  </a:t>
            </a:r>
            <a:r>
              <a:rPr lang="en-US" dirty="0" smtClean="0"/>
              <a:t>2.</a:t>
            </a:r>
            <a:r>
              <a:rPr lang="en-US" baseline="0" dirty="0" smtClean="0"/>
              <a:t> </a:t>
            </a:r>
            <a:r>
              <a:rPr lang="en-US" dirty="0" smtClean="0"/>
              <a:t>Mordecai tells Esther of his plans and urges her to use her royal office to help deliver</a:t>
            </a:r>
            <a:r>
              <a:rPr lang="en-US" baseline="0" dirty="0" smtClean="0"/>
              <a:t> </a:t>
            </a:r>
            <a:r>
              <a:rPr lang="en-US" dirty="0" smtClean="0"/>
              <a:t>the Jews (</a:t>
            </a:r>
            <a:r>
              <a:rPr lang="en-US" i="1" dirty="0" smtClean="0"/>
              <a:t>Est 4:5-14</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22</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a:t>
            </a:r>
            <a:r>
              <a:rPr lang="en-US" dirty="0" smtClean="0"/>
              <a:t>1.</a:t>
            </a:r>
            <a:r>
              <a:rPr lang="en-US" baseline="0" dirty="0" smtClean="0"/>
              <a:t> </a:t>
            </a:r>
            <a:r>
              <a:rPr lang="en-US" dirty="0" smtClean="0"/>
              <a:t>Mordecai mourns over the evil plot of Haman &amp; refuses comfort (</a:t>
            </a:r>
            <a:r>
              <a:rPr lang="en-US" b="1" dirty="0" smtClean="0"/>
              <a:t>Est 4:1-4</a:t>
            </a:r>
            <a:r>
              <a:rPr lang="en-US" dirty="0" smtClean="0"/>
              <a:t>).</a:t>
            </a:r>
          </a:p>
          <a:p>
            <a:r>
              <a:rPr lang="en-US" baseline="0" dirty="0" smtClean="0"/>
              <a:t>  </a:t>
            </a:r>
            <a:r>
              <a:rPr lang="en-US" dirty="0" smtClean="0"/>
              <a:t>2.</a:t>
            </a:r>
            <a:r>
              <a:rPr lang="en-US" baseline="0" dirty="0" smtClean="0"/>
              <a:t> </a:t>
            </a:r>
            <a:r>
              <a:rPr lang="en-US" dirty="0" smtClean="0"/>
              <a:t>Mordecai tells Esther of his plans and urges her to use her royal office to help deliver</a:t>
            </a:r>
            <a:r>
              <a:rPr lang="en-US" baseline="0" dirty="0" smtClean="0"/>
              <a:t> </a:t>
            </a:r>
            <a:r>
              <a:rPr lang="en-US" dirty="0" smtClean="0"/>
              <a:t>the Jews (</a:t>
            </a:r>
            <a:r>
              <a:rPr lang="en-US" i="1" dirty="0" smtClean="0"/>
              <a:t>Est 4:5-14</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23</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3.   Esther has her requests heard by the king (</a:t>
            </a:r>
            <a:r>
              <a:rPr lang="en-US" i="1" baseline="0" dirty="0" smtClean="0"/>
              <a:t>Est 5:1-8</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24</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4.  Haman is still furious about </a:t>
            </a:r>
            <a:r>
              <a:rPr lang="en-US" baseline="0" dirty="0" err="1" smtClean="0"/>
              <a:t>Mordeaci</a:t>
            </a:r>
            <a:r>
              <a:rPr lang="en-US" baseline="0" dirty="0" smtClean="0"/>
              <a:t> &amp; Haman’s wife and friends advise him to build gallows and hang </a:t>
            </a:r>
            <a:r>
              <a:rPr lang="en-US" baseline="0" dirty="0" err="1" smtClean="0"/>
              <a:t>Mordeaci</a:t>
            </a:r>
            <a:r>
              <a:rPr lang="en-US" baseline="0" dirty="0" smtClean="0"/>
              <a:t> in the morning (Est 5:9-14)</a:t>
            </a:r>
          </a:p>
        </p:txBody>
      </p:sp>
      <p:sp>
        <p:nvSpPr>
          <p:cNvPr id="4" name="Slide Number Placeholder 3"/>
          <p:cNvSpPr>
            <a:spLocks noGrp="1"/>
          </p:cNvSpPr>
          <p:nvPr>
            <p:ph type="sldNum" sz="quarter" idx="10"/>
          </p:nvPr>
        </p:nvSpPr>
        <p:spPr/>
        <p:txBody>
          <a:bodyPr/>
          <a:lstStyle/>
          <a:p>
            <a:fld id="{0F62A51C-FBD9-4206-9B09-B626EDC8D9E1}" type="slidenum">
              <a:rPr lang="en-US" smtClean="0"/>
              <a:t>25</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4.  Haman is still furious about </a:t>
            </a:r>
            <a:r>
              <a:rPr lang="en-US" baseline="0" dirty="0" err="1" smtClean="0"/>
              <a:t>Mordeaci</a:t>
            </a:r>
            <a:r>
              <a:rPr lang="en-US" baseline="0" dirty="0" smtClean="0"/>
              <a:t> &amp; Haman’s wife and friends advise </a:t>
            </a:r>
            <a:r>
              <a:rPr lang="en-US" baseline="0" smtClean="0"/>
              <a:t>him to </a:t>
            </a:r>
            <a:r>
              <a:rPr lang="en-US" baseline="0" dirty="0" smtClean="0"/>
              <a:t>build gallows and hang </a:t>
            </a:r>
            <a:r>
              <a:rPr lang="en-US" baseline="0" dirty="0" err="1" smtClean="0"/>
              <a:t>Mordeaci</a:t>
            </a:r>
            <a:r>
              <a:rPr lang="en-US" baseline="0" dirty="0" smtClean="0"/>
              <a:t> in the morning (Est 5:9-14)</a:t>
            </a:r>
          </a:p>
        </p:txBody>
      </p:sp>
      <p:sp>
        <p:nvSpPr>
          <p:cNvPr id="4" name="Slide Number Placeholder 3"/>
          <p:cNvSpPr>
            <a:spLocks noGrp="1"/>
          </p:cNvSpPr>
          <p:nvPr>
            <p:ph type="sldNum" sz="quarter" idx="10"/>
          </p:nvPr>
        </p:nvSpPr>
        <p:spPr/>
        <p:txBody>
          <a:bodyPr/>
          <a:lstStyle/>
          <a:p>
            <a:fld id="{0F62A51C-FBD9-4206-9B09-B626EDC8D9E1}" type="slidenum">
              <a:rPr lang="en-US" smtClean="0"/>
              <a:t>26</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4.  Haman is still furious about </a:t>
            </a:r>
            <a:r>
              <a:rPr lang="en-US" baseline="0" dirty="0" err="1" smtClean="0"/>
              <a:t>Mordeaci</a:t>
            </a:r>
            <a:r>
              <a:rPr lang="en-US" baseline="0" dirty="0" smtClean="0"/>
              <a:t> &amp; Haman’s wife and friends advise </a:t>
            </a:r>
            <a:r>
              <a:rPr lang="en-US" baseline="0" smtClean="0"/>
              <a:t>him to </a:t>
            </a:r>
            <a:r>
              <a:rPr lang="en-US" baseline="0" dirty="0" smtClean="0"/>
              <a:t>build gallows and hang </a:t>
            </a:r>
            <a:r>
              <a:rPr lang="en-US" baseline="0" dirty="0" err="1" smtClean="0"/>
              <a:t>Mordeaci</a:t>
            </a:r>
            <a:r>
              <a:rPr lang="en-US" baseline="0" dirty="0" smtClean="0"/>
              <a:t> in the morning (Est 5:9-14)</a:t>
            </a:r>
          </a:p>
        </p:txBody>
      </p:sp>
      <p:sp>
        <p:nvSpPr>
          <p:cNvPr id="4" name="Slide Number Placeholder 3"/>
          <p:cNvSpPr>
            <a:spLocks noGrp="1"/>
          </p:cNvSpPr>
          <p:nvPr>
            <p:ph type="sldNum" sz="quarter" idx="10"/>
          </p:nvPr>
        </p:nvSpPr>
        <p:spPr/>
        <p:txBody>
          <a:bodyPr/>
          <a:lstStyle/>
          <a:p>
            <a:fld id="{0F62A51C-FBD9-4206-9B09-B626EDC8D9E1}" type="slidenum">
              <a:rPr lang="en-US" smtClean="0"/>
              <a:t>27</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Esther &amp; Mordecai have a plan (ch.4-5)</a:t>
            </a:r>
          </a:p>
          <a:p>
            <a:r>
              <a:rPr lang="en-US" baseline="0" dirty="0" smtClean="0"/>
              <a:t> 4.  Haman is still furious about </a:t>
            </a:r>
            <a:r>
              <a:rPr lang="en-US" baseline="0" dirty="0" err="1" smtClean="0"/>
              <a:t>Mordeaci</a:t>
            </a:r>
            <a:r>
              <a:rPr lang="en-US" baseline="0" dirty="0" smtClean="0"/>
              <a:t> &amp; Haman’s wife and friends advise </a:t>
            </a:r>
            <a:r>
              <a:rPr lang="en-US" baseline="0" smtClean="0"/>
              <a:t>him to </a:t>
            </a:r>
            <a:r>
              <a:rPr lang="en-US" baseline="0" dirty="0" smtClean="0"/>
              <a:t>build gallows and hang </a:t>
            </a:r>
            <a:r>
              <a:rPr lang="en-US" baseline="0" dirty="0" err="1" smtClean="0"/>
              <a:t>Mordeaci</a:t>
            </a:r>
            <a:r>
              <a:rPr lang="en-US" baseline="0" dirty="0" smtClean="0"/>
              <a:t> in the morning (Est 5:9-14)</a:t>
            </a:r>
          </a:p>
        </p:txBody>
      </p:sp>
      <p:sp>
        <p:nvSpPr>
          <p:cNvPr id="4" name="Slide Number Placeholder 3"/>
          <p:cNvSpPr>
            <a:spLocks noGrp="1"/>
          </p:cNvSpPr>
          <p:nvPr>
            <p:ph type="sldNum" sz="quarter" idx="10"/>
          </p:nvPr>
        </p:nvSpPr>
        <p:spPr/>
        <p:txBody>
          <a:bodyPr/>
          <a:lstStyle/>
          <a:p>
            <a:fld id="{0F62A51C-FBD9-4206-9B09-B626EDC8D9E1}" type="slidenum">
              <a:rPr lang="en-US" smtClean="0"/>
              <a:t>28</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The king discovers that Mordecai is responsible for saving his life. He then asks Haman how to honor such a man. (Esther 6:3)</a:t>
            </a:r>
          </a:p>
        </p:txBody>
      </p:sp>
      <p:sp>
        <p:nvSpPr>
          <p:cNvPr id="4" name="Slide Number Placeholder 3"/>
          <p:cNvSpPr>
            <a:spLocks noGrp="1"/>
          </p:cNvSpPr>
          <p:nvPr>
            <p:ph type="sldNum" sz="quarter" idx="10"/>
          </p:nvPr>
        </p:nvSpPr>
        <p:spPr/>
        <p:txBody>
          <a:bodyPr/>
          <a:lstStyle/>
          <a:p>
            <a:fld id="{0F62A51C-FBD9-4206-9B09-B626EDC8D9E1}" type="slidenum">
              <a:rPr lang="en-US" smtClean="0"/>
              <a:t>29</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  Haman in his arrogance thinks the King was talking about him (Haman). (6:6-9)</a:t>
            </a:r>
          </a:p>
        </p:txBody>
      </p:sp>
      <p:sp>
        <p:nvSpPr>
          <p:cNvPr id="4" name="Slide Number Placeholder 3"/>
          <p:cNvSpPr>
            <a:spLocks noGrp="1"/>
          </p:cNvSpPr>
          <p:nvPr>
            <p:ph type="sldNum" sz="quarter" idx="10"/>
          </p:nvPr>
        </p:nvSpPr>
        <p:spPr/>
        <p:txBody>
          <a:bodyPr/>
          <a:lstStyle/>
          <a:p>
            <a:fld id="{0F62A51C-FBD9-4206-9B09-B626EDC8D9E1}" type="slidenum">
              <a:rPr lang="en-US" smtClean="0"/>
              <a:t>30</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2.  Haman </a:t>
            </a:r>
            <a:r>
              <a:rPr lang="en-US" baseline="0" dirty="0" smtClean="0"/>
              <a:t>in his arrogance thinks the King was talking about him (Haman). (6:6-9)</a:t>
            </a:r>
          </a:p>
        </p:txBody>
      </p:sp>
      <p:sp>
        <p:nvSpPr>
          <p:cNvPr id="4" name="Slide Number Placeholder 3"/>
          <p:cNvSpPr>
            <a:spLocks noGrp="1"/>
          </p:cNvSpPr>
          <p:nvPr>
            <p:ph type="sldNum" sz="quarter" idx="10"/>
          </p:nvPr>
        </p:nvSpPr>
        <p:spPr/>
        <p:txBody>
          <a:bodyPr/>
          <a:lstStyle/>
          <a:p>
            <a:fld id="{0F62A51C-FBD9-4206-9B09-B626EDC8D9E1}" type="slidenum">
              <a:rPr lang="en-US" smtClean="0"/>
              <a:t>31</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Queen Vashti disobeys the king (Ch.1)</a:t>
            </a:r>
          </a:p>
          <a:p>
            <a:r>
              <a:rPr lang="en-US" dirty="0" smtClean="0"/>
              <a:t>2. The Queen Vashti is banished, as the king followed his advisors (1:19-20; 21-22)</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5</a:t>
            </a:fld>
            <a:endParaRPr lang="en-US"/>
          </a:p>
        </p:txBody>
      </p:sp>
    </p:spTree>
    <p:extLst>
      <p:ext uri="{BB962C8B-B14F-4D97-AF65-F5344CB8AC3E}">
        <p14:creationId xmlns:p14="http://schemas.microsoft.com/office/powerpoint/2010/main" val="1463762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2.  Haman </a:t>
            </a:r>
            <a:r>
              <a:rPr lang="en-US" baseline="0" dirty="0" smtClean="0"/>
              <a:t>in his arrogance thinks the King was talking about him (Haman). (6:6-9)</a:t>
            </a:r>
          </a:p>
        </p:txBody>
      </p:sp>
      <p:sp>
        <p:nvSpPr>
          <p:cNvPr id="4" name="Slide Number Placeholder 3"/>
          <p:cNvSpPr>
            <a:spLocks noGrp="1"/>
          </p:cNvSpPr>
          <p:nvPr>
            <p:ph type="sldNum" sz="quarter" idx="10"/>
          </p:nvPr>
        </p:nvSpPr>
        <p:spPr/>
        <p:txBody>
          <a:bodyPr/>
          <a:lstStyle/>
          <a:p>
            <a:fld id="{0F62A51C-FBD9-4206-9B09-B626EDC8D9E1}" type="slidenum">
              <a:rPr lang="en-US" smtClean="0"/>
              <a:t>32</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   </a:t>
            </a:r>
            <a:r>
              <a:rPr lang="en-US" baseline="0" dirty="0" err="1" smtClean="0"/>
              <a:t>Humilated</a:t>
            </a:r>
            <a:r>
              <a:rPr lang="en-US" baseline="0" dirty="0" smtClean="0"/>
              <a:t>, Haman must abandon any plot against Mordecai (6:12-14)</a:t>
            </a:r>
          </a:p>
        </p:txBody>
      </p:sp>
      <p:sp>
        <p:nvSpPr>
          <p:cNvPr id="4" name="Slide Number Placeholder 3"/>
          <p:cNvSpPr>
            <a:spLocks noGrp="1"/>
          </p:cNvSpPr>
          <p:nvPr>
            <p:ph type="sldNum" sz="quarter" idx="10"/>
          </p:nvPr>
        </p:nvSpPr>
        <p:spPr/>
        <p:txBody>
          <a:bodyPr/>
          <a:lstStyle/>
          <a:p>
            <a:fld id="{0F62A51C-FBD9-4206-9B09-B626EDC8D9E1}" type="slidenum">
              <a:rPr lang="en-US" smtClean="0"/>
              <a:t>33</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Esther begs the King to reverse the order to kill the Jews (8:1-6)</a:t>
            </a:r>
          </a:p>
        </p:txBody>
      </p:sp>
      <p:sp>
        <p:nvSpPr>
          <p:cNvPr id="4" name="Slide Number Placeholder 3"/>
          <p:cNvSpPr>
            <a:spLocks noGrp="1"/>
          </p:cNvSpPr>
          <p:nvPr>
            <p:ph type="sldNum" sz="quarter" idx="10"/>
          </p:nvPr>
        </p:nvSpPr>
        <p:spPr/>
        <p:txBody>
          <a:bodyPr/>
          <a:lstStyle/>
          <a:p>
            <a:fld id="{0F62A51C-FBD9-4206-9B09-B626EDC8D9E1}" type="slidenum">
              <a:rPr lang="en-US" smtClean="0"/>
              <a:t>34</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Esther begs the King to reverse the order to kill the Jews (8:1-6)</a:t>
            </a:r>
          </a:p>
        </p:txBody>
      </p:sp>
      <p:sp>
        <p:nvSpPr>
          <p:cNvPr id="4" name="Slide Number Placeholder 3"/>
          <p:cNvSpPr>
            <a:spLocks noGrp="1"/>
          </p:cNvSpPr>
          <p:nvPr>
            <p:ph type="sldNum" sz="quarter" idx="10"/>
          </p:nvPr>
        </p:nvSpPr>
        <p:spPr/>
        <p:txBody>
          <a:bodyPr/>
          <a:lstStyle/>
          <a:p>
            <a:fld id="{0F62A51C-FBD9-4206-9B09-B626EDC8D9E1}" type="slidenum">
              <a:rPr lang="en-US" smtClean="0"/>
              <a:t>35</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Esther begs the King to reverse the order to kill the Jews (8:1-6)</a:t>
            </a:r>
          </a:p>
        </p:txBody>
      </p:sp>
      <p:sp>
        <p:nvSpPr>
          <p:cNvPr id="4" name="Slide Number Placeholder 3"/>
          <p:cNvSpPr>
            <a:spLocks noGrp="1"/>
          </p:cNvSpPr>
          <p:nvPr>
            <p:ph type="sldNum" sz="quarter" idx="10"/>
          </p:nvPr>
        </p:nvSpPr>
        <p:spPr/>
        <p:txBody>
          <a:bodyPr/>
          <a:lstStyle/>
          <a:p>
            <a:fld id="{0F62A51C-FBD9-4206-9B09-B626EDC8D9E1}" type="slidenum">
              <a:rPr lang="en-US" smtClean="0"/>
              <a:t>36</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Esther begs the King to reverse the order to kill the Jews (8:1-6)</a:t>
            </a:r>
          </a:p>
          <a:p>
            <a:r>
              <a:rPr lang="en-US" baseline="0" dirty="0" smtClean="0"/>
              <a:t>2. The decree is reversed (8:7-14)</a:t>
            </a:r>
          </a:p>
        </p:txBody>
      </p:sp>
      <p:sp>
        <p:nvSpPr>
          <p:cNvPr id="4" name="Slide Number Placeholder 3"/>
          <p:cNvSpPr>
            <a:spLocks noGrp="1"/>
          </p:cNvSpPr>
          <p:nvPr>
            <p:ph type="sldNum" sz="quarter" idx="10"/>
          </p:nvPr>
        </p:nvSpPr>
        <p:spPr/>
        <p:txBody>
          <a:bodyPr/>
          <a:lstStyle/>
          <a:p>
            <a:fld id="{0F62A51C-FBD9-4206-9B09-B626EDC8D9E1}" type="slidenum">
              <a:rPr lang="en-US" smtClean="0"/>
              <a:t>37</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A two-day festival is declared (9:17-32)</a:t>
            </a:r>
          </a:p>
          <a:p>
            <a:r>
              <a:rPr lang="en-US" baseline="0" dirty="0" smtClean="0"/>
              <a:t>b. Mordecai is promoted (10:1-3).</a:t>
            </a:r>
          </a:p>
        </p:txBody>
      </p:sp>
      <p:sp>
        <p:nvSpPr>
          <p:cNvPr id="4" name="Slide Number Placeholder 3"/>
          <p:cNvSpPr>
            <a:spLocks noGrp="1"/>
          </p:cNvSpPr>
          <p:nvPr>
            <p:ph type="sldNum" sz="quarter" idx="10"/>
          </p:nvPr>
        </p:nvSpPr>
        <p:spPr/>
        <p:txBody>
          <a:bodyPr/>
          <a:lstStyle/>
          <a:p>
            <a:fld id="{0F62A51C-FBD9-4206-9B09-B626EDC8D9E1}" type="slidenum">
              <a:rPr lang="en-US" smtClean="0"/>
              <a:t>38</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Hear – James 1:22, Romans 10:15,17</a:t>
            </a:r>
          </a:p>
          <a:p>
            <a:r>
              <a:rPr lang="en-US" baseline="0" dirty="0" smtClean="0"/>
              <a:t>Believe – </a:t>
            </a:r>
            <a:r>
              <a:rPr lang="en-US" baseline="0" dirty="0" err="1" smtClean="0"/>
              <a:t>Jn</a:t>
            </a:r>
            <a:r>
              <a:rPr lang="en-US" baseline="0" dirty="0" smtClean="0"/>
              <a:t> 12:44, </a:t>
            </a:r>
            <a:r>
              <a:rPr lang="en-US" baseline="0" dirty="0" err="1" smtClean="0"/>
              <a:t>Jn</a:t>
            </a:r>
            <a:r>
              <a:rPr lang="en-US" baseline="0" dirty="0" smtClean="0"/>
              <a:t> 8:24, Mt 16:16</a:t>
            </a:r>
          </a:p>
          <a:p>
            <a:r>
              <a:rPr lang="en-US" baseline="0" dirty="0" smtClean="0"/>
              <a:t>Repent –Acts 17:20, Acts 8:37, Luke 13:3</a:t>
            </a:r>
          </a:p>
          <a:p>
            <a:r>
              <a:rPr lang="en-US" baseline="0" dirty="0" smtClean="0"/>
              <a:t>Confess – John 12:42, Romans 10:9</a:t>
            </a:r>
          </a:p>
          <a:p>
            <a:r>
              <a:rPr lang="en-US" baseline="0" dirty="0" smtClean="0"/>
              <a:t>Be Baptized – 1 Pt 3:21, Acts 22:16, Col 2:11, Mk 16:16, Rom 6:3-4</a:t>
            </a:r>
          </a:p>
          <a:p>
            <a:r>
              <a:rPr lang="en-US" baseline="0" dirty="0" smtClean="0"/>
              <a:t>Live faithfully – Rev 2:10, </a:t>
            </a:r>
          </a:p>
          <a:p>
            <a:endParaRPr lang="en-US" baseline="0" dirty="0" smtClean="0"/>
          </a:p>
          <a:p>
            <a:r>
              <a:rPr lang="en-US" baseline="0" dirty="0" smtClean="0"/>
              <a:t>Christians must:</a:t>
            </a:r>
          </a:p>
          <a:p>
            <a:r>
              <a:rPr lang="en-US" baseline="0" dirty="0" smtClean="0"/>
              <a:t>Repent: Acts 17:20, Acts 8:37, Lk 13:3</a:t>
            </a:r>
          </a:p>
          <a:p>
            <a:r>
              <a:rPr lang="en-US" baseline="0" dirty="0" smtClean="0"/>
              <a:t>Pray: James 5:16, 1 </a:t>
            </a:r>
            <a:r>
              <a:rPr lang="en-US" baseline="0" dirty="0" err="1" smtClean="0"/>
              <a:t>Jn</a:t>
            </a:r>
            <a:r>
              <a:rPr lang="en-US" baseline="0" dirty="0" smtClean="0"/>
              <a:t> 1:9</a:t>
            </a:r>
          </a:p>
          <a:p>
            <a:endParaRPr lang="en-US" baseline="0"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39</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Queen Vashti disobeys the king (Ch.1)</a:t>
            </a:r>
          </a:p>
          <a:p>
            <a:r>
              <a:rPr lang="en-US" dirty="0" smtClean="0"/>
              <a:t>2. The Queen Vashti is banished, as the king followed his advisors (1:19-20; 21-22)</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6</a:t>
            </a:fld>
            <a:endParaRPr lang="en-US"/>
          </a:p>
        </p:txBody>
      </p:sp>
    </p:spTree>
    <p:extLst>
      <p:ext uri="{BB962C8B-B14F-4D97-AF65-F5344CB8AC3E}">
        <p14:creationId xmlns:p14="http://schemas.microsoft.com/office/powerpoint/2010/main" val="4228899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Queen Vashti disobeys the king (Ch.1)</a:t>
            </a:r>
          </a:p>
          <a:p>
            <a:r>
              <a:rPr lang="en-US" dirty="0" smtClean="0"/>
              <a:t>2. The Queen Vashti is banished, as the king followed his advisors (1:19-20; 21-22)</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7</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baseline="0" dirty="0" smtClean="0"/>
              <a:t>   </a:t>
            </a:r>
            <a:r>
              <a:rPr lang="en-US" dirty="0" smtClean="0"/>
              <a:t>1.  Esther (the cousin of Mordecai) his stent to appear before the king (2:5-8).</a:t>
            </a:r>
          </a:p>
          <a:p>
            <a:r>
              <a:rPr lang="en-US" dirty="0" smtClean="0"/>
              <a:t>   2.  Esther is showed special favor (2:9); Esther delights the king and becomes his queen (2:15-18).</a:t>
            </a:r>
          </a:p>
          <a:p>
            <a:r>
              <a:rPr lang="en-US" baseline="0" dirty="0" smtClean="0"/>
              <a:t>             </a:t>
            </a:r>
            <a:r>
              <a:rPr lang="en-US" dirty="0" smtClean="0"/>
              <a:t>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8</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   1.  Esther (the cousin of Mordecai) his stent to appear before the king (2:5-8).</a:t>
            </a:r>
          </a:p>
          <a:p>
            <a:r>
              <a:rPr lang="en-US" dirty="0" smtClean="0"/>
              <a:t>   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9</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10</a:t>
            </a:fld>
            <a:endParaRPr lang="en-US"/>
          </a:p>
        </p:txBody>
      </p:sp>
    </p:spTree>
    <p:extLst>
      <p:ext uri="{BB962C8B-B14F-4D97-AF65-F5344CB8AC3E}">
        <p14:creationId xmlns:p14="http://schemas.microsoft.com/office/powerpoint/2010/main" val="2341036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Esther is made the new queen (Ch.2)</a:t>
            </a:r>
          </a:p>
          <a:p>
            <a:r>
              <a:rPr lang="en-US" dirty="0" smtClean="0"/>
              <a:t>2.  Esther is showed special favor (2:9); Esther delights the king and becomes his queen (2:15-18).</a:t>
            </a:r>
          </a:p>
          <a:p>
            <a:r>
              <a:rPr lang="en-US" dirty="0" smtClean="0"/>
              <a:t>             a. Esther keeps her </a:t>
            </a:r>
            <a:r>
              <a:rPr lang="en-US" dirty="0" err="1" smtClean="0"/>
              <a:t>jewish</a:t>
            </a:r>
            <a:r>
              <a:rPr lang="en-US" dirty="0" smtClean="0"/>
              <a:t> nationality a secret (2:20)</a:t>
            </a:r>
          </a:p>
          <a:p>
            <a:r>
              <a:rPr lang="en-US" dirty="0" smtClean="0"/>
              <a:t>   3. Mordecai overhears a plot to assassinate the king. He reports the information. As a result the guards are hanged &amp; it is recorded in the king’s archives;</a:t>
            </a:r>
          </a:p>
          <a:p>
            <a:r>
              <a:rPr lang="en-US" dirty="0" smtClean="0"/>
              <a:t>      this is important later (2:21-22,23).</a:t>
            </a:r>
            <a:endParaRPr lang="en-US" dirty="0" smtClean="0"/>
          </a:p>
        </p:txBody>
      </p:sp>
      <p:sp>
        <p:nvSpPr>
          <p:cNvPr id="4" name="Slide Number Placeholder 3"/>
          <p:cNvSpPr>
            <a:spLocks noGrp="1"/>
          </p:cNvSpPr>
          <p:nvPr>
            <p:ph type="sldNum" sz="quarter" idx="10"/>
          </p:nvPr>
        </p:nvSpPr>
        <p:spPr/>
        <p:txBody>
          <a:bodyPr/>
          <a:lstStyle/>
          <a:p>
            <a:fld id="{0F62A51C-FBD9-4206-9B09-B626EDC8D9E1}" type="slidenum">
              <a:rPr lang="en-US" smtClean="0"/>
              <a:t>11</a:t>
            </a:fld>
            <a:endParaRPr lang="en-US"/>
          </a:p>
        </p:txBody>
      </p:sp>
    </p:spTree>
    <p:extLst>
      <p:ext uri="{BB962C8B-B14F-4D97-AF65-F5344CB8AC3E}">
        <p14:creationId xmlns:p14="http://schemas.microsoft.com/office/powerpoint/2010/main" val="234103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0A6CD-902B-4B4E-BB71-011619ADBF41}"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411948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0A6CD-902B-4B4E-BB71-011619ADBF41}"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393785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0A6CD-902B-4B4E-BB71-011619ADBF41}"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391654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0A6CD-902B-4B4E-BB71-011619ADBF41}"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114324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0A6CD-902B-4B4E-BB71-011619ADBF41}"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352045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0A6CD-902B-4B4E-BB71-011619ADBF41}"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42527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0A6CD-902B-4B4E-BB71-011619ADBF41}"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184444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0A6CD-902B-4B4E-BB71-011619ADBF41}"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353519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0A6CD-902B-4B4E-BB71-011619ADBF41}"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4226549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0A6CD-902B-4B4E-BB71-011619ADBF41}"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191882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0A6CD-902B-4B4E-BB71-011619ADBF41}"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E72DE8-1B8E-4C15-99F0-E827AF5F50D9}" type="slidenum">
              <a:rPr lang="en-US" smtClean="0"/>
              <a:t>‹#›</a:t>
            </a:fld>
            <a:endParaRPr lang="en-US"/>
          </a:p>
        </p:txBody>
      </p:sp>
    </p:spTree>
    <p:extLst>
      <p:ext uri="{BB962C8B-B14F-4D97-AF65-F5344CB8AC3E}">
        <p14:creationId xmlns:p14="http://schemas.microsoft.com/office/powerpoint/2010/main" val="15439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D0A6CD-902B-4B4E-BB71-011619ADBF41}" type="datetimeFigureOut">
              <a:rPr lang="en-US" smtClean="0"/>
              <a:t>8/29/2015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1E72DE8-1B8E-4C15-99F0-E827AF5F50D9}" type="slidenum">
              <a:rPr lang="en-US" smtClean="0"/>
              <a:t>‹#›</a:t>
            </a:fld>
            <a:endParaRPr lang="en-US"/>
          </a:p>
        </p:txBody>
      </p:sp>
    </p:spTree>
    <p:extLst>
      <p:ext uri="{BB962C8B-B14F-4D97-AF65-F5344CB8AC3E}">
        <p14:creationId xmlns:p14="http://schemas.microsoft.com/office/powerpoint/2010/main" val="3103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970126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8 So it was, when the king's command and decree were heard, and when many young women were gathered at </a:t>
            </a:r>
            <a:r>
              <a:rPr lang="en-US" dirty="0" err="1">
                <a:solidFill>
                  <a:schemeClr val="bg1"/>
                </a:solidFill>
                <a:latin typeface="Baskerville Old Face" panose="02020602080505020303" pitchFamily="18" charset="0"/>
              </a:rPr>
              <a:t>Shushan</a:t>
            </a:r>
            <a:r>
              <a:rPr lang="en-US" dirty="0">
                <a:solidFill>
                  <a:schemeClr val="bg1"/>
                </a:solidFill>
                <a:latin typeface="Baskerville Old Face" panose="02020602080505020303" pitchFamily="18" charset="0"/>
              </a:rPr>
              <a:t> the citadel, under the custody of </a:t>
            </a:r>
            <a:r>
              <a:rPr lang="en-US" dirty="0" err="1">
                <a:solidFill>
                  <a:schemeClr val="bg1"/>
                </a:solidFill>
                <a:latin typeface="Baskerville Old Face" panose="02020602080505020303" pitchFamily="18" charset="0"/>
              </a:rPr>
              <a:t>Hegai</a:t>
            </a:r>
            <a:r>
              <a:rPr lang="en-US" dirty="0">
                <a:solidFill>
                  <a:schemeClr val="bg1"/>
                </a:solidFill>
                <a:latin typeface="Baskerville Old Face" panose="02020602080505020303" pitchFamily="18" charset="0"/>
              </a:rPr>
              <a:t>, that Esther also was taken to the king's palace, into the care of </a:t>
            </a:r>
            <a:r>
              <a:rPr lang="en-US" dirty="0" err="1">
                <a:solidFill>
                  <a:schemeClr val="bg1"/>
                </a:solidFill>
                <a:latin typeface="Baskerville Old Face" panose="02020602080505020303" pitchFamily="18" charset="0"/>
              </a:rPr>
              <a:t>Hegai</a:t>
            </a:r>
            <a:r>
              <a:rPr lang="en-US" dirty="0">
                <a:solidFill>
                  <a:schemeClr val="bg1"/>
                </a:solidFill>
                <a:latin typeface="Baskerville Old Face" panose="02020602080505020303" pitchFamily="18" charset="0"/>
              </a:rPr>
              <a:t> the custodian of the women</a:t>
            </a:r>
            <a:r>
              <a:rPr lang="en-US" dirty="0" smtClean="0">
                <a:solidFill>
                  <a:schemeClr val="bg1"/>
                </a:solidFill>
                <a:latin typeface="Baskerville Old Face" panose="02020602080505020303" pitchFamily="18" charset="0"/>
              </a:rPr>
              <a:t>.</a:t>
            </a:r>
          </a:p>
          <a:p>
            <a:pPr marL="0" indent="0">
              <a:buNone/>
            </a:pPr>
            <a:r>
              <a:rPr lang="en-US" dirty="0" smtClean="0">
                <a:solidFill>
                  <a:schemeClr val="bg1"/>
                </a:solidFill>
                <a:latin typeface="Baskerville Old Face" panose="02020602080505020303" pitchFamily="18" charset="0"/>
              </a:rPr>
              <a:t>Esther 2:5-8</a:t>
            </a:r>
          </a:p>
        </p:txBody>
      </p:sp>
    </p:spTree>
    <p:extLst>
      <p:ext uri="{BB962C8B-B14F-4D97-AF65-F5344CB8AC3E}">
        <p14:creationId xmlns:p14="http://schemas.microsoft.com/office/powerpoint/2010/main" val="96100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Now the young woman pleased him, and she obtained his favor; so he readily gave beauty preparations to her, besides her allowance. Then seven choice maidservants were provided for her from the king's palace, and he moved her and her maidservants to the best place in the house of the women</a:t>
            </a:r>
            <a:r>
              <a:rPr lang="en-US" dirty="0" smtClean="0">
                <a:solidFill>
                  <a:schemeClr val="bg1"/>
                </a:solidFill>
                <a:latin typeface="Baskerville Old Face" panose="02020602080505020303" pitchFamily="18" charset="0"/>
              </a:rPr>
              <a:t>.  Esther 2:9</a:t>
            </a:r>
          </a:p>
        </p:txBody>
      </p:sp>
    </p:spTree>
    <p:extLst>
      <p:ext uri="{BB962C8B-B14F-4D97-AF65-F5344CB8AC3E}">
        <p14:creationId xmlns:p14="http://schemas.microsoft.com/office/powerpoint/2010/main" val="315562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Now when the turn came for Esther the daughter of </a:t>
            </a:r>
            <a:r>
              <a:rPr lang="en-US" dirty="0" err="1">
                <a:solidFill>
                  <a:schemeClr val="bg1"/>
                </a:solidFill>
                <a:latin typeface="Baskerville Old Face" panose="02020602080505020303" pitchFamily="18" charset="0"/>
              </a:rPr>
              <a:t>Abihail</a:t>
            </a:r>
            <a:r>
              <a:rPr lang="en-US" dirty="0">
                <a:solidFill>
                  <a:schemeClr val="bg1"/>
                </a:solidFill>
                <a:latin typeface="Baskerville Old Face" panose="02020602080505020303" pitchFamily="18" charset="0"/>
              </a:rPr>
              <a:t> the uncle of Mordecai, who had taken her as his daughter, to go in to the king, she requested nothing but what </a:t>
            </a:r>
            <a:r>
              <a:rPr lang="en-US" dirty="0" err="1">
                <a:solidFill>
                  <a:schemeClr val="bg1"/>
                </a:solidFill>
                <a:latin typeface="Baskerville Old Face" panose="02020602080505020303" pitchFamily="18" charset="0"/>
              </a:rPr>
              <a:t>Hegai</a:t>
            </a:r>
            <a:r>
              <a:rPr lang="en-US" dirty="0">
                <a:solidFill>
                  <a:schemeClr val="bg1"/>
                </a:solidFill>
                <a:latin typeface="Baskerville Old Face" panose="02020602080505020303" pitchFamily="18" charset="0"/>
              </a:rPr>
              <a:t> the king's eunuch, the custodian of the women, advised. And Esther obtained favor in the sight of all who saw her. </a:t>
            </a:r>
            <a:endParaRPr lang="en-US"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18626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16 So Esther was taken to King Ahasuerus, into his royal palace, in the tenth month, which is the month of </a:t>
            </a:r>
            <a:r>
              <a:rPr lang="en-US" dirty="0" err="1">
                <a:solidFill>
                  <a:schemeClr val="bg1"/>
                </a:solidFill>
                <a:latin typeface="Baskerville Old Face" panose="02020602080505020303" pitchFamily="18" charset="0"/>
              </a:rPr>
              <a:t>Tebeth</a:t>
            </a:r>
            <a:r>
              <a:rPr lang="en-US" dirty="0">
                <a:solidFill>
                  <a:schemeClr val="bg1"/>
                </a:solidFill>
                <a:latin typeface="Baskerville Old Face" panose="02020602080505020303" pitchFamily="18" charset="0"/>
              </a:rPr>
              <a:t>, in the seventh year of his reign</a:t>
            </a:r>
            <a:r>
              <a:rPr lang="en-US" dirty="0" smtClean="0">
                <a:solidFill>
                  <a:schemeClr val="bg1"/>
                </a:solidFill>
                <a:latin typeface="Baskerville Old Face" panose="02020602080505020303" pitchFamily="18" charset="0"/>
              </a:rPr>
              <a:t>. </a:t>
            </a:r>
            <a:r>
              <a:rPr lang="en-US" dirty="0">
                <a:solidFill>
                  <a:schemeClr val="bg1"/>
                </a:solidFill>
                <a:latin typeface="Baskerville Old Face" panose="02020602080505020303" pitchFamily="18" charset="0"/>
              </a:rPr>
              <a:t>17 The king loved Esther more than all the other women, and she obtained grace and favor in his sight more than all the virgins; so he set the royal crown upon her head and made her queen instead of Vashti.</a:t>
            </a:r>
          </a:p>
        </p:txBody>
      </p:sp>
    </p:spTree>
    <p:extLst>
      <p:ext uri="{BB962C8B-B14F-4D97-AF65-F5344CB8AC3E}">
        <p14:creationId xmlns:p14="http://schemas.microsoft.com/office/powerpoint/2010/main" val="129799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dirty="0" smtClean="0">
              <a:solidFill>
                <a:schemeClr val="bg1"/>
              </a:solidFill>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Then the king made a great feast, the Feast of Esther, for all his officials and servants; and he proclaimed a holiday in the provinces and gave gifts according to the generosity of a king</a:t>
            </a:r>
            <a:r>
              <a:rPr lang="en-US" dirty="0" smtClean="0">
                <a:solidFill>
                  <a:schemeClr val="bg1"/>
                </a:solidFill>
                <a:latin typeface="Baskerville Old Face" panose="02020602080505020303" pitchFamily="18" charset="0"/>
              </a:rPr>
              <a:t>.</a:t>
            </a:r>
          </a:p>
          <a:p>
            <a:pPr marL="0" indent="0">
              <a:buNone/>
            </a:pPr>
            <a:r>
              <a:rPr lang="en-US" dirty="0" smtClean="0">
                <a:solidFill>
                  <a:schemeClr val="bg1"/>
                </a:solidFill>
                <a:latin typeface="Baskerville Old Face" panose="02020602080505020303" pitchFamily="18" charset="0"/>
              </a:rPr>
              <a:t>Esther 2:15-18</a:t>
            </a:r>
          </a:p>
        </p:txBody>
      </p:sp>
    </p:spTree>
    <p:extLst>
      <p:ext uri="{BB962C8B-B14F-4D97-AF65-F5344CB8AC3E}">
        <p14:creationId xmlns:p14="http://schemas.microsoft.com/office/powerpoint/2010/main" val="3945942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dirty="0" smtClean="0">
              <a:solidFill>
                <a:schemeClr val="bg1"/>
              </a:solidFill>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In those days, while Mordecai sat within the king's gate, two of the king 's eunuchs, </a:t>
            </a:r>
            <a:r>
              <a:rPr lang="en-US" dirty="0" err="1">
                <a:solidFill>
                  <a:schemeClr val="bg1"/>
                </a:solidFill>
                <a:latin typeface="Baskerville Old Face" panose="02020602080505020303" pitchFamily="18" charset="0"/>
              </a:rPr>
              <a:t>Bigthan</a:t>
            </a:r>
            <a:r>
              <a:rPr lang="en-US" dirty="0">
                <a:solidFill>
                  <a:schemeClr val="bg1"/>
                </a:solidFill>
                <a:latin typeface="Baskerville Old Face" panose="02020602080505020303" pitchFamily="18" charset="0"/>
              </a:rPr>
              <a:t> and </a:t>
            </a:r>
            <a:r>
              <a:rPr lang="en-US" dirty="0" err="1">
                <a:solidFill>
                  <a:schemeClr val="bg1"/>
                </a:solidFill>
                <a:latin typeface="Baskerville Old Face" panose="02020602080505020303" pitchFamily="18" charset="0"/>
              </a:rPr>
              <a:t>Teresh</a:t>
            </a:r>
            <a:r>
              <a:rPr lang="en-US" dirty="0">
                <a:solidFill>
                  <a:schemeClr val="bg1"/>
                </a:solidFill>
                <a:latin typeface="Baskerville Old Face" panose="02020602080505020303" pitchFamily="18" charset="0"/>
              </a:rPr>
              <a:t>, doorkeepers, became furious and sought to lay hands on King Ahasuerus. 22 So the matter became known to Mordecai, who told Queen Esther, and Esther informed the king in Mordecai's name. </a:t>
            </a:r>
            <a:endParaRPr lang="en-US"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46149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dirty="0" smtClean="0">
              <a:solidFill>
                <a:schemeClr val="bg1"/>
              </a:solidFill>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23 And when an inquiry was made into the matter, it was confirmed, and both were hanged on a gallows; and it was written in the book of the chronicles in the presence of the king</a:t>
            </a:r>
            <a:r>
              <a:rPr lang="en-US" dirty="0" smtClean="0">
                <a:solidFill>
                  <a:schemeClr val="bg1"/>
                </a:solidFill>
                <a:latin typeface="Baskerville Old Face" panose="02020602080505020303" pitchFamily="18" charset="0"/>
              </a:rPr>
              <a:t>.</a:t>
            </a:r>
          </a:p>
          <a:p>
            <a:pPr marL="0" indent="0">
              <a:buNone/>
            </a:pPr>
            <a:r>
              <a:rPr lang="en-US" dirty="0" smtClean="0">
                <a:solidFill>
                  <a:schemeClr val="bg1"/>
                </a:solidFill>
                <a:latin typeface="Baskerville Old Face" panose="02020602080505020303" pitchFamily="18" charset="0"/>
              </a:rPr>
              <a:t>Esther 2:21-23</a:t>
            </a:r>
            <a:endParaRPr lang="en-US"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53024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After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Esther becomes queen a plot arises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But he disdained to lay hands on Mordecai alone, for they had told him of the people of Mordecai. Instead, Haman sought to destroy all the Jews who were throughout the whole kingdom of Ahasuerus —the people of Mordecai</a:t>
            </a:r>
            <a:r>
              <a:rPr lang="en-US" dirty="0" smtClean="0">
                <a:solidFill>
                  <a:schemeClr val="bg1"/>
                </a:solidFill>
                <a:latin typeface="Baskerville Old Face" panose="02020602080505020303" pitchFamily="18" charset="0"/>
              </a:rPr>
              <a:t>.</a:t>
            </a:r>
            <a:endParaRPr lang="en-US"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76517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After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Esther becomes queen a plot arises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7 In the first month, which is the month of Nisan, in the twelfth year of King Ahasuerus, they cast </a:t>
            </a:r>
            <a:r>
              <a:rPr lang="en-US" dirty="0" err="1">
                <a:solidFill>
                  <a:schemeClr val="bg1"/>
                </a:solidFill>
                <a:latin typeface="Baskerville Old Face" panose="02020602080505020303" pitchFamily="18" charset="0"/>
              </a:rPr>
              <a:t>Pur</a:t>
            </a:r>
            <a:r>
              <a:rPr lang="en-US" dirty="0">
                <a:solidFill>
                  <a:schemeClr val="bg1"/>
                </a:solidFill>
                <a:latin typeface="Baskerville Old Face" panose="02020602080505020303" pitchFamily="18" charset="0"/>
              </a:rPr>
              <a:t> (that is, the lot), before Haman to determine the day and the month, until it fell on the twelfth month, which is the month of Adar.</a:t>
            </a:r>
          </a:p>
        </p:txBody>
      </p:sp>
    </p:spTree>
    <p:extLst>
      <p:ext uri="{BB962C8B-B14F-4D97-AF65-F5344CB8AC3E}">
        <p14:creationId xmlns:p14="http://schemas.microsoft.com/office/powerpoint/2010/main" val="747727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After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Esther becomes queen a plot arises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Then Haman said to King Ahasuerus, "There is a certain people scattered and dispersed among the people in all the provinces of your kingdom; their laws are different from all other people's, and they do not keep the king 's laws. Therefore it is not fitting for the king to let them remain. </a:t>
            </a:r>
          </a:p>
        </p:txBody>
      </p:sp>
    </p:spTree>
    <p:extLst>
      <p:ext uri="{BB962C8B-B14F-4D97-AF65-F5344CB8AC3E}">
        <p14:creationId xmlns:p14="http://schemas.microsoft.com/office/powerpoint/2010/main" val="401314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a:xfrm>
            <a:off x="76200" y="57150"/>
            <a:ext cx="8991600" cy="857250"/>
          </a:xfrm>
        </p:spPr>
        <p:txBody>
          <a:bodyPr/>
          <a:lstStyle/>
          <a:p>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4:14</a:t>
            </a:r>
            <a:endPar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742950"/>
            <a:ext cx="8839200" cy="4267200"/>
          </a:xfrm>
        </p:spPr>
        <p:txBody>
          <a:bodyPr/>
          <a:lstStyle/>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For if you remain completely silent at this time, relief and deliverance will arise for the Jews from another place, but you and your father's house will perish. Yet who knows whether you have come to the kingdom for such a time as this?"</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750477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After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Esther becomes queen a plot arises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9 If it pleases the king, let a decree be written that they be destroyed, and I will pay ten thousand talents of silver into the hands of those who do the work, to bring it into the king's treasuries</a:t>
            </a:r>
            <a:r>
              <a:rPr lang="en-US" dirty="0" smtClean="0">
                <a:solidFill>
                  <a:schemeClr val="bg1"/>
                </a:solidFill>
                <a:latin typeface="Baskerville Old Face" panose="02020602080505020303" pitchFamily="18" charset="0"/>
              </a:rPr>
              <a:t>.“</a:t>
            </a:r>
          </a:p>
          <a:p>
            <a:pPr marL="0" indent="0">
              <a:buNone/>
            </a:pPr>
            <a:r>
              <a:rPr lang="en-US" dirty="0" smtClean="0">
                <a:solidFill>
                  <a:schemeClr val="bg1"/>
                </a:solidFill>
                <a:latin typeface="Baskerville Old Face" panose="02020602080505020303" pitchFamily="18" charset="0"/>
              </a:rPr>
              <a:t>Esther 3:6-9</a:t>
            </a:r>
            <a:endParaRPr lang="en-US"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40177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After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Esther becomes queen a plot arises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So the king took his signet ring from his hand and gave it to Haman, the son of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Hammedatha</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Agagite</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enemy of the Jews. 11 And the king said to Haman, "The money and the people are given to you, to do with them as seems good to you</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3:10-11</a:t>
            </a:r>
          </a:p>
        </p:txBody>
      </p:sp>
    </p:spTree>
    <p:extLst>
      <p:ext uri="{BB962C8B-B14F-4D97-AF65-F5344CB8AC3E}">
        <p14:creationId xmlns:p14="http://schemas.microsoft.com/office/powerpoint/2010/main" val="302735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When Mordecai learned all that had happened, he tore his clothes and put on sackcloth and ashes, and went out into the midst of the city. He cried out with a loud and bitter cry. 2 He went as far as the front of the king's gate, for no one might enter the king's gate clothed with sackcloth.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91828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3 And in every province where the king's command and decree arrived, there was great mourning among the Jews, with fasting, weeping, and wailing; and many lay in sackcloth and ashes.4 So Esther's maids and eunuchs came and told her, and the queen was deeply distressed. Then she sent garments to clothe Mordecai and take his sackcloth away from him, but he would not accept them</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Esther 4:1-4</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326934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has her requests heard by the king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5:1-8)</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14549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9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So Haman went out that day joyful and with a glad heart; but when Haman saw Mordecai in the king's gate, and that he did not stand or tremble before him, he was filled with indignation against Mordecai. 10 Nevertheless Haman restrained himself and went home, and he sent and called for his friends and his wife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Zeresh</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22684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Then Haman told them of his great riches, the multitude of his children, everything in which the king had promoted him, and how he had advanced him above the officials and servants of the king.12 Moreover Haman said, "Besides, Queen Esther invited no one but me to come in with the king to the banquet that she prepared; and tomorrow I am again invited by her, along with the king.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878163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Yet all this avails me nothing, so long as I see Mordecai the Jew sitting at the king's gate</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p:txBody>
      </p:sp>
    </p:spTree>
    <p:extLst>
      <p:ext uri="{BB962C8B-B14F-4D97-AF65-F5344CB8AC3E}">
        <p14:creationId xmlns:p14="http://schemas.microsoft.com/office/powerpoint/2010/main" val="85975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Problem</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&amp; Mordecai have a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plan</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14 Then his wife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Zeresh</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and all his friends said to him, "Let a gallows be made, fifty cubits high, and in the morning suggest to the king that Mordecai be hanged on it; then go merrily with the king to the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banquet."And</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thing pleased Haman; so he had the gallows made</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5:9-14</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077778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unknowingly honors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Mordecai</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3 Then the king said, "What honor or dignity has been bestowed on Mordecai for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this?"And</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king's servants who attended him said, " Nothing has been done for him</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6:3</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77453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Font typeface="+mj-lt"/>
              <a:buAutoNum type="arabicPeriod"/>
            </a:pP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The Queen Vashti disobeys the king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rPr>
              <a:t>to bring Queen Vashti before the king, wearing her royal crown, in order to show her beauty to the people and the officials, for she was beautiful to behold.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endParaRPr>
          </a:p>
        </p:txBody>
      </p:sp>
    </p:spTree>
    <p:extLst>
      <p:ext uri="{BB962C8B-B14F-4D97-AF65-F5344CB8AC3E}">
        <p14:creationId xmlns:p14="http://schemas.microsoft.com/office/powerpoint/2010/main" val="260384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unknowingly honors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Mordecai</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6 So Haman came in, and the king asked him, "What shall be done for the man whom the king delights to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honor?"Now</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Haman thought in his heart, "Whom would the king delight to honor more than me?" 7 And Haman answered the king, " For the man whom the king delights to honor,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3855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unknowingly honors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Mordecai</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8 let a royal robe be brought which the king has worn, and a horse on which the king has ridden, which has a royal crest placed on its head. </a:t>
            </a:r>
          </a:p>
        </p:txBody>
      </p:sp>
    </p:spTree>
    <p:extLst>
      <p:ext uri="{BB962C8B-B14F-4D97-AF65-F5344CB8AC3E}">
        <p14:creationId xmlns:p14="http://schemas.microsoft.com/office/powerpoint/2010/main" val="2926824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unknowingly honors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Mordecai</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9 Then let this robe and horse be delivered to the hand of one of the king 's most noble princes, that he may array the man whom the king delights to honor. Then parade him on horseback through the city square, and proclaim before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him:'Thus</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shall it be done to the man whom the king delights to honor!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6:6-9</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012922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AutoNum type="arabicPeriod"/>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unknowingly honors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Mordecai</a:t>
            </a:r>
          </a:p>
          <a:p>
            <a:pPr marL="0" indent="0">
              <a:buNone/>
            </a:pPr>
            <a:r>
              <a:rPr lang="en-US" dirty="0" err="1" smtClean="0">
                <a:solidFill>
                  <a:schemeClr val="bg1"/>
                </a:solidFill>
                <a:effectLst>
                  <a:outerShdw blurRad="38100" dist="38100" dir="2700000" algn="tl">
                    <a:srgbClr val="000000">
                      <a:alpha val="43137"/>
                    </a:srgbClr>
                  </a:outerShdw>
                </a:effectLst>
                <a:latin typeface="Baskerville Old Face" panose="02020602080505020303" pitchFamily="18" charset="0"/>
              </a:rPr>
              <a:t>Humilated</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Haman must abandon any plot against Mordecai (6:12-14)</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31945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works to save the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Jews</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On that day King Ahasuerus gave Queen Esther the house of Haman, the enemy of the Jews. And Mordecai came before the king, for Esther had told how he was related to her. 2 So the king took off his signet ring, which he had taken from Haman, and gave it to Mordecai; and Esther appointed Mordecai over the house of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Haman.</a:t>
            </a:r>
          </a:p>
        </p:txBody>
      </p:sp>
    </p:spTree>
    <p:extLst>
      <p:ext uri="{BB962C8B-B14F-4D97-AF65-F5344CB8AC3E}">
        <p14:creationId xmlns:p14="http://schemas.microsoft.com/office/powerpoint/2010/main" val="419955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works to save the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Jews</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Now Esther spoke again to the king, fell down at his feet, and implored him with tears to counteract the evil of Haman the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Agagite</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and the scheme which he had devised against the Jews. 4 And the king held out the golden scepter toward Esther. So Esther arose and stood before the king,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920748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works to save the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Jews</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and said, "If it pleases the king, and if I have found favor in his sight and the thing seems right to the king and I am pleasing in his eyes, let it be written to revoke the letters devised by Haman, the son of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Hammedatha</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Agagite</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which he wrote to annihilate the Jews who are in all the king's provinces.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236299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works to save the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Jews</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6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For how can I endure to see the evil that will come to my people? Or how can I endure to see the destruction of my countrymen</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8:1-6</a:t>
            </a:r>
          </a:p>
          <a:p>
            <a:pPr marL="0" indent="0">
              <a:buNone/>
            </a:pP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decree is reversed (8:7-14)</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38694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Haman embarrassed &amp; Esther is the Hero. </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 The Jews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defend themselves from their attackers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 two-day festival is declared (9:17-32)</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b. Mordecai is promoted (10:1-3).</a:t>
            </a:r>
          </a:p>
          <a:p>
            <a:pPr marL="0" indent="0">
              <a:buNone/>
            </a:pP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54754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A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lot of evil has been done because people have listened to wicked advice &amp; ideas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of others</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king first listened to his advisers and banished his Vashti. He then listens to Haman and the lives of the Jews are put in danger.</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Esther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stood up to the King, stood up for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people</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and in doing so is a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great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example we can look up to today.</a:t>
            </a:r>
          </a:p>
          <a:p>
            <a:pPr marL="0" indent="0">
              <a:buNone/>
            </a:pP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50398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Font typeface="+mj-lt"/>
              <a:buAutoNum type="arabicPeriod"/>
            </a:pP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The Queen Vashti disobeys the king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rPr>
              <a:t>12 But Queen Vashti refused to come at the king 's command brought by his eunuchs; therefore the king was furious, and his anger burned within him</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rPr>
              <a:t>Esther 1:11-12</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cs typeface="Times New Roman" panose="02020603050405020304" pitchFamily="18" charset="0"/>
            </a:endParaRPr>
          </a:p>
        </p:txBody>
      </p:sp>
    </p:spTree>
    <p:extLst>
      <p:ext uri="{BB962C8B-B14F-4D97-AF65-F5344CB8AC3E}">
        <p14:creationId xmlns:p14="http://schemas.microsoft.com/office/powerpoint/2010/main" val="1274918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Font typeface="+mj-lt"/>
              <a:buAutoNum type="arabicPeriod"/>
            </a:pP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The Queen Vashti disobeys the king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If it pleases the king, let a royal decree go out from him, and let it be recorded in the laws of the Persians and the Medes, so that it will not be altered, that Vashti shall come no more before King Ahasuerus; and let the king give her royal position to another who is better than she.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3723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514350" indent="-514350">
              <a:buFont typeface="+mj-lt"/>
              <a:buAutoNum type="arabicPeriod"/>
            </a:pP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The Queen Vashti disobeys the king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When the king's decree which he will make is proclaimed throughout all his empire (for it is great), all wives will honor their husbands, both great and small."21 And the reply pleased the king and the princes, and the king did according to the word of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Memucan</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563624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28600" y="666750"/>
            <a:ext cx="8763000" cy="4343400"/>
          </a:xfrm>
        </p:spPr>
        <p:txBody>
          <a:bodyPr>
            <a:normAutofit/>
          </a:bodyPr>
          <a:lstStyle/>
          <a:p>
            <a:pPr marL="514350" indent="-514350">
              <a:buFont typeface="+mj-lt"/>
              <a:buAutoNum type="arabicPeriod"/>
            </a:pP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The Queen Vashti disobeys the king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22 Then he sent letters to all the king's provinces, to each province in its own script, and to every people in their own language, that each man should be master in his own house, and speak in the language of his own people</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Esther 1:19-22</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067562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5 In </a:t>
            </a:r>
            <a:r>
              <a:rPr lang="en-US" dirty="0" err="1">
                <a:solidFill>
                  <a:schemeClr val="bg1"/>
                </a:solidFill>
                <a:latin typeface="Baskerville Old Face" panose="02020602080505020303" pitchFamily="18" charset="0"/>
              </a:rPr>
              <a:t>Shushan</a:t>
            </a:r>
            <a:r>
              <a:rPr lang="en-US" dirty="0">
                <a:solidFill>
                  <a:schemeClr val="bg1"/>
                </a:solidFill>
                <a:latin typeface="Baskerville Old Face" panose="02020602080505020303" pitchFamily="18" charset="0"/>
              </a:rPr>
              <a:t> the citadel there was a certain Jew whose name was Mordecai the son of Jair, the son of </a:t>
            </a:r>
            <a:r>
              <a:rPr lang="en-US" dirty="0" err="1">
                <a:solidFill>
                  <a:schemeClr val="bg1"/>
                </a:solidFill>
                <a:latin typeface="Baskerville Old Face" panose="02020602080505020303" pitchFamily="18" charset="0"/>
              </a:rPr>
              <a:t>Shimei</a:t>
            </a:r>
            <a:r>
              <a:rPr lang="en-US" dirty="0">
                <a:solidFill>
                  <a:schemeClr val="bg1"/>
                </a:solidFill>
                <a:latin typeface="Baskerville Old Face" panose="02020602080505020303" pitchFamily="18" charset="0"/>
              </a:rPr>
              <a:t>, the son of Kish, a </a:t>
            </a:r>
            <a:r>
              <a:rPr lang="en-US" dirty="0" err="1">
                <a:solidFill>
                  <a:schemeClr val="bg1"/>
                </a:solidFill>
                <a:latin typeface="Baskerville Old Face" panose="02020602080505020303" pitchFamily="18" charset="0"/>
              </a:rPr>
              <a:t>Benjamite</a:t>
            </a:r>
            <a:r>
              <a:rPr lang="en-US" dirty="0">
                <a:solidFill>
                  <a:schemeClr val="bg1"/>
                </a:solidFill>
                <a:latin typeface="Baskerville Old Face" panose="02020602080505020303" pitchFamily="18" charset="0"/>
              </a:rPr>
              <a:t>. 6 Kish had been carried away from Jerusalem with the captives who had been captured with </a:t>
            </a:r>
            <a:r>
              <a:rPr lang="en-US" dirty="0" err="1">
                <a:solidFill>
                  <a:schemeClr val="bg1"/>
                </a:solidFill>
                <a:latin typeface="Baskerville Old Face" panose="02020602080505020303" pitchFamily="18" charset="0"/>
              </a:rPr>
              <a:t>Jeconiah</a:t>
            </a:r>
            <a:r>
              <a:rPr lang="en-US" dirty="0">
                <a:solidFill>
                  <a:schemeClr val="bg1"/>
                </a:solidFill>
                <a:latin typeface="Baskerville Old Face" panose="02020602080505020303" pitchFamily="18" charset="0"/>
              </a:rPr>
              <a:t> king of Judah, whom Nebuchadnezzar the king of Babylon had carried away.</a:t>
            </a:r>
            <a:endParaRPr lang="en-US"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0962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57150"/>
            <a:ext cx="8991600" cy="685800"/>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Disobedience &amp; a New Queen</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43434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The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Queen Vashti is banished, as the king followed his advisors </a:t>
            </a:r>
            <a:endPar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dirty="0">
                <a:solidFill>
                  <a:schemeClr val="bg1"/>
                </a:solidFill>
                <a:latin typeface="Baskerville Old Face" panose="02020602080505020303" pitchFamily="18" charset="0"/>
              </a:rPr>
              <a:t>And Mordecai had brought up Hadassah, that is, Esther, his uncle's daughter, for she had neither father nor mother. The young woman was lovely and beautiful. When her father and mother died, Mordecai took her as his own daughter</a:t>
            </a:r>
            <a:r>
              <a:rPr lang="en-US" dirty="0" smtClean="0">
                <a:solidFill>
                  <a:schemeClr val="bg1"/>
                </a:solidFill>
                <a:latin typeface="Baskerville Old Face" panose="02020602080505020303" pitchFamily="18" charset="0"/>
              </a:rPr>
              <a:t>.</a:t>
            </a:r>
          </a:p>
        </p:txBody>
      </p:sp>
    </p:spTree>
    <p:extLst>
      <p:ext uri="{BB962C8B-B14F-4D97-AF65-F5344CB8AC3E}">
        <p14:creationId xmlns:p14="http://schemas.microsoft.com/office/powerpoint/2010/main" val="394500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4223</Words>
  <Application>Microsoft Office PowerPoint</Application>
  <PresentationFormat>On-screen Show (16:9)</PresentationFormat>
  <Paragraphs>268</Paragraphs>
  <Slides>39</Slides>
  <Notes>37</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Esther 4:14</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Disobedience &amp; a New Queen</vt:lpstr>
      <vt:lpstr>A Problem</vt:lpstr>
      <vt:lpstr>A Problem</vt:lpstr>
      <vt:lpstr>A Problem</vt:lpstr>
      <vt:lpstr>A Problem</vt:lpstr>
      <vt:lpstr>A Problem</vt:lpstr>
      <vt:lpstr>A Problem</vt:lpstr>
      <vt:lpstr>A Problem</vt:lpstr>
      <vt:lpstr>A Problem</vt:lpstr>
      <vt:lpstr>A Problem</vt:lpstr>
      <vt:lpstr>A Problem</vt:lpstr>
      <vt:lpstr>A Problem</vt:lpstr>
      <vt:lpstr>A Problem</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Haman embarrassed &amp; Esther is the Hero.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Russ</cp:lastModifiedBy>
  <cp:revision>31</cp:revision>
  <dcterms:created xsi:type="dcterms:W3CDTF">2015-08-27T15:54:09Z</dcterms:created>
  <dcterms:modified xsi:type="dcterms:W3CDTF">2015-08-30T03:40:26Z</dcterms:modified>
</cp:coreProperties>
</file>