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E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15" d="100"/>
          <a:sy n="115" d="100"/>
        </p:scale>
        <p:origin x="846"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3E597-7E96-4F96-B652-9B216BA3210D}" type="datetimeFigureOut">
              <a:rPr lang="en-US" smtClean="0"/>
              <a:t>10/15/2017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BF5D8-71B5-44E9-A042-D9DE7606359C}" type="slidenum">
              <a:rPr lang="en-US" smtClean="0"/>
              <a:t>‹#›</a:t>
            </a:fld>
            <a:endParaRPr lang="en-US"/>
          </a:p>
        </p:txBody>
      </p:sp>
    </p:spTree>
    <p:extLst>
      <p:ext uri="{BB962C8B-B14F-4D97-AF65-F5344CB8AC3E}">
        <p14:creationId xmlns:p14="http://schemas.microsoft.com/office/powerpoint/2010/main" val="148697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1BF5D8-71B5-44E9-A042-D9DE7606359C}" type="slidenum">
              <a:rPr lang="en-US" smtClean="0"/>
              <a:t>2</a:t>
            </a:fld>
            <a:endParaRPr lang="en-US"/>
          </a:p>
        </p:txBody>
      </p:sp>
    </p:spTree>
    <p:extLst>
      <p:ext uri="{BB962C8B-B14F-4D97-AF65-F5344CB8AC3E}">
        <p14:creationId xmlns:p14="http://schemas.microsoft.com/office/powerpoint/2010/main" val="977758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BF5D8-71B5-44E9-A042-D9DE7606359C}" type="slidenum">
              <a:rPr lang="en-US" smtClean="0"/>
              <a:t>11</a:t>
            </a:fld>
            <a:endParaRPr lang="en-US"/>
          </a:p>
        </p:txBody>
      </p:sp>
    </p:spTree>
    <p:extLst>
      <p:ext uri="{BB962C8B-B14F-4D97-AF65-F5344CB8AC3E}">
        <p14:creationId xmlns:p14="http://schemas.microsoft.com/office/powerpoint/2010/main" val="484495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BF5D8-71B5-44E9-A042-D9DE7606359C}" type="slidenum">
              <a:rPr lang="en-US" smtClean="0"/>
              <a:t>12</a:t>
            </a:fld>
            <a:endParaRPr lang="en-US"/>
          </a:p>
        </p:txBody>
      </p:sp>
    </p:spTree>
    <p:extLst>
      <p:ext uri="{BB962C8B-B14F-4D97-AF65-F5344CB8AC3E}">
        <p14:creationId xmlns:p14="http://schemas.microsoft.com/office/powerpoint/2010/main" val="3695455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1BF5D8-71B5-44E9-A042-D9DE7606359C}" type="slidenum">
              <a:rPr lang="en-US" smtClean="0"/>
              <a:t>13</a:t>
            </a:fld>
            <a:endParaRPr lang="en-US"/>
          </a:p>
        </p:txBody>
      </p:sp>
    </p:spTree>
    <p:extLst>
      <p:ext uri="{BB962C8B-B14F-4D97-AF65-F5344CB8AC3E}">
        <p14:creationId xmlns:p14="http://schemas.microsoft.com/office/powerpoint/2010/main" val="2132168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BF5D8-71B5-44E9-A042-D9DE7606359C}" type="slidenum">
              <a:rPr lang="en-US" smtClean="0"/>
              <a:t>14</a:t>
            </a:fld>
            <a:endParaRPr lang="en-US"/>
          </a:p>
        </p:txBody>
      </p:sp>
    </p:spTree>
    <p:extLst>
      <p:ext uri="{BB962C8B-B14F-4D97-AF65-F5344CB8AC3E}">
        <p14:creationId xmlns:p14="http://schemas.microsoft.com/office/powerpoint/2010/main" val="2498436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BF5D8-71B5-44E9-A042-D9DE7606359C}" type="slidenum">
              <a:rPr lang="en-US" smtClean="0"/>
              <a:t>15</a:t>
            </a:fld>
            <a:endParaRPr lang="en-US"/>
          </a:p>
        </p:txBody>
      </p:sp>
    </p:spTree>
    <p:extLst>
      <p:ext uri="{BB962C8B-B14F-4D97-AF65-F5344CB8AC3E}">
        <p14:creationId xmlns:p14="http://schemas.microsoft.com/office/powerpoint/2010/main" val="673595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BF5D8-71B5-44E9-A042-D9DE7606359C}" type="slidenum">
              <a:rPr lang="en-US" smtClean="0"/>
              <a:t>16</a:t>
            </a:fld>
            <a:endParaRPr lang="en-US"/>
          </a:p>
        </p:txBody>
      </p:sp>
    </p:spTree>
    <p:extLst>
      <p:ext uri="{BB962C8B-B14F-4D97-AF65-F5344CB8AC3E}">
        <p14:creationId xmlns:p14="http://schemas.microsoft.com/office/powerpoint/2010/main" val="140651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BF5D8-71B5-44E9-A042-D9DE7606359C}" type="slidenum">
              <a:rPr lang="en-US" smtClean="0"/>
              <a:t>17</a:t>
            </a:fld>
            <a:endParaRPr lang="en-US"/>
          </a:p>
        </p:txBody>
      </p:sp>
    </p:spTree>
    <p:extLst>
      <p:ext uri="{BB962C8B-B14F-4D97-AF65-F5344CB8AC3E}">
        <p14:creationId xmlns:p14="http://schemas.microsoft.com/office/powerpoint/2010/main" val="3751651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1BF5D8-71B5-44E9-A042-D9DE7606359C}" type="slidenum">
              <a:rPr lang="en-US" smtClean="0"/>
              <a:t>18</a:t>
            </a:fld>
            <a:endParaRPr lang="en-US"/>
          </a:p>
        </p:txBody>
      </p:sp>
    </p:spTree>
    <p:extLst>
      <p:ext uri="{BB962C8B-B14F-4D97-AF65-F5344CB8AC3E}">
        <p14:creationId xmlns:p14="http://schemas.microsoft.com/office/powerpoint/2010/main" val="3360092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BF5D8-71B5-44E9-A042-D9DE7606359C}" type="slidenum">
              <a:rPr lang="en-US" smtClean="0"/>
              <a:t>19</a:t>
            </a:fld>
            <a:endParaRPr lang="en-US"/>
          </a:p>
        </p:txBody>
      </p:sp>
    </p:spTree>
    <p:extLst>
      <p:ext uri="{BB962C8B-B14F-4D97-AF65-F5344CB8AC3E}">
        <p14:creationId xmlns:p14="http://schemas.microsoft.com/office/powerpoint/2010/main" val="1944847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BF5D8-71B5-44E9-A042-D9DE7606359C}" type="slidenum">
              <a:rPr lang="en-US" smtClean="0"/>
              <a:t>20</a:t>
            </a:fld>
            <a:endParaRPr lang="en-US"/>
          </a:p>
        </p:txBody>
      </p:sp>
    </p:spTree>
    <p:extLst>
      <p:ext uri="{BB962C8B-B14F-4D97-AF65-F5344CB8AC3E}">
        <p14:creationId xmlns:p14="http://schemas.microsoft.com/office/powerpoint/2010/main" val="213586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1BF5D8-71B5-44E9-A042-D9DE7606359C}" type="slidenum">
              <a:rPr lang="en-US" smtClean="0"/>
              <a:t>3</a:t>
            </a:fld>
            <a:endParaRPr lang="en-US"/>
          </a:p>
        </p:txBody>
      </p:sp>
    </p:spTree>
    <p:extLst>
      <p:ext uri="{BB962C8B-B14F-4D97-AF65-F5344CB8AC3E}">
        <p14:creationId xmlns:p14="http://schemas.microsoft.com/office/powerpoint/2010/main" val="2382144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BF5D8-71B5-44E9-A042-D9DE7606359C}" type="slidenum">
              <a:rPr lang="en-US" smtClean="0"/>
              <a:t>21</a:t>
            </a:fld>
            <a:endParaRPr lang="en-US"/>
          </a:p>
        </p:txBody>
      </p:sp>
    </p:spTree>
    <p:extLst>
      <p:ext uri="{BB962C8B-B14F-4D97-AF65-F5344CB8AC3E}">
        <p14:creationId xmlns:p14="http://schemas.microsoft.com/office/powerpoint/2010/main" val="2338935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BF5D8-71B5-44E9-A042-D9DE7606359C}" type="slidenum">
              <a:rPr lang="en-US" smtClean="0"/>
              <a:t>22</a:t>
            </a:fld>
            <a:endParaRPr lang="en-US"/>
          </a:p>
        </p:txBody>
      </p:sp>
    </p:spTree>
    <p:extLst>
      <p:ext uri="{BB962C8B-B14F-4D97-AF65-F5344CB8AC3E}">
        <p14:creationId xmlns:p14="http://schemas.microsoft.com/office/powerpoint/2010/main" val="376220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1BF5D8-71B5-44E9-A042-D9DE7606359C}" type="slidenum">
              <a:rPr lang="en-US" smtClean="0"/>
              <a:t>4</a:t>
            </a:fld>
            <a:endParaRPr lang="en-US"/>
          </a:p>
        </p:txBody>
      </p:sp>
    </p:spTree>
    <p:extLst>
      <p:ext uri="{BB962C8B-B14F-4D97-AF65-F5344CB8AC3E}">
        <p14:creationId xmlns:p14="http://schemas.microsoft.com/office/powerpoint/2010/main" val="147101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1BF5D8-71B5-44E9-A042-D9DE7606359C}" type="slidenum">
              <a:rPr lang="en-US" smtClean="0"/>
              <a:t>5</a:t>
            </a:fld>
            <a:endParaRPr lang="en-US"/>
          </a:p>
        </p:txBody>
      </p:sp>
    </p:spTree>
    <p:extLst>
      <p:ext uri="{BB962C8B-B14F-4D97-AF65-F5344CB8AC3E}">
        <p14:creationId xmlns:p14="http://schemas.microsoft.com/office/powerpoint/2010/main" val="1075319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1BF5D8-71B5-44E9-A042-D9DE7606359C}" type="slidenum">
              <a:rPr lang="en-US" smtClean="0"/>
              <a:t>6</a:t>
            </a:fld>
            <a:endParaRPr lang="en-US"/>
          </a:p>
        </p:txBody>
      </p:sp>
    </p:spTree>
    <p:extLst>
      <p:ext uri="{BB962C8B-B14F-4D97-AF65-F5344CB8AC3E}">
        <p14:creationId xmlns:p14="http://schemas.microsoft.com/office/powerpoint/2010/main" val="335417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1BF5D8-71B5-44E9-A042-D9DE7606359C}" type="slidenum">
              <a:rPr lang="en-US" smtClean="0"/>
              <a:t>7</a:t>
            </a:fld>
            <a:endParaRPr lang="en-US"/>
          </a:p>
        </p:txBody>
      </p:sp>
    </p:spTree>
    <p:extLst>
      <p:ext uri="{BB962C8B-B14F-4D97-AF65-F5344CB8AC3E}">
        <p14:creationId xmlns:p14="http://schemas.microsoft.com/office/powerpoint/2010/main" val="2059745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BF5D8-71B5-44E9-A042-D9DE7606359C}" type="slidenum">
              <a:rPr lang="en-US" smtClean="0"/>
              <a:t>8</a:t>
            </a:fld>
            <a:endParaRPr lang="en-US"/>
          </a:p>
        </p:txBody>
      </p:sp>
    </p:spTree>
    <p:extLst>
      <p:ext uri="{BB962C8B-B14F-4D97-AF65-F5344CB8AC3E}">
        <p14:creationId xmlns:p14="http://schemas.microsoft.com/office/powerpoint/2010/main" val="304039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BF5D8-71B5-44E9-A042-D9DE7606359C}" type="slidenum">
              <a:rPr lang="en-US" smtClean="0"/>
              <a:t>9</a:t>
            </a:fld>
            <a:endParaRPr lang="en-US"/>
          </a:p>
        </p:txBody>
      </p:sp>
    </p:spTree>
    <p:extLst>
      <p:ext uri="{BB962C8B-B14F-4D97-AF65-F5344CB8AC3E}">
        <p14:creationId xmlns:p14="http://schemas.microsoft.com/office/powerpoint/2010/main" val="3916408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BF5D8-71B5-44E9-A042-D9DE7606359C}" type="slidenum">
              <a:rPr lang="en-US" smtClean="0"/>
              <a:t>10</a:t>
            </a:fld>
            <a:endParaRPr lang="en-US"/>
          </a:p>
        </p:txBody>
      </p:sp>
    </p:spTree>
    <p:extLst>
      <p:ext uri="{BB962C8B-B14F-4D97-AF65-F5344CB8AC3E}">
        <p14:creationId xmlns:p14="http://schemas.microsoft.com/office/powerpoint/2010/main" val="386570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5400000">
            <a:off x="1767282" y="2478095"/>
            <a:ext cx="2871672" cy="246005"/>
          </a:xfrm>
        </p:spPr>
        <p:txBody>
          <a:bodyPr>
            <a:normAutofit/>
          </a:bodyPr>
          <a:lstStyle>
            <a:lvl1pPr>
              <a:defRPr sz="1600">
                <a:solidFill>
                  <a:srgbClr val="2D4E53"/>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5456" y="1156322"/>
            <a:ext cx="2682514" cy="2895731"/>
          </a:xfrm>
        </p:spPr>
        <p:txBody>
          <a:bodyPr/>
          <a:lstStyle>
            <a:lvl1pPr>
              <a:defRPr>
                <a:solidFill>
                  <a:schemeClr val="tx1"/>
                </a:solidFill>
              </a:defRPr>
            </a:lvl1pPr>
          </a:lstStyle>
          <a:p>
            <a:r>
              <a:rPr lang="en-US" dirty="0" smtClean="0"/>
              <a:t>Add Your Title</a:t>
            </a:r>
            <a:endParaRPr lang="en-US" dirty="0"/>
          </a:p>
        </p:txBody>
      </p:sp>
      <p:sp>
        <p:nvSpPr>
          <p:cNvPr id="4" name="Text Placeholder 3"/>
          <p:cNvSpPr>
            <a:spLocks noGrp="1"/>
          </p:cNvSpPr>
          <p:nvPr>
            <p:ph type="body" sz="quarter" idx="11" hasCustomPrompt="1"/>
          </p:nvPr>
        </p:nvSpPr>
        <p:spPr>
          <a:xfrm rot="5400000">
            <a:off x="1767282" y="2478095"/>
            <a:ext cx="2871672" cy="246005"/>
          </a:xfrm>
        </p:spPr>
        <p:txBody>
          <a:bodyPr>
            <a:normAutofit/>
          </a:bodyPr>
          <a:lstStyle>
            <a:lvl1pPr>
              <a:defRPr sz="1600">
                <a:solidFill>
                  <a:srgbClr val="2D4E53"/>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776450" y="83101"/>
            <a:ext cx="7274095" cy="4989526"/>
          </a:xfrm>
        </p:spPr>
        <p:txBody>
          <a:bodyPr anchor="ctr"/>
          <a:lstStyle>
            <a:lvl1pPr algn="ctr">
              <a:defRPr baseline="0">
                <a:solidFill>
                  <a:srgbClr val="2D4E53"/>
                </a:solidFill>
              </a:defRPr>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776450" y="83101"/>
            <a:ext cx="7274095" cy="4989526"/>
          </a:xfrm>
        </p:spPr>
        <p:txBody>
          <a:bodyPr anchor="ctr"/>
          <a:lstStyle>
            <a:lvl1pPr algn="ctr">
              <a:defRPr baseline="0">
                <a:solidFill>
                  <a:srgbClr val="2D4E53"/>
                </a:solidFill>
              </a:defRPr>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3799" y="3623010"/>
            <a:ext cx="1073431" cy="1236378"/>
          </a:xfrm>
        </p:spPr>
        <p:txBody>
          <a:bodyPr>
            <a:normAutofit/>
          </a:bodyPr>
          <a:lstStyle>
            <a:lvl1pPr>
              <a:defRPr sz="1600">
                <a:solidFill>
                  <a:schemeClr val="tx1"/>
                </a:solidFill>
              </a:defRPr>
            </a:lvl1pPr>
          </a:lstStyle>
          <a:p>
            <a:r>
              <a:rPr lang="en-US" dirty="0" smtClean="0"/>
              <a:t>Add Your Title</a:t>
            </a:r>
            <a:endParaRPr lang="en-US" dirty="0"/>
          </a:p>
        </p:txBody>
      </p:sp>
      <p:sp>
        <p:nvSpPr>
          <p:cNvPr id="5" name="Text Placeholder 6"/>
          <p:cNvSpPr>
            <a:spLocks noGrp="1"/>
          </p:cNvSpPr>
          <p:nvPr>
            <p:ph type="body" sz="quarter" idx="10" hasCustomPrompt="1"/>
          </p:nvPr>
        </p:nvSpPr>
        <p:spPr>
          <a:xfrm>
            <a:off x="1776450" y="83101"/>
            <a:ext cx="7274095" cy="4989526"/>
          </a:xfrm>
        </p:spPr>
        <p:txBody>
          <a:bodyPr anchor="ctr"/>
          <a:lstStyle>
            <a:lvl1pPr algn="ctr">
              <a:defRPr baseline="0">
                <a:solidFill>
                  <a:srgbClr val="2D4E53"/>
                </a:solidFill>
              </a:defRPr>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solidFill>
                  <a:srgbClr val="2D4E53"/>
                </a:solidFill>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solidFill>
                  <a:srgbClr val="2D4E53"/>
                </a:solidFill>
              </a:defRPr>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10/15/2017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2D4E53"/>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2D4E5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D4E5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D4E5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6000" b="1" dirty="0" smtClean="0">
                <a:effectLst>
                  <a:outerShdw blurRad="38100" dist="38100" dir="2700000" algn="tl">
                    <a:srgbClr val="000000">
                      <a:alpha val="43137"/>
                    </a:srgbClr>
                  </a:outerShdw>
                </a:effectLst>
                <a:latin typeface="Baskerville Old Face" panose="02020602080505020303" pitchFamily="18" charset="0"/>
              </a:rPr>
              <a:t>Caleb</a:t>
            </a:r>
            <a:endParaRPr lang="en-US" b="1" dirty="0">
              <a:effectLst>
                <a:outerShdw blurRad="38100" dist="38100" dir="2700000" algn="tl">
                  <a:srgbClr val="000000">
                    <a:alpha val="43137"/>
                  </a:srgbClr>
                </a:outerShdw>
              </a:effectLst>
              <a:latin typeface="Baskerville Old Face" panose="02020602080505020303" pitchFamily="18" charset="0"/>
            </a:endParaRPr>
          </a:p>
        </p:txBody>
      </p:sp>
      <p:sp>
        <p:nvSpPr>
          <p:cNvPr id="7" name="Text Placeholder 6"/>
          <p:cNvSpPr>
            <a:spLocks noGrp="1"/>
          </p:cNvSpPr>
          <p:nvPr>
            <p:ph type="body" sz="quarter" idx="11"/>
          </p:nvPr>
        </p:nvSpPr>
        <p:spPr>
          <a:xfrm rot="5400000">
            <a:off x="1743613" y="2481185"/>
            <a:ext cx="2871672" cy="246005"/>
          </a:xfrm>
        </p:spPr>
        <p:txBody>
          <a:bodyPr>
            <a:noAutofit/>
          </a:bodyPr>
          <a:lstStyle/>
          <a:p>
            <a:r>
              <a:rPr lang="en-US" sz="1800" dirty="0" smtClean="0">
                <a:latin typeface="Baskerville Old Face" panose="02020602080505020303" pitchFamily="18" charset="0"/>
              </a:rPr>
              <a:t>Numbers 13:26-30</a:t>
            </a:r>
            <a:endParaRPr lang="en-US" sz="1800" dirty="0">
              <a:latin typeface="Baskerville Old Face" panose="02020602080505020303" pitchFamily="18" charset="0"/>
            </a:endParaRPr>
          </a:p>
        </p:txBody>
      </p:sp>
    </p:spTree>
    <p:extLst>
      <p:ext uri="{BB962C8B-B14F-4D97-AF65-F5344CB8AC3E}">
        <p14:creationId xmlns:p14="http://schemas.microsoft.com/office/powerpoint/2010/main" val="389385671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39386" y="1305098"/>
            <a:ext cx="8833081" cy="3665912"/>
          </a:xfrm>
        </p:spPr>
        <p:txBody>
          <a:bodyPr anchor="t">
            <a:normAutofit/>
          </a:bodyPr>
          <a:lstStyle/>
          <a:p>
            <a:pPr algn="l"/>
            <a:r>
              <a:rPr lang="en-US" sz="3600" dirty="0">
                <a:latin typeface="Baskerville Old Face" panose="02020602080505020303" pitchFamily="18" charset="0"/>
              </a:rPr>
              <a:t>9  Only do not rebel against the Lord, nor fear the people of the land, for they are our bread; their protection has departed from them, and the Lord is with us. Do not fear them.” Numbers 14:6-9</a:t>
            </a:r>
          </a:p>
        </p:txBody>
      </p:sp>
      <p:sp>
        <p:nvSpPr>
          <p:cNvPr id="7" name="Text Placeholder 6"/>
          <p:cNvSpPr>
            <a:spLocks noGrp="1"/>
          </p:cNvSpPr>
          <p:nvPr>
            <p:ph type="body" sz="quarter" idx="14"/>
          </p:nvPr>
        </p:nvSpPr>
        <p:spPr>
          <a:xfrm>
            <a:off x="139385" y="97531"/>
            <a:ext cx="8833081" cy="941560"/>
          </a:xfrm>
        </p:spPr>
        <p:txBody>
          <a:bodyPr>
            <a:noAutofit/>
          </a:bodyPr>
          <a:lstStyle/>
          <a:p>
            <a:r>
              <a:rPr lang="en-US" sz="4000" u="sng" dirty="0">
                <a:effectLst>
                  <a:outerShdw blurRad="38100" dist="38100" dir="2700000" algn="tl">
                    <a:srgbClr val="000000">
                      <a:alpha val="43137"/>
                    </a:srgbClr>
                  </a:outerShdw>
                </a:effectLst>
                <a:latin typeface="Baskerville Old Face" panose="02020602080505020303" pitchFamily="18" charset="0"/>
              </a:rPr>
              <a:t>He was not swept away by the pleas of others to disobey. </a:t>
            </a:r>
          </a:p>
        </p:txBody>
      </p:sp>
    </p:spTree>
    <p:extLst>
      <p:ext uri="{BB962C8B-B14F-4D97-AF65-F5344CB8AC3E}">
        <p14:creationId xmlns:p14="http://schemas.microsoft.com/office/powerpoint/2010/main" val="259624438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39386" y="766993"/>
            <a:ext cx="8833081" cy="4204017"/>
          </a:xfrm>
        </p:spPr>
        <p:txBody>
          <a:bodyPr anchor="t">
            <a:normAutofit lnSpcReduction="10000"/>
          </a:bodyPr>
          <a:lstStyle/>
          <a:p>
            <a:pPr algn="l"/>
            <a:r>
              <a:rPr lang="en-US" sz="3600" dirty="0">
                <a:latin typeface="Baskerville Old Face" panose="02020602080505020303" pitchFamily="18" charset="0"/>
              </a:rPr>
              <a:t>Nevertheless the people who dwell in the land are strong; the cities are fortified and very large; moreover we saw the descendants of </a:t>
            </a:r>
            <a:r>
              <a:rPr lang="en-US" sz="3600" dirty="0" err="1">
                <a:latin typeface="Baskerville Old Face" panose="02020602080505020303" pitchFamily="18" charset="0"/>
              </a:rPr>
              <a:t>Anak</a:t>
            </a:r>
            <a:r>
              <a:rPr lang="en-US" sz="3600" dirty="0">
                <a:latin typeface="Baskerville Old Face" panose="02020602080505020303" pitchFamily="18" charset="0"/>
              </a:rPr>
              <a:t> there. 29  The Amalekites dwell in the land of the South; the Hittites, the </a:t>
            </a:r>
            <a:r>
              <a:rPr lang="en-US" sz="3600" dirty="0" err="1">
                <a:latin typeface="Baskerville Old Face" panose="02020602080505020303" pitchFamily="18" charset="0"/>
              </a:rPr>
              <a:t>Jebusites</a:t>
            </a:r>
            <a:r>
              <a:rPr lang="en-US" sz="3600" dirty="0">
                <a:latin typeface="Baskerville Old Face" panose="02020602080505020303" pitchFamily="18" charset="0"/>
              </a:rPr>
              <a:t>, and the Amorites dwell in the mountains; and the Canaanites dwell by the sea and along the banks of the Jordan.” Numbers 13:28-29</a:t>
            </a:r>
          </a:p>
        </p:txBody>
      </p:sp>
      <p:sp>
        <p:nvSpPr>
          <p:cNvPr id="7" name="Text Placeholder 6"/>
          <p:cNvSpPr>
            <a:spLocks noGrp="1"/>
          </p:cNvSpPr>
          <p:nvPr>
            <p:ph type="body" sz="quarter" idx="14"/>
          </p:nvPr>
        </p:nvSpPr>
        <p:spPr>
          <a:xfrm>
            <a:off x="139385" y="0"/>
            <a:ext cx="8833081" cy="766993"/>
          </a:xfrm>
        </p:spPr>
        <p:txBody>
          <a:bodyPr>
            <a:noAutofit/>
          </a:bodyPr>
          <a:lstStyle/>
          <a:p>
            <a:r>
              <a:rPr lang="en-US" sz="4000" u="sng" dirty="0">
                <a:effectLst>
                  <a:outerShdw blurRad="38100" dist="38100" dir="2700000" algn="tl">
                    <a:srgbClr val="000000">
                      <a:alpha val="43137"/>
                    </a:srgbClr>
                  </a:outerShdw>
                </a:effectLst>
                <a:latin typeface="Baskerville Old Face" panose="02020602080505020303" pitchFamily="18" charset="0"/>
              </a:rPr>
              <a:t>Caleb was optimistic</a:t>
            </a:r>
          </a:p>
        </p:txBody>
      </p:sp>
    </p:spTree>
    <p:extLst>
      <p:ext uri="{BB962C8B-B14F-4D97-AF65-F5344CB8AC3E}">
        <p14:creationId xmlns:p14="http://schemas.microsoft.com/office/powerpoint/2010/main" val="38959720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39386" y="766993"/>
            <a:ext cx="8833081" cy="4204017"/>
          </a:xfrm>
        </p:spPr>
        <p:txBody>
          <a:bodyPr anchor="t">
            <a:normAutofit/>
          </a:bodyPr>
          <a:lstStyle/>
          <a:p>
            <a:pPr algn="l"/>
            <a:r>
              <a:rPr lang="en-US" sz="3600" dirty="0" smtClean="0">
                <a:latin typeface="Baskerville Old Face" panose="02020602080505020303" pitchFamily="18" charset="0"/>
              </a:rPr>
              <a:t>Then </a:t>
            </a:r>
            <a:r>
              <a:rPr lang="en-US" sz="3600" dirty="0">
                <a:latin typeface="Baskerville Old Face" panose="02020602080505020303" pitchFamily="18" charset="0"/>
              </a:rPr>
              <a:t>Caleb quieted the people before Moses, and said, “Let us go up at once and take possession, for we are well able to overcome it.” Numbers 13:30</a:t>
            </a:r>
          </a:p>
        </p:txBody>
      </p:sp>
      <p:sp>
        <p:nvSpPr>
          <p:cNvPr id="7" name="Text Placeholder 6"/>
          <p:cNvSpPr>
            <a:spLocks noGrp="1"/>
          </p:cNvSpPr>
          <p:nvPr>
            <p:ph type="body" sz="quarter" idx="14"/>
          </p:nvPr>
        </p:nvSpPr>
        <p:spPr>
          <a:xfrm>
            <a:off x="139385" y="0"/>
            <a:ext cx="8833081" cy="766993"/>
          </a:xfrm>
        </p:spPr>
        <p:txBody>
          <a:bodyPr>
            <a:noAutofit/>
          </a:bodyPr>
          <a:lstStyle/>
          <a:p>
            <a:r>
              <a:rPr lang="en-US" sz="4000" u="sng" dirty="0">
                <a:effectLst>
                  <a:outerShdw blurRad="38100" dist="38100" dir="2700000" algn="tl">
                    <a:srgbClr val="000000">
                      <a:alpha val="43137"/>
                    </a:srgbClr>
                  </a:outerShdw>
                </a:effectLst>
                <a:latin typeface="Baskerville Old Face" panose="02020602080505020303" pitchFamily="18" charset="0"/>
              </a:rPr>
              <a:t>Caleb was optimistic</a:t>
            </a:r>
          </a:p>
        </p:txBody>
      </p:sp>
    </p:spTree>
    <p:extLst>
      <p:ext uri="{BB962C8B-B14F-4D97-AF65-F5344CB8AC3E}">
        <p14:creationId xmlns:p14="http://schemas.microsoft.com/office/powerpoint/2010/main" val="86786941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5456" y="1015005"/>
            <a:ext cx="2682514" cy="2895731"/>
          </a:xfrm>
        </p:spPr>
        <p:txBody>
          <a:bodyPr>
            <a:normAutofit fontScale="90000"/>
          </a:bodyPr>
          <a:lstStyle/>
          <a:p>
            <a:r>
              <a:rPr lang="en-US" sz="4800" b="1" dirty="0">
                <a:effectLst>
                  <a:outerShdw blurRad="38100" dist="38100" dir="2700000" algn="tl">
                    <a:srgbClr val="000000">
                      <a:alpha val="43137"/>
                    </a:srgbClr>
                  </a:outerShdw>
                </a:effectLst>
                <a:latin typeface="Baskerville Old Face" panose="02020602080505020303" pitchFamily="18" charset="0"/>
              </a:rPr>
              <a:t>Lessons from Caleb’s faith. </a:t>
            </a:r>
          </a:p>
        </p:txBody>
      </p:sp>
    </p:spTree>
    <p:extLst>
      <p:ext uri="{BB962C8B-B14F-4D97-AF65-F5344CB8AC3E}">
        <p14:creationId xmlns:p14="http://schemas.microsoft.com/office/powerpoint/2010/main" val="80424910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39386" y="766993"/>
            <a:ext cx="8833081" cy="4204017"/>
          </a:xfrm>
        </p:spPr>
        <p:txBody>
          <a:bodyPr anchor="t">
            <a:normAutofit/>
          </a:bodyPr>
          <a:lstStyle/>
          <a:p>
            <a:pPr algn="l"/>
            <a:r>
              <a:rPr lang="en-US" sz="3600" dirty="0" smtClean="0">
                <a:latin typeface="Baskerville Old Face" panose="02020602080505020303" pitchFamily="18" charset="0"/>
              </a:rPr>
              <a:t>1. We </a:t>
            </a:r>
            <a:r>
              <a:rPr lang="en-US" sz="3600" dirty="0">
                <a:latin typeface="Baskerville Old Face" panose="02020602080505020303" pitchFamily="18" charset="0"/>
              </a:rPr>
              <a:t>can do it and we can do it together. </a:t>
            </a:r>
          </a:p>
          <a:p>
            <a:pPr algn="l"/>
            <a:r>
              <a:rPr lang="en-US" sz="3600" dirty="0" smtClean="0">
                <a:latin typeface="Baskerville Old Face" panose="02020602080505020303" pitchFamily="18" charset="0"/>
              </a:rPr>
              <a:t>     a.  Caleb </a:t>
            </a:r>
            <a:r>
              <a:rPr lang="en-US" sz="3600" dirty="0">
                <a:latin typeface="Baskerville Old Face" panose="02020602080505020303" pitchFamily="18" charset="0"/>
              </a:rPr>
              <a:t>said let “us”, not me, but “let us </a:t>
            </a:r>
            <a:r>
              <a:rPr lang="en-US" sz="3600" dirty="0" smtClean="0">
                <a:latin typeface="Baskerville Old Face" panose="02020602080505020303" pitchFamily="18" charset="0"/>
              </a:rPr>
              <a:t>go</a:t>
            </a:r>
          </a:p>
          <a:p>
            <a:pPr algn="l"/>
            <a:r>
              <a:rPr lang="en-US" sz="3600" dirty="0">
                <a:latin typeface="Baskerville Old Face" panose="02020602080505020303" pitchFamily="18" charset="0"/>
              </a:rPr>
              <a:t> </a:t>
            </a:r>
            <a:r>
              <a:rPr lang="en-US" sz="3600" dirty="0" smtClean="0">
                <a:latin typeface="Baskerville Old Face" panose="02020602080505020303" pitchFamily="18" charset="0"/>
              </a:rPr>
              <a:t>          up</a:t>
            </a:r>
            <a:r>
              <a:rPr lang="en-US" sz="3600" dirty="0">
                <a:latin typeface="Baskerville Old Face" panose="02020602080505020303" pitchFamily="18" charset="0"/>
              </a:rPr>
              <a:t>”. (</a:t>
            </a:r>
            <a:r>
              <a:rPr lang="en-US" sz="3600" dirty="0" err="1">
                <a:latin typeface="Baskerville Old Face" panose="02020602080505020303" pitchFamily="18" charset="0"/>
              </a:rPr>
              <a:t>Num</a:t>
            </a:r>
            <a:r>
              <a:rPr lang="en-US" sz="3600" dirty="0">
                <a:latin typeface="Baskerville Old Face" panose="02020602080505020303" pitchFamily="18" charset="0"/>
              </a:rPr>
              <a:t> 13:30</a:t>
            </a:r>
            <a:r>
              <a:rPr lang="en-US" sz="3600" dirty="0" smtClean="0">
                <a:latin typeface="Baskerville Old Face" panose="02020602080505020303" pitchFamily="18" charset="0"/>
              </a:rPr>
              <a:t>)</a:t>
            </a:r>
          </a:p>
          <a:p>
            <a:pPr algn="l"/>
            <a:r>
              <a:rPr lang="en-US" sz="3600" dirty="0" smtClean="0">
                <a:latin typeface="Baskerville Old Face" panose="02020602080505020303" pitchFamily="18" charset="0"/>
              </a:rPr>
              <a:t>2. In </a:t>
            </a:r>
            <a:r>
              <a:rPr lang="en-US" sz="3600" dirty="0">
                <a:latin typeface="Baskerville Old Face" panose="02020602080505020303" pitchFamily="18" charset="0"/>
              </a:rPr>
              <a:t>Nehemiah 3, every man, had a place in the work of rebuilding the wall. </a:t>
            </a:r>
          </a:p>
        </p:txBody>
      </p:sp>
      <p:sp>
        <p:nvSpPr>
          <p:cNvPr id="7" name="Text Placeholder 6"/>
          <p:cNvSpPr>
            <a:spLocks noGrp="1"/>
          </p:cNvSpPr>
          <p:nvPr>
            <p:ph type="body" sz="quarter" idx="14"/>
          </p:nvPr>
        </p:nvSpPr>
        <p:spPr>
          <a:xfrm>
            <a:off x="139385" y="0"/>
            <a:ext cx="8833081" cy="766993"/>
          </a:xfrm>
        </p:spPr>
        <p:txBody>
          <a:bodyPr>
            <a:noAutofit/>
          </a:bodyPr>
          <a:lstStyle/>
          <a:p>
            <a:r>
              <a:rPr lang="en-US" sz="4000" u="sng" dirty="0" smtClean="0">
                <a:effectLst>
                  <a:outerShdw blurRad="38100" dist="38100" dir="2700000" algn="tl">
                    <a:srgbClr val="000000">
                      <a:alpha val="43137"/>
                    </a:srgbClr>
                  </a:outerShdw>
                </a:effectLst>
                <a:latin typeface="Baskerville Old Face" panose="02020602080505020303" pitchFamily="18" charset="0"/>
              </a:rPr>
              <a:t>Caleb </a:t>
            </a:r>
            <a:r>
              <a:rPr lang="en-US" sz="4000" u="sng" dirty="0">
                <a:effectLst>
                  <a:outerShdw blurRad="38100" dist="38100" dir="2700000" algn="tl">
                    <a:srgbClr val="000000">
                      <a:alpha val="43137"/>
                    </a:srgbClr>
                  </a:outerShdw>
                </a:effectLst>
                <a:latin typeface="Baskerville Old Face" panose="02020602080505020303" pitchFamily="18" charset="0"/>
              </a:rPr>
              <a:t>had an “us” faith.</a:t>
            </a:r>
          </a:p>
        </p:txBody>
      </p:sp>
    </p:spTree>
    <p:extLst>
      <p:ext uri="{BB962C8B-B14F-4D97-AF65-F5344CB8AC3E}">
        <p14:creationId xmlns:p14="http://schemas.microsoft.com/office/powerpoint/2010/main" val="1034367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39386" y="766993"/>
            <a:ext cx="8833081" cy="4204017"/>
          </a:xfrm>
        </p:spPr>
        <p:txBody>
          <a:bodyPr anchor="t">
            <a:normAutofit fontScale="92500" lnSpcReduction="20000"/>
          </a:bodyPr>
          <a:lstStyle/>
          <a:p>
            <a:pPr algn="l"/>
            <a:r>
              <a:rPr lang="en-US" sz="3600" dirty="0" smtClean="0">
                <a:latin typeface="Baskerville Old Face" panose="02020602080505020303" pitchFamily="18" charset="0"/>
              </a:rPr>
              <a:t>14 For </a:t>
            </a:r>
            <a:r>
              <a:rPr lang="en-US" sz="3600" dirty="0">
                <a:latin typeface="Baskerville Old Face" panose="02020602080505020303" pitchFamily="18" charset="0"/>
              </a:rPr>
              <a:t>in fact the body is not one member but </a:t>
            </a:r>
            <a:r>
              <a:rPr lang="en-US" sz="3600" dirty="0" smtClean="0">
                <a:latin typeface="Baskerville Old Face" panose="02020602080505020303" pitchFamily="18" charset="0"/>
              </a:rPr>
              <a:t>many.15  </a:t>
            </a:r>
            <a:r>
              <a:rPr lang="en-US" sz="3600" dirty="0">
                <a:latin typeface="Baskerville Old Face" panose="02020602080505020303" pitchFamily="18" charset="0"/>
              </a:rPr>
              <a:t>If the foot should say, “Because I am not a hand, I am not of the body,” is it therefore not of the body? 16  And if the ear should say, “Because I am not an eye, I am not of the body,” is it therefore not of the body? 17  If the whole body were an eye, where would be the hearing? If the whole were hearing, where would be the smelling? 18  But now God has set the members, each one of them, in the body just as He pleased. </a:t>
            </a:r>
          </a:p>
        </p:txBody>
      </p:sp>
      <p:sp>
        <p:nvSpPr>
          <p:cNvPr id="7" name="Text Placeholder 6"/>
          <p:cNvSpPr>
            <a:spLocks noGrp="1"/>
          </p:cNvSpPr>
          <p:nvPr>
            <p:ph type="body" sz="quarter" idx="14"/>
          </p:nvPr>
        </p:nvSpPr>
        <p:spPr>
          <a:xfrm>
            <a:off x="139385" y="0"/>
            <a:ext cx="8833081" cy="766993"/>
          </a:xfrm>
        </p:spPr>
        <p:txBody>
          <a:bodyPr>
            <a:noAutofit/>
          </a:bodyPr>
          <a:lstStyle/>
          <a:p>
            <a:r>
              <a:rPr lang="en-US" sz="4000" u="sng" dirty="0" smtClean="0">
                <a:effectLst>
                  <a:outerShdw blurRad="38100" dist="38100" dir="2700000" algn="tl">
                    <a:srgbClr val="000000">
                      <a:alpha val="43137"/>
                    </a:srgbClr>
                  </a:outerShdw>
                </a:effectLst>
                <a:latin typeface="Baskerville Old Face" panose="02020602080505020303" pitchFamily="18" charset="0"/>
              </a:rPr>
              <a:t>Caleb </a:t>
            </a:r>
            <a:r>
              <a:rPr lang="en-US" sz="4000" u="sng" dirty="0">
                <a:effectLst>
                  <a:outerShdw blurRad="38100" dist="38100" dir="2700000" algn="tl">
                    <a:srgbClr val="000000">
                      <a:alpha val="43137"/>
                    </a:srgbClr>
                  </a:outerShdw>
                </a:effectLst>
                <a:latin typeface="Baskerville Old Face" panose="02020602080505020303" pitchFamily="18" charset="0"/>
              </a:rPr>
              <a:t>had an “us” faith.</a:t>
            </a:r>
          </a:p>
        </p:txBody>
      </p:sp>
    </p:spTree>
    <p:extLst>
      <p:ext uri="{BB962C8B-B14F-4D97-AF65-F5344CB8AC3E}">
        <p14:creationId xmlns:p14="http://schemas.microsoft.com/office/powerpoint/2010/main" val="236354646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39386" y="766993"/>
            <a:ext cx="8833081" cy="4204017"/>
          </a:xfrm>
        </p:spPr>
        <p:txBody>
          <a:bodyPr anchor="t">
            <a:normAutofit/>
          </a:bodyPr>
          <a:lstStyle/>
          <a:p>
            <a:pPr algn="l"/>
            <a:r>
              <a:rPr lang="en-US" sz="3600" dirty="0">
                <a:latin typeface="Baskerville Old Face" panose="02020602080505020303" pitchFamily="18" charset="0"/>
              </a:rPr>
              <a:t>19  And if they were all one member, where would the body be? 20  But now indeed there are many members, yet one body. 21  And the eye cannot say to the hand, “I have no need of you”; nor again the head to the feet, “I have no need of you.” </a:t>
            </a:r>
            <a:r>
              <a:rPr lang="en-US" sz="3600" dirty="0" smtClean="0">
                <a:latin typeface="Baskerville Old Face" panose="02020602080505020303" pitchFamily="18" charset="0"/>
              </a:rPr>
              <a:t>                1 </a:t>
            </a:r>
            <a:r>
              <a:rPr lang="en-US" sz="3600" dirty="0">
                <a:latin typeface="Baskerville Old Face" panose="02020602080505020303" pitchFamily="18" charset="0"/>
              </a:rPr>
              <a:t>Corinthians 12:14-21</a:t>
            </a:r>
          </a:p>
        </p:txBody>
      </p:sp>
      <p:sp>
        <p:nvSpPr>
          <p:cNvPr id="7" name="Text Placeholder 6"/>
          <p:cNvSpPr>
            <a:spLocks noGrp="1"/>
          </p:cNvSpPr>
          <p:nvPr>
            <p:ph type="body" sz="quarter" idx="14"/>
          </p:nvPr>
        </p:nvSpPr>
        <p:spPr>
          <a:xfrm>
            <a:off x="139385" y="0"/>
            <a:ext cx="8833081" cy="766993"/>
          </a:xfrm>
        </p:spPr>
        <p:txBody>
          <a:bodyPr>
            <a:noAutofit/>
          </a:bodyPr>
          <a:lstStyle/>
          <a:p>
            <a:r>
              <a:rPr lang="en-US" sz="4000" u="sng" dirty="0" smtClean="0">
                <a:effectLst>
                  <a:outerShdw blurRad="38100" dist="38100" dir="2700000" algn="tl">
                    <a:srgbClr val="000000">
                      <a:alpha val="43137"/>
                    </a:srgbClr>
                  </a:outerShdw>
                </a:effectLst>
                <a:latin typeface="Baskerville Old Face" panose="02020602080505020303" pitchFamily="18" charset="0"/>
              </a:rPr>
              <a:t>Caleb </a:t>
            </a:r>
            <a:r>
              <a:rPr lang="en-US" sz="4000" u="sng" dirty="0">
                <a:effectLst>
                  <a:outerShdw blurRad="38100" dist="38100" dir="2700000" algn="tl">
                    <a:srgbClr val="000000">
                      <a:alpha val="43137"/>
                    </a:srgbClr>
                  </a:outerShdw>
                </a:effectLst>
                <a:latin typeface="Baskerville Old Face" panose="02020602080505020303" pitchFamily="18" charset="0"/>
              </a:rPr>
              <a:t>had an “us” faith.</a:t>
            </a:r>
          </a:p>
        </p:txBody>
      </p:sp>
    </p:spTree>
    <p:extLst>
      <p:ext uri="{BB962C8B-B14F-4D97-AF65-F5344CB8AC3E}">
        <p14:creationId xmlns:p14="http://schemas.microsoft.com/office/powerpoint/2010/main" val="248325511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39386" y="766993"/>
            <a:ext cx="8833081" cy="4204017"/>
          </a:xfrm>
        </p:spPr>
        <p:txBody>
          <a:bodyPr anchor="t">
            <a:normAutofit lnSpcReduction="10000"/>
          </a:bodyPr>
          <a:lstStyle/>
          <a:p>
            <a:pPr algn="l"/>
            <a:r>
              <a:rPr lang="en-US" sz="3600" dirty="0" smtClean="0">
                <a:latin typeface="Baskerville Old Face" panose="02020602080505020303" pitchFamily="18" charset="0"/>
              </a:rPr>
              <a:t>1. He </a:t>
            </a:r>
            <a:r>
              <a:rPr lang="en-US" sz="3600" dirty="0">
                <a:latin typeface="Baskerville Old Face" panose="02020602080505020303" pitchFamily="18" charset="0"/>
              </a:rPr>
              <a:t>wanted to act and he wanted to do so right away. </a:t>
            </a:r>
          </a:p>
          <a:p>
            <a:pPr algn="l"/>
            <a:r>
              <a:rPr lang="en-US" sz="3600" dirty="0" smtClean="0">
                <a:latin typeface="Baskerville Old Face" panose="02020602080505020303" pitchFamily="18" charset="0"/>
              </a:rPr>
              <a:t>2. To </a:t>
            </a:r>
            <a:r>
              <a:rPr lang="en-US" sz="3600" dirty="0">
                <a:latin typeface="Baskerville Old Face" panose="02020602080505020303" pitchFamily="18" charset="0"/>
              </a:rPr>
              <a:t>many good works and good intentions have died on the “let’s wait” table. </a:t>
            </a:r>
            <a:endParaRPr lang="en-US" sz="3600" dirty="0" smtClean="0">
              <a:latin typeface="Baskerville Old Face" panose="02020602080505020303" pitchFamily="18" charset="0"/>
            </a:endParaRPr>
          </a:p>
          <a:p>
            <a:pPr algn="l"/>
            <a:r>
              <a:rPr lang="en-US" sz="3600" dirty="0">
                <a:latin typeface="Baskerville Old Face" panose="02020602080505020303" pitchFamily="18" charset="0"/>
              </a:rPr>
              <a:t> </a:t>
            </a:r>
            <a:r>
              <a:rPr lang="en-US" sz="3600" dirty="0" smtClean="0">
                <a:latin typeface="Baskerville Old Face" panose="02020602080505020303" pitchFamily="18" charset="0"/>
              </a:rPr>
              <a:t>    a. Things </a:t>
            </a:r>
            <a:r>
              <a:rPr lang="en-US" sz="3600" dirty="0">
                <a:latin typeface="Baskerville Old Face" panose="02020602080505020303" pitchFamily="18" charset="0"/>
              </a:rPr>
              <a:t>become forgotten and folks </a:t>
            </a:r>
            <a:r>
              <a:rPr lang="en-US" sz="3600" dirty="0" smtClean="0">
                <a:latin typeface="Baskerville Old Face" panose="02020602080505020303" pitchFamily="18" charset="0"/>
              </a:rPr>
              <a:t>lose</a:t>
            </a:r>
          </a:p>
          <a:p>
            <a:pPr algn="l"/>
            <a:r>
              <a:rPr lang="en-US" sz="3600" dirty="0">
                <a:latin typeface="Baskerville Old Face" panose="02020602080505020303" pitchFamily="18" charset="0"/>
              </a:rPr>
              <a:t> </a:t>
            </a:r>
            <a:r>
              <a:rPr lang="en-US" sz="3600" dirty="0" smtClean="0">
                <a:latin typeface="Baskerville Old Face" panose="02020602080505020303" pitchFamily="18" charset="0"/>
              </a:rPr>
              <a:t>        interest </a:t>
            </a:r>
            <a:r>
              <a:rPr lang="en-US" sz="3600" dirty="0">
                <a:latin typeface="Baskerville Old Face" panose="02020602080505020303" pitchFamily="18" charset="0"/>
              </a:rPr>
              <a:t>when looking at things on </a:t>
            </a:r>
            <a:r>
              <a:rPr lang="en-US" sz="3600" dirty="0" smtClean="0">
                <a:latin typeface="Baskerville Old Face" panose="02020602080505020303" pitchFamily="18" charset="0"/>
              </a:rPr>
              <a:t>this</a:t>
            </a:r>
            <a:br>
              <a:rPr lang="en-US" sz="3600" dirty="0" smtClean="0">
                <a:latin typeface="Baskerville Old Face" panose="02020602080505020303" pitchFamily="18" charset="0"/>
              </a:rPr>
            </a:br>
            <a:r>
              <a:rPr lang="en-US" sz="3600" dirty="0" smtClean="0">
                <a:latin typeface="Baskerville Old Face" panose="02020602080505020303" pitchFamily="18" charset="0"/>
              </a:rPr>
              <a:t>         table</a:t>
            </a:r>
            <a:r>
              <a:rPr lang="en-US" sz="3600" dirty="0">
                <a:latin typeface="Baskerville Old Face" panose="02020602080505020303" pitchFamily="18" charset="0"/>
              </a:rPr>
              <a:t>. </a:t>
            </a:r>
          </a:p>
          <a:p>
            <a:pPr algn="l"/>
            <a:endParaRPr lang="en-US" sz="3600" dirty="0">
              <a:latin typeface="Baskerville Old Face" panose="02020602080505020303" pitchFamily="18" charset="0"/>
            </a:endParaRPr>
          </a:p>
        </p:txBody>
      </p:sp>
      <p:sp>
        <p:nvSpPr>
          <p:cNvPr id="7" name="Text Placeholder 6"/>
          <p:cNvSpPr>
            <a:spLocks noGrp="1"/>
          </p:cNvSpPr>
          <p:nvPr>
            <p:ph type="body" sz="quarter" idx="14"/>
          </p:nvPr>
        </p:nvSpPr>
        <p:spPr>
          <a:xfrm>
            <a:off x="139385" y="0"/>
            <a:ext cx="8833081" cy="766993"/>
          </a:xfrm>
        </p:spPr>
        <p:txBody>
          <a:bodyPr>
            <a:noAutofit/>
          </a:bodyPr>
          <a:lstStyle/>
          <a:p>
            <a:r>
              <a:rPr lang="en-US" sz="4000" u="sng" dirty="0" smtClean="0">
                <a:effectLst>
                  <a:outerShdw blurRad="38100" dist="38100" dir="2700000" algn="tl">
                    <a:srgbClr val="000000">
                      <a:alpha val="43137"/>
                    </a:srgbClr>
                  </a:outerShdw>
                </a:effectLst>
                <a:latin typeface="Baskerville Old Face" panose="02020602080505020303" pitchFamily="18" charset="0"/>
              </a:rPr>
              <a:t>Caleb wanted to act at once.</a:t>
            </a:r>
            <a:endParaRPr lang="en-US" sz="4000" u="sng"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456253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5456" y="1015005"/>
            <a:ext cx="2682514" cy="2895731"/>
          </a:xfrm>
        </p:spPr>
        <p:txBody>
          <a:bodyPr>
            <a:normAutofit/>
          </a:bodyPr>
          <a:lstStyle/>
          <a:p>
            <a:r>
              <a:rPr lang="en-US" sz="4800" b="1" dirty="0" smtClean="0">
                <a:effectLst>
                  <a:outerShdw blurRad="38100" dist="38100" dir="2700000" algn="tl">
                    <a:srgbClr val="000000">
                      <a:alpha val="43137"/>
                    </a:srgbClr>
                  </a:outerShdw>
                </a:effectLst>
                <a:latin typeface="Baskerville Old Face" panose="02020602080505020303" pitchFamily="18" charset="0"/>
              </a:rPr>
              <a:t>Lessons for us today.</a:t>
            </a:r>
            <a:endParaRPr lang="en-US" sz="4800"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04690479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39386" y="766993"/>
            <a:ext cx="8833081" cy="4204017"/>
          </a:xfrm>
        </p:spPr>
        <p:txBody>
          <a:bodyPr anchor="t">
            <a:normAutofit/>
          </a:bodyPr>
          <a:lstStyle/>
          <a:p>
            <a:pPr algn="l"/>
            <a:r>
              <a:rPr lang="en-US" sz="3600" dirty="0" smtClean="0">
                <a:latin typeface="Baskerville Old Face" panose="02020602080505020303" pitchFamily="18" charset="0"/>
              </a:rPr>
              <a:t>1. It </a:t>
            </a:r>
            <a:r>
              <a:rPr lang="en-US" sz="3600" dirty="0">
                <a:latin typeface="Baskerville Old Face" panose="02020602080505020303" pitchFamily="18" charset="0"/>
              </a:rPr>
              <a:t>takes courage to stand up for what the church can do and to do so when others are saying it’s not possible. </a:t>
            </a:r>
          </a:p>
          <a:p>
            <a:pPr algn="l"/>
            <a:r>
              <a:rPr lang="en-US" sz="3600" dirty="0" smtClean="0">
                <a:latin typeface="Baskerville Old Face" panose="02020602080505020303" pitchFamily="18" charset="0"/>
              </a:rPr>
              <a:t>2. No </a:t>
            </a:r>
            <a:r>
              <a:rPr lang="en-US" sz="3600" dirty="0">
                <a:latin typeface="Baskerville Old Face" panose="02020602080505020303" pitchFamily="18" charset="0"/>
              </a:rPr>
              <a:t>work is too great for those who have the will and desire to do it. </a:t>
            </a:r>
          </a:p>
          <a:p>
            <a:pPr algn="l"/>
            <a:endParaRPr lang="en-US" sz="3600" dirty="0">
              <a:latin typeface="Baskerville Old Face" panose="02020602080505020303" pitchFamily="18" charset="0"/>
            </a:endParaRPr>
          </a:p>
        </p:txBody>
      </p:sp>
      <p:sp>
        <p:nvSpPr>
          <p:cNvPr id="7" name="Text Placeholder 6"/>
          <p:cNvSpPr>
            <a:spLocks noGrp="1"/>
          </p:cNvSpPr>
          <p:nvPr>
            <p:ph type="body" sz="quarter" idx="14"/>
          </p:nvPr>
        </p:nvSpPr>
        <p:spPr>
          <a:xfrm>
            <a:off x="139385" y="0"/>
            <a:ext cx="8833081" cy="766993"/>
          </a:xfrm>
        </p:spPr>
        <p:txBody>
          <a:bodyPr>
            <a:noAutofit/>
          </a:bodyPr>
          <a:lstStyle/>
          <a:p>
            <a:r>
              <a:rPr lang="en-US" sz="4000" u="sng" dirty="0" smtClean="0">
                <a:effectLst>
                  <a:outerShdw blurRad="38100" dist="38100" dir="2700000" algn="tl">
                    <a:srgbClr val="000000">
                      <a:alpha val="43137"/>
                    </a:srgbClr>
                  </a:outerShdw>
                </a:effectLst>
                <a:latin typeface="Baskerville Old Face" panose="02020602080505020303" pitchFamily="18" charset="0"/>
              </a:rPr>
              <a:t>We </a:t>
            </a:r>
            <a:r>
              <a:rPr lang="en-US" sz="4000" u="sng" dirty="0">
                <a:effectLst>
                  <a:outerShdw blurRad="38100" dist="38100" dir="2700000" algn="tl">
                    <a:srgbClr val="000000">
                      <a:alpha val="43137"/>
                    </a:srgbClr>
                  </a:outerShdw>
                </a:effectLst>
                <a:latin typeface="Baskerville Old Face" panose="02020602080505020303" pitchFamily="18" charset="0"/>
              </a:rPr>
              <a:t>can learn from Caleb’s courage.</a:t>
            </a:r>
          </a:p>
        </p:txBody>
      </p:sp>
    </p:spTree>
    <p:extLst>
      <p:ext uri="{BB962C8B-B14F-4D97-AF65-F5344CB8AC3E}">
        <p14:creationId xmlns:p14="http://schemas.microsoft.com/office/powerpoint/2010/main" val="8762403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effectLst>
                  <a:outerShdw blurRad="38100" dist="38100" dir="2700000" algn="tl">
                    <a:srgbClr val="000000">
                      <a:alpha val="43137"/>
                    </a:srgbClr>
                  </a:outerShdw>
                </a:effectLst>
                <a:latin typeface="Baskerville Old Face" panose="02020602080505020303" pitchFamily="18" charset="0"/>
              </a:rPr>
              <a:t>Facts about Caleb</a:t>
            </a:r>
          </a:p>
        </p:txBody>
      </p:sp>
    </p:spTree>
    <p:extLst>
      <p:ext uri="{BB962C8B-B14F-4D97-AF65-F5344CB8AC3E}">
        <p14:creationId xmlns:p14="http://schemas.microsoft.com/office/powerpoint/2010/main" val="397623403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39386" y="1155469"/>
            <a:ext cx="8833081" cy="3815541"/>
          </a:xfrm>
        </p:spPr>
        <p:txBody>
          <a:bodyPr anchor="t">
            <a:normAutofit/>
          </a:bodyPr>
          <a:lstStyle/>
          <a:p>
            <a:pPr algn="l"/>
            <a:r>
              <a:rPr lang="en-US" sz="3600" dirty="0" smtClean="0">
                <a:latin typeface="Baskerville Old Face" panose="02020602080505020303" pitchFamily="18" charset="0"/>
              </a:rPr>
              <a:t>1. Caleb </a:t>
            </a:r>
            <a:r>
              <a:rPr lang="en-US" sz="3600" dirty="0">
                <a:latin typeface="Baskerville Old Face" panose="02020602080505020303" pitchFamily="18" charset="0"/>
              </a:rPr>
              <a:t>was positive and believed in God’s ability. </a:t>
            </a:r>
          </a:p>
          <a:p>
            <a:pPr algn="l"/>
            <a:r>
              <a:rPr lang="en-US" sz="3600" dirty="0" smtClean="0">
                <a:latin typeface="Baskerville Old Face" panose="02020602080505020303" pitchFamily="18" charset="0"/>
              </a:rPr>
              <a:t>2. When </a:t>
            </a:r>
            <a:r>
              <a:rPr lang="en-US" sz="3600" dirty="0">
                <a:latin typeface="Baskerville Old Face" panose="02020602080505020303" pitchFamily="18" charset="0"/>
              </a:rPr>
              <a:t>we believe and trust </a:t>
            </a:r>
            <a:r>
              <a:rPr lang="en-US" sz="3600">
                <a:latin typeface="Baskerville Old Face" panose="02020602080505020303" pitchFamily="18" charset="0"/>
              </a:rPr>
              <a:t>God </a:t>
            </a:r>
            <a:r>
              <a:rPr lang="en-US" sz="3600" smtClean="0">
                <a:latin typeface="Baskerville Old Face" panose="02020602080505020303" pitchFamily="18" charset="0"/>
              </a:rPr>
              <a:t>then we </a:t>
            </a:r>
            <a:r>
              <a:rPr lang="en-US" sz="3600" dirty="0">
                <a:latin typeface="Baskerville Old Face" panose="02020602080505020303" pitchFamily="18" charset="0"/>
              </a:rPr>
              <a:t>can accomplish the work, anything can be done. </a:t>
            </a:r>
          </a:p>
          <a:p>
            <a:pPr algn="l"/>
            <a:endParaRPr lang="en-US" sz="3600" dirty="0">
              <a:latin typeface="Baskerville Old Face" panose="02020602080505020303" pitchFamily="18" charset="0"/>
            </a:endParaRPr>
          </a:p>
        </p:txBody>
      </p:sp>
      <p:sp>
        <p:nvSpPr>
          <p:cNvPr id="7" name="Text Placeholder 6"/>
          <p:cNvSpPr>
            <a:spLocks noGrp="1"/>
          </p:cNvSpPr>
          <p:nvPr>
            <p:ph type="body" sz="quarter" idx="14"/>
          </p:nvPr>
        </p:nvSpPr>
        <p:spPr>
          <a:xfrm>
            <a:off x="139386" y="133003"/>
            <a:ext cx="8833081" cy="766993"/>
          </a:xfrm>
        </p:spPr>
        <p:txBody>
          <a:bodyPr>
            <a:noAutofit/>
          </a:bodyPr>
          <a:lstStyle/>
          <a:p>
            <a:r>
              <a:rPr lang="en-US" sz="4000" u="sng" dirty="0" smtClean="0">
                <a:effectLst>
                  <a:outerShdw blurRad="38100" dist="38100" dir="2700000" algn="tl">
                    <a:srgbClr val="000000">
                      <a:alpha val="43137"/>
                    </a:srgbClr>
                  </a:outerShdw>
                </a:effectLst>
                <a:latin typeface="Baskerville Old Face" panose="02020602080505020303" pitchFamily="18" charset="0"/>
              </a:rPr>
              <a:t>If </a:t>
            </a:r>
            <a:r>
              <a:rPr lang="en-US" sz="4000" u="sng" dirty="0">
                <a:effectLst>
                  <a:outerShdw blurRad="38100" dist="38100" dir="2700000" algn="tl">
                    <a:srgbClr val="000000">
                      <a:alpha val="43137"/>
                    </a:srgbClr>
                  </a:outerShdw>
                </a:effectLst>
                <a:latin typeface="Baskerville Old Face" panose="02020602080505020303" pitchFamily="18" charset="0"/>
              </a:rPr>
              <a:t>we are negative, we will never accomplish anything.</a:t>
            </a:r>
          </a:p>
        </p:txBody>
      </p:sp>
    </p:spTree>
    <p:extLst>
      <p:ext uri="{BB962C8B-B14F-4D97-AF65-F5344CB8AC3E}">
        <p14:creationId xmlns:p14="http://schemas.microsoft.com/office/powerpoint/2010/main" val="11955754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39386" y="698271"/>
            <a:ext cx="8833081" cy="4272740"/>
          </a:xfrm>
        </p:spPr>
        <p:txBody>
          <a:bodyPr anchor="t">
            <a:normAutofit/>
          </a:bodyPr>
          <a:lstStyle/>
          <a:p>
            <a:pPr algn="l"/>
            <a:r>
              <a:rPr lang="en-US" sz="3600" dirty="0" smtClean="0">
                <a:latin typeface="Baskerville Old Face" panose="02020602080505020303" pitchFamily="18" charset="0"/>
              </a:rPr>
              <a:t>1. Let </a:t>
            </a:r>
            <a:r>
              <a:rPr lang="en-US" sz="3600" dirty="0">
                <a:latin typeface="Baskerville Old Face" panose="02020602080505020303" pitchFamily="18" charset="0"/>
              </a:rPr>
              <a:t>us not be like the spies who were negative even while they held the fruit of </a:t>
            </a:r>
            <a:r>
              <a:rPr lang="en-US" sz="3600" dirty="0" smtClean="0">
                <a:latin typeface="Baskerville Old Face" panose="02020602080505020303" pitchFamily="18" charset="0"/>
              </a:rPr>
              <a:t>the land </a:t>
            </a:r>
            <a:r>
              <a:rPr lang="en-US" sz="3600" dirty="0">
                <a:latin typeface="Baskerville Old Face" panose="02020602080505020303" pitchFamily="18" charset="0"/>
              </a:rPr>
              <a:t>in their hands! To many say we cannot do something or that a goal isn’t being accomplished while at the same time the results are starring us in the face. </a:t>
            </a:r>
          </a:p>
          <a:p>
            <a:pPr algn="l"/>
            <a:endParaRPr lang="en-US" sz="3600" dirty="0">
              <a:latin typeface="Baskerville Old Face" panose="02020602080505020303" pitchFamily="18" charset="0"/>
            </a:endParaRPr>
          </a:p>
        </p:txBody>
      </p:sp>
      <p:sp>
        <p:nvSpPr>
          <p:cNvPr id="7" name="Text Placeholder 6"/>
          <p:cNvSpPr>
            <a:spLocks noGrp="1"/>
          </p:cNvSpPr>
          <p:nvPr>
            <p:ph type="body" sz="quarter" idx="14"/>
          </p:nvPr>
        </p:nvSpPr>
        <p:spPr>
          <a:xfrm>
            <a:off x="139386" y="16626"/>
            <a:ext cx="8833081" cy="681644"/>
          </a:xfrm>
        </p:spPr>
        <p:txBody>
          <a:bodyPr>
            <a:noAutofit/>
          </a:bodyPr>
          <a:lstStyle/>
          <a:p>
            <a:r>
              <a:rPr lang="en-US" sz="4000" u="sng" dirty="0" smtClean="0">
                <a:effectLst>
                  <a:outerShdw blurRad="38100" dist="38100" dir="2700000" algn="tl">
                    <a:srgbClr val="000000">
                      <a:alpha val="43137"/>
                    </a:srgbClr>
                  </a:outerShdw>
                </a:effectLst>
                <a:latin typeface="Baskerville Old Face" panose="02020602080505020303" pitchFamily="18" charset="0"/>
              </a:rPr>
              <a:t>Conclusion</a:t>
            </a:r>
            <a:endParaRPr lang="en-US" sz="4000" u="sng"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5099625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39386" y="698271"/>
            <a:ext cx="8833081" cy="4272740"/>
          </a:xfrm>
        </p:spPr>
        <p:txBody>
          <a:bodyPr anchor="t">
            <a:normAutofit/>
          </a:bodyPr>
          <a:lstStyle/>
          <a:p>
            <a:pPr algn="l"/>
            <a:r>
              <a:rPr lang="en-US" sz="3600" dirty="0">
                <a:latin typeface="Baskerville Old Face" panose="02020602080505020303" pitchFamily="18" charset="0"/>
              </a:rPr>
              <a:t>2. We need to have eyes that see positively and not negatively. </a:t>
            </a:r>
            <a:endParaRPr lang="en-US" sz="3600" dirty="0" smtClean="0">
              <a:latin typeface="Baskerville Old Face" panose="02020602080505020303" pitchFamily="18" charset="0"/>
            </a:endParaRPr>
          </a:p>
          <a:p>
            <a:pPr algn="l"/>
            <a:r>
              <a:rPr lang="en-US" sz="3600" dirty="0">
                <a:latin typeface="Baskerville Old Face" panose="02020602080505020303" pitchFamily="18" charset="0"/>
              </a:rPr>
              <a:t> </a:t>
            </a:r>
            <a:r>
              <a:rPr lang="en-US" sz="3600" dirty="0" smtClean="0">
                <a:latin typeface="Baskerville Old Face" panose="02020602080505020303" pitchFamily="18" charset="0"/>
              </a:rPr>
              <a:t>   a</a:t>
            </a:r>
            <a:r>
              <a:rPr lang="en-US" sz="3600" dirty="0">
                <a:latin typeface="Baskerville Old Face" panose="02020602080505020303" pitchFamily="18" charset="0"/>
              </a:rPr>
              <a:t>. Which one do you think Satan wants </a:t>
            </a:r>
            <a:r>
              <a:rPr lang="en-US" sz="3600" dirty="0" smtClean="0">
                <a:latin typeface="Baskerville Old Face" panose="02020602080505020303" pitchFamily="18" charset="0"/>
              </a:rPr>
              <a:t>you</a:t>
            </a:r>
          </a:p>
          <a:p>
            <a:pPr algn="l"/>
            <a:r>
              <a:rPr lang="en-US" sz="3600" dirty="0">
                <a:latin typeface="Baskerville Old Face" panose="02020602080505020303" pitchFamily="18" charset="0"/>
              </a:rPr>
              <a:t> </a:t>
            </a:r>
            <a:r>
              <a:rPr lang="en-US" sz="3600" dirty="0" smtClean="0">
                <a:latin typeface="Baskerville Old Face" panose="02020602080505020303" pitchFamily="18" charset="0"/>
              </a:rPr>
              <a:t>        to </a:t>
            </a:r>
            <a:r>
              <a:rPr lang="en-US" sz="3600" dirty="0">
                <a:latin typeface="Baskerville Old Face" panose="02020602080505020303" pitchFamily="18" charset="0"/>
              </a:rPr>
              <a:t>have?</a:t>
            </a:r>
          </a:p>
          <a:p>
            <a:pPr algn="l"/>
            <a:endParaRPr lang="en-US" sz="3600" dirty="0">
              <a:latin typeface="Baskerville Old Face" panose="02020602080505020303" pitchFamily="18" charset="0"/>
            </a:endParaRPr>
          </a:p>
        </p:txBody>
      </p:sp>
      <p:sp>
        <p:nvSpPr>
          <p:cNvPr id="7" name="Text Placeholder 6"/>
          <p:cNvSpPr>
            <a:spLocks noGrp="1"/>
          </p:cNvSpPr>
          <p:nvPr>
            <p:ph type="body" sz="quarter" idx="14"/>
          </p:nvPr>
        </p:nvSpPr>
        <p:spPr>
          <a:xfrm>
            <a:off x="139386" y="16626"/>
            <a:ext cx="8833081" cy="681644"/>
          </a:xfrm>
        </p:spPr>
        <p:txBody>
          <a:bodyPr>
            <a:noAutofit/>
          </a:bodyPr>
          <a:lstStyle/>
          <a:p>
            <a:r>
              <a:rPr lang="en-US" sz="4000" u="sng" dirty="0" smtClean="0">
                <a:effectLst>
                  <a:outerShdw blurRad="38100" dist="38100" dir="2700000" algn="tl">
                    <a:srgbClr val="000000">
                      <a:alpha val="43137"/>
                    </a:srgbClr>
                  </a:outerShdw>
                </a:effectLst>
                <a:latin typeface="Baskerville Old Face" panose="02020602080505020303" pitchFamily="18" charset="0"/>
              </a:rPr>
              <a:t>Conclusion</a:t>
            </a:r>
            <a:endParaRPr lang="en-US" sz="4000" u="sng"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1375278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39386" y="1471353"/>
            <a:ext cx="8833081" cy="3499657"/>
          </a:xfrm>
        </p:spPr>
        <p:txBody>
          <a:bodyPr anchor="t">
            <a:normAutofit/>
          </a:bodyPr>
          <a:lstStyle/>
          <a:p>
            <a:pPr algn="l"/>
            <a:r>
              <a:rPr lang="en-US" sz="3600" dirty="0" smtClean="0">
                <a:latin typeface="Baskerville Old Face" panose="02020602080505020303" pitchFamily="18" charset="0"/>
              </a:rPr>
              <a:t>1</a:t>
            </a:r>
            <a:r>
              <a:rPr lang="en-US" sz="3600" dirty="0">
                <a:latin typeface="Baskerville Old Face" panose="02020602080505020303" pitchFamily="18" charset="0"/>
              </a:rPr>
              <a:t>. He knew that God wanted the Israelites to leave Egypt. </a:t>
            </a:r>
          </a:p>
          <a:p>
            <a:pPr algn="l"/>
            <a:r>
              <a:rPr lang="en-US" sz="3600" dirty="0" smtClean="0">
                <a:latin typeface="Baskerville Old Face" panose="02020602080505020303" pitchFamily="18" charset="0"/>
              </a:rPr>
              <a:t>2</a:t>
            </a:r>
            <a:r>
              <a:rPr lang="en-US" sz="3600" dirty="0">
                <a:latin typeface="Baskerville Old Face" panose="02020602080505020303" pitchFamily="18" charset="0"/>
              </a:rPr>
              <a:t>. He knew that God expected the people to trust (have faith) in Him. </a:t>
            </a:r>
          </a:p>
          <a:p>
            <a:pPr algn="l"/>
            <a:endParaRPr lang="en-US" sz="3600" dirty="0">
              <a:latin typeface="Baskerville Old Face" panose="02020602080505020303" pitchFamily="18" charset="0"/>
            </a:endParaRPr>
          </a:p>
        </p:txBody>
      </p:sp>
      <p:sp>
        <p:nvSpPr>
          <p:cNvPr id="7" name="Text Placeholder 6"/>
          <p:cNvSpPr>
            <a:spLocks noGrp="1"/>
          </p:cNvSpPr>
          <p:nvPr>
            <p:ph type="body" sz="quarter" idx="14"/>
          </p:nvPr>
        </p:nvSpPr>
        <p:spPr>
          <a:xfrm>
            <a:off x="139386" y="313662"/>
            <a:ext cx="8833081" cy="742690"/>
          </a:xfrm>
        </p:spPr>
        <p:txBody>
          <a:bodyPr>
            <a:noAutofit/>
          </a:bodyPr>
          <a:lstStyle/>
          <a:p>
            <a:r>
              <a:rPr lang="en-US" sz="4000" u="sng" dirty="0">
                <a:effectLst>
                  <a:outerShdw blurRad="38100" dist="38100" dir="2700000" algn="tl">
                    <a:srgbClr val="000000">
                      <a:alpha val="43137"/>
                    </a:srgbClr>
                  </a:outerShdw>
                </a:effectLst>
                <a:latin typeface="Baskerville Old Face" panose="02020602080505020303" pitchFamily="18" charset="0"/>
              </a:rPr>
              <a:t>He knew the will of God </a:t>
            </a:r>
            <a:endParaRPr lang="en-US" sz="4000" u="sng" dirty="0" smtClean="0">
              <a:effectLst>
                <a:outerShdw blurRad="38100" dist="38100" dir="2700000" algn="tl">
                  <a:srgbClr val="000000">
                    <a:alpha val="43137"/>
                  </a:srgbClr>
                </a:outerShdw>
              </a:effectLst>
              <a:latin typeface="Baskerville Old Face" panose="02020602080505020303" pitchFamily="18" charset="0"/>
            </a:endParaRPr>
          </a:p>
          <a:p>
            <a:r>
              <a:rPr lang="en-US" sz="4000" u="sng" dirty="0" smtClean="0">
                <a:effectLst>
                  <a:outerShdw blurRad="38100" dist="38100" dir="2700000" algn="tl">
                    <a:srgbClr val="000000">
                      <a:alpha val="43137"/>
                    </a:srgbClr>
                  </a:outerShdw>
                </a:effectLst>
                <a:latin typeface="Baskerville Old Face" panose="02020602080505020303" pitchFamily="18" charset="0"/>
              </a:rPr>
              <a:t>concerning </a:t>
            </a:r>
            <a:r>
              <a:rPr lang="en-US" sz="4000" u="sng" dirty="0">
                <a:effectLst>
                  <a:outerShdw blurRad="38100" dist="38100" dir="2700000" algn="tl">
                    <a:srgbClr val="000000">
                      <a:alpha val="43137"/>
                    </a:srgbClr>
                  </a:outerShdw>
                </a:effectLst>
                <a:latin typeface="Baskerville Old Face" panose="02020602080505020303" pitchFamily="18" charset="0"/>
              </a:rPr>
              <a:t>the land. </a:t>
            </a:r>
          </a:p>
        </p:txBody>
      </p:sp>
    </p:spTree>
    <p:extLst>
      <p:ext uri="{BB962C8B-B14F-4D97-AF65-F5344CB8AC3E}">
        <p14:creationId xmlns:p14="http://schemas.microsoft.com/office/powerpoint/2010/main" val="40131311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39386" y="840221"/>
            <a:ext cx="8833081" cy="4130789"/>
          </a:xfrm>
        </p:spPr>
        <p:txBody>
          <a:bodyPr anchor="t">
            <a:normAutofit/>
          </a:bodyPr>
          <a:lstStyle/>
          <a:p>
            <a:pPr algn="l"/>
            <a:r>
              <a:rPr lang="en-US" sz="3600" dirty="0" smtClean="0">
                <a:latin typeface="Baskerville Old Face" panose="02020602080505020303" pitchFamily="18" charset="0"/>
              </a:rPr>
              <a:t>1</a:t>
            </a:r>
            <a:r>
              <a:rPr lang="en-US" sz="3600" dirty="0">
                <a:latin typeface="Baskerville Old Face" panose="02020602080505020303" pitchFamily="18" charset="0"/>
              </a:rPr>
              <a:t>. Caleb had faith that they could do what the Lord was asking of them. </a:t>
            </a:r>
          </a:p>
          <a:p>
            <a:pPr algn="l"/>
            <a:r>
              <a:rPr lang="en-US" sz="3600" dirty="0" smtClean="0">
                <a:latin typeface="Baskerville Old Face" panose="02020602080505020303" pitchFamily="18" charset="0"/>
              </a:rPr>
              <a:t>2</a:t>
            </a:r>
            <a:r>
              <a:rPr lang="en-US" sz="3600" dirty="0">
                <a:latin typeface="Baskerville Old Face" panose="02020602080505020303" pitchFamily="18" charset="0"/>
              </a:rPr>
              <a:t>. He had faith in God’s knowledge, power &amp; wisdom. </a:t>
            </a:r>
          </a:p>
          <a:p>
            <a:pPr algn="l"/>
            <a:r>
              <a:rPr lang="en-US" sz="3600" dirty="0" smtClean="0">
                <a:latin typeface="Baskerville Old Face" panose="02020602080505020303" pitchFamily="18" charset="0"/>
              </a:rPr>
              <a:t>3</a:t>
            </a:r>
            <a:r>
              <a:rPr lang="en-US" sz="3600" dirty="0">
                <a:latin typeface="Baskerville Old Face" panose="02020602080505020303" pitchFamily="18" charset="0"/>
              </a:rPr>
              <a:t>. He honored the authority of God. </a:t>
            </a:r>
          </a:p>
          <a:p>
            <a:pPr algn="l"/>
            <a:endParaRPr lang="en-US" sz="3600" dirty="0">
              <a:latin typeface="Baskerville Old Face" panose="02020602080505020303" pitchFamily="18" charset="0"/>
            </a:endParaRPr>
          </a:p>
        </p:txBody>
      </p:sp>
      <p:sp>
        <p:nvSpPr>
          <p:cNvPr id="7" name="Text Placeholder 6"/>
          <p:cNvSpPr>
            <a:spLocks noGrp="1"/>
          </p:cNvSpPr>
          <p:nvPr>
            <p:ph type="body" sz="quarter" idx="14"/>
          </p:nvPr>
        </p:nvSpPr>
        <p:spPr>
          <a:xfrm>
            <a:off x="139385" y="97531"/>
            <a:ext cx="8833081" cy="742690"/>
          </a:xfrm>
        </p:spPr>
        <p:txBody>
          <a:bodyPr>
            <a:noAutofit/>
          </a:bodyPr>
          <a:lstStyle/>
          <a:p>
            <a:r>
              <a:rPr lang="en-US" sz="4000" u="sng" dirty="0" smtClean="0">
                <a:effectLst>
                  <a:outerShdw blurRad="38100" dist="38100" dir="2700000" algn="tl">
                    <a:srgbClr val="000000">
                      <a:alpha val="43137"/>
                    </a:srgbClr>
                  </a:outerShdw>
                </a:effectLst>
                <a:latin typeface="Baskerville Old Face" panose="02020602080505020303" pitchFamily="18" charset="0"/>
              </a:rPr>
              <a:t>Caleb had Faith. </a:t>
            </a:r>
            <a:endParaRPr lang="en-US" sz="4000" u="sng"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5359786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39386" y="1305098"/>
            <a:ext cx="8833081" cy="3665912"/>
          </a:xfrm>
        </p:spPr>
        <p:txBody>
          <a:bodyPr anchor="t">
            <a:normAutofit/>
          </a:bodyPr>
          <a:lstStyle/>
          <a:p>
            <a:pPr algn="l"/>
            <a:r>
              <a:rPr lang="en-US" sz="3600" dirty="0" smtClean="0">
                <a:latin typeface="Baskerville Old Face" panose="02020602080505020303" pitchFamily="18" charset="0"/>
              </a:rPr>
              <a:t>1</a:t>
            </a:r>
            <a:r>
              <a:rPr lang="en-US" sz="3600" dirty="0">
                <a:latin typeface="Baskerville Old Face" panose="02020602080505020303" pitchFamily="18" charset="0"/>
              </a:rPr>
              <a:t>.  He did not deny the battle that would await them, he did not deny the strength of </a:t>
            </a:r>
            <a:r>
              <a:rPr lang="en-US" sz="3600" dirty="0" smtClean="0">
                <a:latin typeface="Baskerville Old Face" panose="02020602080505020303" pitchFamily="18" charset="0"/>
              </a:rPr>
              <a:t>the cities</a:t>
            </a:r>
            <a:r>
              <a:rPr lang="en-US" sz="3600" dirty="0">
                <a:latin typeface="Baskerville Old Face" panose="02020602080505020303" pitchFamily="18" charset="0"/>
              </a:rPr>
              <a:t>. </a:t>
            </a:r>
          </a:p>
          <a:p>
            <a:pPr algn="l"/>
            <a:r>
              <a:rPr lang="en-US" sz="3600" dirty="0" smtClean="0">
                <a:latin typeface="Baskerville Old Face" panose="02020602080505020303" pitchFamily="18" charset="0"/>
              </a:rPr>
              <a:t>2</a:t>
            </a:r>
            <a:r>
              <a:rPr lang="en-US" sz="3600" dirty="0">
                <a:latin typeface="Baskerville Old Face" panose="02020602080505020303" pitchFamily="18" charset="0"/>
              </a:rPr>
              <a:t>. He did however, know that they could overcome it all. </a:t>
            </a:r>
          </a:p>
          <a:p>
            <a:pPr algn="l"/>
            <a:endParaRPr lang="en-US" sz="3600" dirty="0">
              <a:latin typeface="Baskerville Old Face" panose="02020602080505020303" pitchFamily="18" charset="0"/>
            </a:endParaRPr>
          </a:p>
        </p:txBody>
      </p:sp>
      <p:sp>
        <p:nvSpPr>
          <p:cNvPr id="7" name="Text Placeholder 6"/>
          <p:cNvSpPr>
            <a:spLocks noGrp="1"/>
          </p:cNvSpPr>
          <p:nvPr>
            <p:ph type="body" sz="quarter" idx="14"/>
          </p:nvPr>
        </p:nvSpPr>
        <p:spPr>
          <a:xfrm>
            <a:off x="139385" y="97531"/>
            <a:ext cx="8833081" cy="941560"/>
          </a:xfrm>
        </p:spPr>
        <p:txBody>
          <a:bodyPr>
            <a:noAutofit/>
          </a:bodyPr>
          <a:lstStyle/>
          <a:p>
            <a:r>
              <a:rPr lang="en-US" sz="4000" u="sng" dirty="0">
                <a:effectLst>
                  <a:outerShdw blurRad="38100" dist="38100" dir="2700000" algn="tl">
                    <a:srgbClr val="000000">
                      <a:alpha val="43137"/>
                    </a:srgbClr>
                  </a:outerShdw>
                </a:effectLst>
                <a:latin typeface="Baskerville Old Face" panose="02020602080505020303" pitchFamily="18" charset="0"/>
              </a:rPr>
              <a:t>He was able to see the problem </a:t>
            </a:r>
            <a:endParaRPr lang="en-US" sz="4000" u="sng" dirty="0" smtClean="0">
              <a:effectLst>
                <a:outerShdw blurRad="38100" dist="38100" dir="2700000" algn="tl">
                  <a:srgbClr val="000000">
                    <a:alpha val="43137"/>
                  </a:srgbClr>
                </a:outerShdw>
              </a:effectLst>
              <a:latin typeface="Baskerville Old Face" panose="02020602080505020303" pitchFamily="18" charset="0"/>
            </a:endParaRPr>
          </a:p>
          <a:p>
            <a:r>
              <a:rPr lang="en-US" sz="4000" u="sng" dirty="0" smtClean="0">
                <a:effectLst>
                  <a:outerShdw blurRad="38100" dist="38100" dir="2700000" algn="tl">
                    <a:srgbClr val="000000">
                      <a:alpha val="43137"/>
                    </a:srgbClr>
                  </a:outerShdw>
                </a:effectLst>
                <a:latin typeface="Baskerville Old Face" panose="02020602080505020303" pitchFamily="18" charset="0"/>
              </a:rPr>
              <a:t>in </a:t>
            </a:r>
            <a:r>
              <a:rPr lang="en-US" sz="4000" u="sng" dirty="0">
                <a:effectLst>
                  <a:outerShdw blurRad="38100" dist="38100" dir="2700000" algn="tl">
                    <a:srgbClr val="000000">
                      <a:alpha val="43137"/>
                    </a:srgbClr>
                  </a:outerShdw>
                </a:effectLst>
                <a:latin typeface="Baskerville Old Face" panose="02020602080505020303" pitchFamily="18" charset="0"/>
              </a:rPr>
              <a:t>the situation. </a:t>
            </a:r>
          </a:p>
        </p:txBody>
      </p:sp>
    </p:spTree>
    <p:extLst>
      <p:ext uri="{BB962C8B-B14F-4D97-AF65-F5344CB8AC3E}">
        <p14:creationId xmlns:p14="http://schemas.microsoft.com/office/powerpoint/2010/main" val="15415875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39386" y="1305098"/>
            <a:ext cx="8833081" cy="3665912"/>
          </a:xfrm>
        </p:spPr>
        <p:txBody>
          <a:bodyPr anchor="t">
            <a:normAutofit/>
          </a:bodyPr>
          <a:lstStyle/>
          <a:p>
            <a:pPr algn="l"/>
            <a:r>
              <a:rPr lang="en-US" sz="3600" dirty="0" smtClean="0">
                <a:latin typeface="Baskerville Old Face" panose="02020602080505020303" pitchFamily="18" charset="0"/>
              </a:rPr>
              <a:t>3</a:t>
            </a:r>
            <a:r>
              <a:rPr lang="en-US" sz="3600" dirty="0">
                <a:latin typeface="Baskerville Old Face" panose="02020602080505020303" pitchFamily="18" charset="0"/>
              </a:rPr>
              <a:t>. Caleb was not afraid to go where God had commanded them to go, unlike the other </a:t>
            </a:r>
            <a:r>
              <a:rPr lang="en-US" sz="3600" dirty="0" smtClean="0">
                <a:latin typeface="Baskerville Old Face" panose="02020602080505020303" pitchFamily="18" charset="0"/>
              </a:rPr>
              <a:t>10 spies</a:t>
            </a:r>
            <a:r>
              <a:rPr lang="en-US" sz="3600" dirty="0">
                <a:latin typeface="Baskerville Old Face" panose="02020602080505020303" pitchFamily="18" charset="0"/>
              </a:rPr>
              <a:t>. Where they saw defeat, Caleb saw great victories. </a:t>
            </a:r>
          </a:p>
          <a:p>
            <a:pPr algn="l"/>
            <a:endParaRPr lang="en-US" sz="3600" dirty="0">
              <a:latin typeface="Baskerville Old Face" panose="02020602080505020303" pitchFamily="18" charset="0"/>
            </a:endParaRPr>
          </a:p>
        </p:txBody>
      </p:sp>
      <p:sp>
        <p:nvSpPr>
          <p:cNvPr id="7" name="Text Placeholder 6"/>
          <p:cNvSpPr>
            <a:spLocks noGrp="1"/>
          </p:cNvSpPr>
          <p:nvPr>
            <p:ph type="body" sz="quarter" idx="14"/>
          </p:nvPr>
        </p:nvSpPr>
        <p:spPr>
          <a:xfrm>
            <a:off x="139385" y="97531"/>
            <a:ext cx="8833081" cy="941560"/>
          </a:xfrm>
        </p:spPr>
        <p:txBody>
          <a:bodyPr>
            <a:noAutofit/>
          </a:bodyPr>
          <a:lstStyle/>
          <a:p>
            <a:r>
              <a:rPr lang="en-US" sz="4000" u="sng" dirty="0">
                <a:effectLst>
                  <a:outerShdw blurRad="38100" dist="38100" dir="2700000" algn="tl">
                    <a:srgbClr val="000000">
                      <a:alpha val="43137"/>
                    </a:srgbClr>
                  </a:outerShdw>
                </a:effectLst>
                <a:latin typeface="Baskerville Old Face" panose="02020602080505020303" pitchFamily="18" charset="0"/>
              </a:rPr>
              <a:t>He was able to see the problem </a:t>
            </a:r>
            <a:endParaRPr lang="en-US" sz="4000" u="sng" dirty="0" smtClean="0">
              <a:effectLst>
                <a:outerShdw blurRad="38100" dist="38100" dir="2700000" algn="tl">
                  <a:srgbClr val="000000">
                    <a:alpha val="43137"/>
                  </a:srgbClr>
                </a:outerShdw>
              </a:effectLst>
              <a:latin typeface="Baskerville Old Face" panose="02020602080505020303" pitchFamily="18" charset="0"/>
            </a:endParaRPr>
          </a:p>
          <a:p>
            <a:r>
              <a:rPr lang="en-US" sz="4000" u="sng" dirty="0" smtClean="0">
                <a:effectLst>
                  <a:outerShdw blurRad="38100" dist="38100" dir="2700000" algn="tl">
                    <a:srgbClr val="000000">
                      <a:alpha val="43137"/>
                    </a:srgbClr>
                  </a:outerShdw>
                </a:effectLst>
                <a:latin typeface="Baskerville Old Face" panose="02020602080505020303" pitchFamily="18" charset="0"/>
              </a:rPr>
              <a:t>in </a:t>
            </a:r>
            <a:r>
              <a:rPr lang="en-US" sz="4000" u="sng" dirty="0">
                <a:effectLst>
                  <a:outerShdw blurRad="38100" dist="38100" dir="2700000" algn="tl">
                    <a:srgbClr val="000000">
                      <a:alpha val="43137"/>
                    </a:srgbClr>
                  </a:outerShdw>
                </a:effectLst>
                <a:latin typeface="Baskerville Old Face" panose="02020602080505020303" pitchFamily="18" charset="0"/>
              </a:rPr>
              <a:t>the situation. </a:t>
            </a:r>
          </a:p>
        </p:txBody>
      </p:sp>
    </p:spTree>
    <p:extLst>
      <p:ext uri="{BB962C8B-B14F-4D97-AF65-F5344CB8AC3E}">
        <p14:creationId xmlns:p14="http://schemas.microsoft.com/office/powerpoint/2010/main" val="138916319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39386" y="1305098"/>
            <a:ext cx="8833081" cy="3665912"/>
          </a:xfrm>
        </p:spPr>
        <p:txBody>
          <a:bodyPr anchor="t">
            <a:normAutofit/>
          </a:bodyPr>
          <a:lstStyle/>
          <a:p>
            <a:pPr algn="l"/>
            <a:r>
              <a:rPr lang="en-US" sz="3600" dirty="0" smtClean="0">
                <a:latin typeface="Baskerville Old Face" panose="02020602080505020303" pitchFamily="18" charset="0"/>
              </a:rPr>
              <a:t>So </a:t>
            </a:r>
            <a:r>
              <a:rPr lang="en-US" sz="3600" dirty="0">
                <a:latin typeface="Baskerville Old Face" panose="02020602080505020303" pitchFamily="18" charset="0"/>
              </a:rPr>
              <a:t>they said to one another, “Let us select a leader and return to Egypt.” </a:t>
            </a:r>
            <a:endParaRPr lang="en-US" sz="3600" dirty="0" smtClean="0">
              <a:latin typeface="Baskerville Old Face" panose="02020602080505020303" pitchFamily="18" charset="0"/>
            </a:endParaRPr>
          </a:p>
          <a:p>
            <a:pPr algn="l"/>
            <a:r>
              <a:rPr lang="en-US" sz="3600" dirty="0" smtClean="0">
                <a:latin typeface="Baskerville Old Face" panose="02020602080505020303" pitchFamily="18" charset="0"/>
              </a:rPr>
              <a:t>Numbers </a:t>
            </a:r>
            <a:r>
              <a:rPr lang="en-US" sz="3600" dirty="0">
                <a:latin typeface="Baskerville Old Face" panose="02020602080505020303" pitchFamily="18" charset="0"/>
              </a:rPr>
              <a:t>14:4</a:t>
            </a:r>
          </a:p>
        </p:txBody>
      </p:sp>
      <p:sp>
        <p:nvSpPr>
          <p:cNvPr id="7" name="Text Placeholder 6"/>
          <p:cNvSpPr>
            <a:spLocks noGrp="1"/>
          </p:cNvSpPr>
          <p:nvPr>
            <p:ph type="body" sz="quarter" idx="14"/>
          </p:nvPr>
        </p:nvSpPr>
        <p:spPr>
          <a:xfrm>
            <a:off x="139385" y="97531"/>
            <a:ext cx="8833081" cy="941560"/>
          </a:xfrm>
        </p:spPr>
        <p:txBody>
          <a:bodyPr>
            <a:noAutofit/>
          </a:bodyPr>
          <a:lstStyle/>
          <a:p>
            <a:r>
              <a:rPr lang="en-US" sz="4000" u="sng" dirty="0">
                <a:effectLst>
                  <a:outerShdw blurRad="38100" dist="38100" dir="2700000" algn="tl">
                    <a:srgbClr val="000000">
                      <a:alpha val="43137"/>
                    </a:srgbClr>
                  </a:outerShdw>
                </a:effectLst>
                <a:latin typeface="Baskerville Old Face" panose="02020602080505020303" pitchFamily="18" charset="0"/>
              </a:rPr>
              <a:t>He was not swept away by the pleas of others to disobey. </a:t>
            </a:r>
          </a:p>
        </p:txBody>
      </p:sp>
    </p:spTree>
    <p:extLst>
      <p:ext uri="{BB962C8B-B14F-4D97-AF65-F5344CB8AC3E}">
        <p14:creationId xmlns:p14="http://schemas.microsoft.com/office/powerpoint/2010/main" val="28686916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39386" y="1305098"/>
            <a:ext cx="8833081" cy="3665912"/>
          </a:xfrm>
        </p:spPr>
        <p:txBody>
          <a:bodyPr anchor="t">
            <a:normAutofit/>
          </a:bodyPr>
          <a:lstStyle/>
          <a:p>
            <a:pPr algn="l"/>
            <a:r>
              <a:rPr lang="en-US" sz="3600" dirty="0">
                <a:latin typeface="Baskerville Old Face" panose="02020602080505020303" pitchFamily="18" charset="0"/>
              </a:rPr>
              <a:t>But Joshua the son of Nun and Caleb the son of </a:t>
            </a:r>
            <a:r>
              <a:rPr lang="en-US" sz="3600" dirty="0" err="1">
                <a:latin typeface="Baskerville Old Face" panose="02020602080505020303" pitchFamily="18" charset="0"/>
              </a:rPr>
              <a:t>Jephunneh</a:t>
            </a:r>
            <a:r>
              <a:rPr lang="en-US" sz="3600" dirty="0">
                <a:latin typeface="Baskerville Old Face" panose="02020602080505020303" pitchFamily="18" charset="0"/>
              </a:rPr>
              <a:t>, who were among those who had spied out the land, tore their clothes; 7  and they spoke to all the congregation of the children of Israel, saying: “The land we passed through to spy out is an exceedingly good land. </a:t>
            </a:r>
          </a:p>
        </p:txBody>
      </p:sp>
      <p:sp>
        <p:nvSpPr>
          <p:cNvPr id="7" name="Text Placeholder 6"/>
          <p:cNvSpPr>
            <a:spLocks noGrp="1"/>
          </p:cNvSpPr>
          <p:nvPr>
            <p:ph type="body" sz="quarter" idx="14"/>
          </p:nvPr>
        </p:nvSpPr>
        <p:spPr>
          <a:xfrm>
            <a:off x="139385" y="97531"/>
            <a:ext cx="8833081" cy="941560"/>
          </a:xfrm>
        </p:spPr>
        <p:txBody>
          <a:bodyPr>
            <a:noAutofit/>
          </a:bodyPr>
          <a:lstStyle/>
          <a:p>
            <a:r>
              <a:rPr lang="en-US" sz="4000" u="sng" dirty="0">
                <a:effectLst>
                  <a:outerShdw blurRad="38100" dist="38100" dir="2700000" algn="tl">
                    <a:srgbClr val="000000">
                      <a:alpha val="43137"/>
                    </a:srgbClr>
                  </a:outerShdw>
                </a:effectLst>
                <a:latin typeface="Baskerville Old Face" panose="02020602080505020303" pitchFamily="18" charset="0"/>
              </a:rPr>
              <a:t>He was not swept away by the pleas of others to disobey. </a:t>
            </a:r>
          </a:p>
        </p:txBody>
      </p:sp>
    </p:spTree>
    <p:extLst>
      <p:ext uri="{BB962C8B-B14F-4D97-AF65-F5344CB8AC3E}">
        <p14:creationId xmlns:p14="http://schemas.microsoft.com/office/powerpoint/2010/main" val="9307077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39386" y="1305098"/>
            <a:ext cx="8833081" cy="3665912"/>
          </a:xfrm>
        </p:spPr>
        <p:txBody>
          <a:bodyPr anchor="t">
            <a:normAutofit/>
          </a:bodyPr>
          <a:lstStyle/>
          <a:p>
            <a:pPr algn="l"/>
            <a:r>
              <a:rPr lang="en-US" sz="3600" dirty="0">
                <a:latin typeface="Baskerville Old Face" panose="02020602080505020303" pitchFamily="18" charset="0"/>
              </a:rPr>
              <a:t>8  If the Lord delights in us, then He will bring us into this land and give it to us, ‘a land which flows with milk and honey</a:t>
            </a:r>
            <a:r>
              <a:rPr lang="en-US" sz="3600" dirty="0" smtClean="0">
                <a:latin typeface="Baskerville Old Face" panose="02020602080505020303" pitchFamily="18" charset="0"/>
              </a:rPr>
              <a:t>.’</a:t>
            </a:r>
            <a:endParaRPr lang="en-US" sz="3600" dirty="0">
              <a:latin typeface="Baskerville Old Face" panose="02020602080505020303" pitchFamily="18" charset="0"/>
            </a:endParaRPr>
          </a:p>
        </p:txBody>
      </p:sp>
      <p:sp>
        <p:nvSpPr>
          <p:cNvPr id="7" name="Text Placeholder 6"/>
          <p:cNvSpPr>
            <a:spLocks noGrp="1"/>
          </p:cNvSpPr>
          <p:nvPr>
            <p:ph type="body" sz="quarter" idx="14"/>
          </p:nvPr>
        </p:nvSpPr>
        <p:spPr>
          <a:xfrm>
            <a:off x="139385" y="97531"/>
            <a:ext cx="8833081" cy="941560"/>
          </a:xfrm>
        </p:spPr>
        <p:txBody>
          <a:bodyPr>
            <a:noAutofit/>
          </a:bodyPr>
          <a:lstStyle/>
          <a:p>
            <a:r>
              <a:rPr lang="en-US" sz="4000" u="sng" dirty="0">
                <a:effectLst>
                  <a:outerShdw blurRad="38100" dist="38100" dir="2700000" algn="tl">
                    <a:srgbClr val="000000">
                      <a:alpha val="43137"/>
                    </a:srgbClr>
                  </a:outerShdw>
                </a:effectLst>
                <a:latin typeface="Baskerville Old Face" panose="02020602080505020303" pitchFamily="18" charset="0"/>
              </a:rPr>
              <a:t>He was not swept away by the pleas of others to disobey. </a:t>
            </a:r>
          </a:p>
        </p:txBody>
      </p:sp>
    </p:spTree>
    <p:extLst>
      <p:ext uri="{BB962C8B-B14F-4D97-AF65-F5344CB8AC3E}">
        <p14:creationId xmlns:p14="http://schemas.microsoft.com/office/powerpoint/2010/main" val="409362555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100</TotalTime>
  <Words>1031</Words>
  <Application>Microsoft Office PowerPoint</Application>
  <PresentationFormat>On-screen Show (16:9)</PresentationFormat>
  <Paragraphs>80</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Adelle-Regular</vt:lpstr>
      <vt:lpstr>Apple Chancery</vt:lpstr>
      <vt:lpstr>Arial</vt:lpstr>
      <vt:lpstr>Baskerville Old Face</vt:lpstr>
      <vt:lpstr>Calibri</vt:lpstr>
      <vt:lpstr>Trebuchet MS</vt:lpstr>
      <vt:lpstr>Default</vt:lpstr>
      <vt:lpstr>Caleb</vt:lpstr>
      <vt:lpstr>Facts about Caleb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from Caleb’s faith. </vt:lpstr>
      <vt:lpstr>PowerPoint Presentation</vt:lpstr>
      <vt:lpstr>PowerPoint Presentation</vt:lpstr>
      <vt:lpstr>PowerPoint Presentation</vt:lpstr>
      <vt:lpstr>PowerPoint Presentation</vt:lpstr>
      <vt:lpstr>Lessons for us today.</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Russ Earl</cp:lastModifiedBy>
  <cp:revision>30</cp:revision>
  <dcterms:created xsi:type="dcterms:W3CDTF">2014-03-26T14:03:34Z</dcterms:created>
  <dcterms:modified xsi:type="dcterms:W3CDTF">2017-10-15T19:00:34Z</dcterms:modified>
</cp:coreProperties>
</file>