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0972800" cy="51435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84" y="-684"/>
      </p:cViewPr>
      <p:guideLst>
        <p:guide orient="horz" pos="1620"/>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457201"/>
            <a:ext cx="9326880" cy="32004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645920" y="3714750"/>
            <a:ext cx="7680960" cy="9144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6CBF296-1D49-465D-8F6A-85DD81542F5C}" type="datetimeFigureOut">
              <a:rPr lang="en-US" smtClean="0"/>
              <a:t>2/1/2015</a:t>
            </a:fld>
            <a:endParaRPr lang="en-US"/>
          </a:p>
        </p:txBody>
      </p:sp>
      <p:sp>
        <p:nvSpPr>
          <p:cNvPr id="8" name="Slide Number Placeholder 7"/>
          <p:cNvSpPr>
            <a:spLocks noGrp="1"/>
          </p:cNvSpPr>
          <p:nvPr>
            <p:ph type="sldNum" sz="quarter" idx="11"/>
          </p:nvPr>
        </p:nvSpPr>
        <p:spPr/>
        <p:txBody>
          <a:bodyPr/>
          <a:lstStyle/>
          <a:p>
            <a:fld id="{1442E0A0-21C2-4779-88E2-1A541741248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CBF296-1D49-465D-8F6A-85DD81542F5C}"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2E0A0-21C2-4779-88E2-1A54174124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05979"/>
            <a:ext cx="2468880" cy="43886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48640" y="205979"/>
            <a:ext cx="722376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CBF296-1D49-465D-8F6A-85DD81542F5C}"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2E0A0-21C2-4779-88E2-1A54174124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56CBF296-1D49-465D-8F6A-85DD81542F5C}"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2E0A0-21C2-4779-88E2-1A541741248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1028701"/>
            <a:ext cx="9326880" cy="1878806"/>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866776" y="3051573"/>
            <a:ext cx="9326880" cy="848915"/>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CBF296-1D49-465D-8F6A-85DD81542F5C}"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2E0A0-21C2-4779-88E2-1A5417412482}" type="slidenum">
              <a:rPr lang="en-US" smtClean="0"/>
              <a:t>‹#›</a:t>
            </a:fld>
            <a:endParaRPr lang="en-US"/>
          </a:p>
        </p:txBody>
      </p:sp>
      <p:sp>
        <p:nvSpPr>
          <p:cNvPr id="7" name="Oval 6"/>
          <p:cNvSpPr/>
          <p:nvPr/>
        </p:nvSpPr>
        <p:spPr>
          <a:xfrm>
            <a:off x="5394960" y="2943225"/>
            <a:ext cx="101726"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634990" y="2943225"/>
            <a:ext cx="101726"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156074" y="2943225"/>
            <a:ext cx="101726"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5577840" y="1200151"/>
            <a:ext cx="4846320" cy="3394472"/>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56CBF296-1D49-465D-8F6A-85DD81542F5C}" type="datetimeFigureOut">
              <a:rPr lang="en-US" smtClean="0"/>
              <a:t>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2E0A0-21C2-4779-88E2-1A5417412482}" type="slidenum">
              <a:rPr lang="en-US" smtClean="0"/>
              <a:t>‹#›</a:t>
            </a:fld>
            <a:endParaRPr lang="en-US"/>
          </a:p>
        </p:txBody>
      </p:sp>
      <p:sp>
        <p:nvSpPr>
          <p:cNvPr id="9" name="Content Placeholder 8"/>
          <p:cNvSpPr>
            <a:spLocks noGrp="1"/>
          </p:cNvSpPr>
          <p:nvPr>
            <p:ph sz="quarter" idx="13"/>
          </p:nvPr>
        </p:nvSpPr>
        <p:spPr>
          <a:xfrm>
            <a:off x="438912" y="1200150"/>
            <a:ext cx="4849978" cy="33947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200150"/>
            <a:ext cx="4848226"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577841" y="1200150"/>
            <a:ext cx="4850130"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6CBF296-1D49-465D-8F6A-85DD81542F5C}" type="datetimeFigureOut">
              <a:rPr lang="en-US" smtClean="0"/>
              <a:t>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42E0A0-21C2-4779-88E2-1A5417412482}" type="slidenum">
              <a:rPr lang="en-US" smtClean="0"/>
              <a:t>‹#›</a:t>
            </a:fld>
            <a:endParaRPr lang="en-US"/>
          </a:p>
        </p:txBody>
      </p:sp>
      <p:sp>
        <p:nvSpPr>
          <p:cNvPr id="11" name="Content Placeholder 10"/>
          <p:cNvSpPr>
            <a:spLocks noGrp="1"/>
          </p:cNvSpPr>
          <p:nvPr>
            <p:ph sz="quarter" idx="13"/>
          </p:nvPr>
        </p:nvSpPr>
        <p:spPr>
          <a:xfrm>
            <a:off x="548640" y="1659636"/>
            <a:ext cx="4849978" cy="29352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5607101" y="1659637"/>
            <a:ext cx="4849978" cy="29348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CBF296-1D49-465D-8F6A-85DD81542F5C}" type="datetimeFigureOut">
              <a:rPr lang="en-US" smtClean="0"/>
              <a:t>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42E0A0-21C2-4779-88E2-1A54174124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BF296-1D49-465D-8F6A-85DD81542F5C}" type="datetimeFigureOut">
              <a:rPr lang="en-US" smtClean="0"/>
              <a:t>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42E0A0-21C2-4779-88E2-1A54174124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8505" y="200025"/>
            <a:ext cx="3609976" cy="1571625"/>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862965" y="204788"/>
            <a:ext cx="5995036"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8505" y="1828801"/>
            <a:ext cx="3609976" cy="2765822"/>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BF296-1D49-465D-8F6A-85DD81542F5C}" type="datetimeFigureOut">
              <a:rPr lang="en-US" smtClean="0"/>
              <a:t>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2E0A0-21C2-4779-88E2-1A541741248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5491" y="171450"/>
            <a:ext cx="6854189" cy="671513"/>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809751" y="857250"/>
            <a:ext cx="7265669" cy="3405783"/>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015491" y="4357688"/>
            <a:ext cx="6854189" cy="40005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BF296-1D49-465D-8F6A-85DD81542F5C}" type="datetimeFigureOut">
              <a:rPr lang="en-US" smtClean="0"/>
              <a:t>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2E0A0-21C2-4779-88E2-1A541741248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0"/>
            <a:ext cx="9875520" cy="120015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48640" y="1200151"/>
            <a:ext cx="987552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7636017" y="4767263"/>
            <a:ext cx="2503170" cy="273844"/>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6CBF296-1D49-465D-8F6A-85DD81542F5C}" type="datetimeFigureOut">
              <a:rPr lang="en-US" smtClean="0"/>
              <a:t>2/1/2015</a:t>
            </a:fld>
            <a:endParaRPr lang="en-US"/>
          </a:p>
        </p:txBody>
      </p:sp>
      <p:sp>
        <p:nvSpPr>
          <p:cNvPr id="5" name="Footer Placeholder 4"/>
          <p:cNvSpPr>
            <a:spLocks noGrp="1"/>
          </p:cNvSpPr>
          <p:nvPr>
            <p:ph type="ftr" sz="quarter" idx="3"/>
          </p:nvPr>
        </p:nvSpPr>
        <p:spPr>
          <a:xfrm>
            <a:off x="790999" y="4767263"/>
            <a:ext cx="3417570" cy="273844"/>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10251934" y="4767263"/>
            <a:ext cx="674370" cy="273844"/>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442E0A0-21C2-4779-88E2-1A5417412482}" type="slidenum">
              <a:rPr lang="en-US" smtClean="0"/>
              <a:t>‹#›</a:t>
            </a:fld>
            <a:endParaRPr lang="en-US"/>
          </a:p>
        </p:txBody>
      </p:sp>
      <p:sp>
        <p:nvSpPr>
          <p:cNvPr id="7" name="Oval 6"/>
          <p:cNvSpPr/>
          <p:nvPr/>
        </p:nvSpPr>
        <p:spPr>
          <a:xfrm>
            <a:off x="10149312" y="4874538"/>
            <a:ext cx="101726"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682943" y="4874538"/>
            <a:ext cx="101726"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15713" y="0"/>
            <a:ext cx="3428255" cy="5143500"/>
          </a:xfrm>
          <a:prstGeom prst="rect">
            <a:avLst/>
          </a:prstGeom>
        </p:spPr>
      </p:pic>
      <p:sp>
        <p:nvSpPr>
          <p:cNvPr id="2" name="Title 1"/>
          <p:cNvSpPr>
            <a:spLocks noGrp="1"/>
          </p:cNvSpPr>
          <p:nvPr>
            <p:ph type="ctrTitle"/>
          </p:nvPr>
        </p:nvSpPr>
        <p:spPr>
          <a:xfrm>
            <a:off x="822959" y="209550"/>
            <a:ext cx="9326880" cy="1102519"/>
          </a:xfrm>
        </p:spPr>
        <p:txBody>
          <a:bodyPr/>
          <a:lstStyle/>
          <a:p>
            <a:r>
              <a:rPr lang="en-US" dirty="0" smtClean="0">
                <a:solidFill>
                  <a:schemeClr val="tx1"/>
                </a:solidFill>
                <a:latin typeface="Albertus MT" pitchFamily="18" charset="0"/>
              </a:rPr>
              <a:t>Balaam</a:t>
            </a:r>
            <a:endParaRPr lang="en-US" dirty="0">
              <a:solidFill>
                <a:schemeClr val="tx1"/>
              </a:solidFill>
              <a:latin typeface="Albertus MT" pitchFamily="18" charset="0"/>
            </a:endParaRPr>
          </a:p>
        </p:txBody>
      </p:sp>
      <p:sp>
        <p:nvSpPr>
          <p:cNvPr id="3" name="Subtitle 2"/>
          <p:cNvSpPr>
            <a:spLocks noGrp="1"/>
          </p:cNvSpPr>
          <p:nvPr>
            <p:ph type="subTitle" idx="1"/>
          </p:nvPr>
        </p:nvSpPr>
        <p:spPr>
          <a:xfrm>
            <a:off x="2667000" y="2419350"/>
            <a:ext cx="5257800" cy="1314450"/>
          </a:xfrm>
        </p:spPr>
        <p:txBody>
          <a:bodyPr>
            <a:normAutofit/>
          </a:bodyPr>
          <a:lstStyle/>
          <a:p>
            <a:r>
              <a:rPr lang="en-US" sz="3600" dirty="0" smtClean="0">
                <a:solidFill>
                  <a:schemeClr val="tx1"/>
                </a:solidFill>
                <a:effectLst>
                  <a:outerShdw blurRad="38100" dist="38100" dir="2700000" algn="tl">
                    <a:srgbClr val="000000">
                      <a:alpha val="43137"/>
                    </a:srgbClr>
                  </a:outerShdw>
                </a:effectLst>
                <a:latin typeface="Albertus MT" pitchFamily="18" charset="0"/>
              </a:rPr>
              <a:t>Numbers 22:1-5</a:t>
            </a:r>
            <a:endParaRPr lang="en-US" sz="3600" dirty="0">
              <a:solidFill>
                <a:schemeClr val="tx1"/>
              </a:solidFill>
              <a:effectLst>
                <a:outerShdw blurRad="38100" dist="38100" dir="2700000" algn="tl">
                  <a:srgbClr val="000000">
                    <a:alpha val="43137"/>
                  </a:srgbClr>
                </a:outerShdw>
              </a:effectLst>
              <a:latin typeface="Albertus MT" pitchFamily="18" charset="0"/>
            </a:endParaRPr>
          </a:p>
        </p:txBody>
      </p:sp>
    </p:spTree>
    <p:extLst>
      <p:ext uri="{BB962C8B-B14F-4D97-AF65-F5344CB8AC3E}">
        <p14:creationId xmlns:p14="http://schemas.microsoft.com/office/powerpoint/2010/main" val="321590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10744200" cy="1181100"/>
          </a:xfrm>
        </p:spPr>
        <p:txBody>
          <a:bodyPr/>
          <a:lstStyle/>
          <a:p>
            <a:r>
              <a:rPr lang="en-US" sz="3600" dirty="0">
                <a:solidFill>
                  <a:schemeClr val="tx1"/>
                </a:solidFill>
                <a:latin typeface="Times New Roman" panose="02020603050405020304" pitchFamily="18" charset="0"/>
                <a:cs typeface="Times New Roman" panose="02020603050405020304" pitchFamily="18" charset="0"/>
              </a:rPr>
              <a:t>Balaam goes with them and </a:t>
            </a:r>
            <a:r>
              <a:rPr lang="en-US" sz="3600" dirty="0" smtClean="0">
                <a:solidFill>
                  <a:schemeClr val="tx1"/>
                </a:solidFill>
                <a:latin typeface="Times New Roman" panose="02020603050405020304" pitchFamily="18" charset="0"/>
                <a:cs typeface="Times New Roman" panose="02020603050405020304" pitchFamily="18" charset="0"/>
              </a:rPr>
              <a:t/>
            </a:r>
            <a:br>
              <a:rPr lang="en-US" sz="3600" dirty="0" smtClean="0">
                <a:solidFill>
                  <a:schemeClr val="tx1"/>
                </a:solidFill>
                <a:latin typeface="Times New Roman" panose="02020603050405020304" pitchFamily="18" charset="0"/>
                <a:cs typeface="Times New Roman" panose="02020603050405020304" pitchFamily="18" charset="0"/>
              </a:rPr>
            </a:br>
            <a:r>
              <a:rPr lang="en-US" sz="3600" dirty="0" smtClean="0">
                <a:solidFill>
                  <a:schemeClr val="tx1"/>
                </a:solidFill>
                <a:latin typeface="Times New Roman" panose="02020603050405020304" pitchFamily="18" charset="0"/>
                <a:cs typeface="Times New Roman" panose="02020603050405020304" pitchFamily="18" charset="0"/>
              </a:rPr>
              <a:t>God </a:t>
            </a:r>
            <a:r>
              <a:rPr lang="en-US" sz="3600" dirty="0">
                <a:solidFill>
                  <a:schemeClr val="tx1"/>
                </a:solidFill>
                <a:latin typeface="Times New Roman" panose="02020603050405020304" pitchFamily="18" charset="0"/>
                <a:cs typeface="Times New Roman" panose="02020603050405020304" pitchFamily="18" charset="0"/>
              </a:rPr>
              <a:t>shows His anger towards him</a:t>
            </a:r>
            <a:r>
              <a:rPr lang="en-US" sz="3600" dirty="0" smtClean="0">
                <a:solidFill>
                  <a:schemeClr val="tx1"/>
                </a:solidFill>
                <a:latin typeface="Times New Roman" panose="02020603050405020304" pitchFamily="18" charset="0"/>
                <a:cs typeface="Times New Roman" panose="02020603050405020304" pitchFamily="18" charset="0"/>
              </a:rPr>
              <a:t>.</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352550"/>
            <a:ext cx="10668000" cy="3429000"/>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23 Now the donkey saw the Angel of the Lord standing in the way with His drawn sword in His hand, and the donkey turned aside out of the way and went into the field. So Balaam struck the donkey to turn her back onto the road</a:t>
            </a:r>
            <a:r>
              <a:rPr lang="en-US" sz="32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sz="3200" dirty="0" smtClean="0">
                <a:solidFill>
                  <a:schemeClr val="tx1"/>
                </a:solidFill>
                <a:latin typeface="Times New Roman" panose="02020603050405020304" pitchFamily="18" charset="0"/>
                <a:cs typeface="Times New Roman" panose="02020603050405020304" pitchFamily="18" charset="0"/>
              </a:rPr>
              <a:t>Numbers 22:23</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9726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10744200" cy="1181100"/>
          </a:xfrm>
        </p:spPr>
        <p:txBody>
          <a:bodyPr/>
          <a:lstStyle/>
          <a:p>
            <a:r>
              <a:rPr lang="en-US" sz="3600" dirty="0">
                <a:solidFill>
                  <a:schemeClr val="tx1"/>
                </a:solidFill>
                <a:latin typeface="Times New Roman" panose="02020603050405020304" pitchFamily="18" charset="0"/>
                <a:cs typeface="Times New Roman" panose="02020603050405020304" pitchFamily="18" charset="0"/>
              </a:rPr>
              <a:t>Balaam goes with them and </a:t>
            </a:r>
            <a:r>
              <a:rPr lang="en-US" sz="3600" dirty="0" smtClean="0">
                <a:solidFill>
                  <a:schemeClr val="tx1"/>
                </a:solidFill>
                <a:latin typeface="Times New Roman" panose="02020603050405020304" pitchFamily="18" charset="0"/>
                <a:cs typeface="Times New Roman" panose="02020603050405020304" pitchFamily="18" charset="0"/>
              </a:rPr>
              <a:t/>
            </a:r>
            <a:br>
              <a:rPr lang="en-US" sz="3600" dirty="0" smtClean="0">
                <a:solidFill>
                  <a:schemeClr val="tx1"/>
                </a:solidFill>
                <a:latin typeface="Times New Roman" panose="02020603050405020304" pitchFamily="18" charset="0"/>
                <a:cs typeface="Times New Roman" panose="02020603050405020304" pitchFamily="18" charset="0"/>
              </a:rPr>
            </a:br>
            <a:r>
              <a:rPr lang="en-US" sz="3600" dirty="0" smtClean="0">
                <a:solidFill>
                  <a:schemeClr val="tx1"/>
                </a:solidFill>
                <a:latin typeface="Times New Roman" panose="02020603050405020304" pitchFamily="18" charset="0"/>
                <a:cs typeface="Times New Roman" panose="02020603050405020304" pitchFamily="18" charset="0"/>
              </a:rPr>
              <a:t>God </a:t>
            </a:r>
            <a:r>
              <a:rPr lang="en-US" sz="3600" dirty="0">
                <a:solidFill>
                  <a:schemeClr val="tx1"/>
                </a:solidFill>
                <a:latin typeface="Times New Roman" panose="02020603050405020304" pitchFamily="18" charset="0"/>
                <a:cs typeface="Times New Roman" panose="02020603050405020304" pitchFamily="18" charset="0"/>
              </a:rPr>
              <a:t>shows His anger towards him</a:t>
            </a:r>
            <a:r>
              <a:rPr lang="en-US" sz="3600" dirty="0" smtClean="0">
                <a:solidFill>
                  <a:schemeClr val="tx1"/>
                </a:solidFill>
                <a:latin typeface="Times New Roman" panose="02020603050405020304" pitchFamily="18" charset="0"/>
                <a:cs typeface="Times New Roman" panose="02020603050405020304" pitchFamily="18" charset="0"/>
              </a:rPr>
              <a:t>.</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352550"/>
            <a:ext cx="10668000" cy="3429000"/>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24 Then the Angel of the Lord stood in a narrow path between the vineyards, with a wall on this side and a wall on that side. 25 And when the donkey saw the Angel of the Lord, she pushed herself against the wall and crushed Balaam's foot against the wall; so he struck her again</a:t>
            </a:r>
            <a:r>
              <a:rPr lang="en-US" sz="32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sz="3200" dirty="0" smtClean="0">
                <a:solidFill>
                  <a:schemeClr val="tx1"/>
                </a:solidFill>
                <a:latin typeface="Times New Roman" panose="02020603050405020304" pitchFamily="18" charset="0"/>
                <a:cs typeface="Times New Roman" panose="02020603050405020304" pitchFamily="18" charset="0"/>
              </a:rPr>
              <a:t>Numbers 22:24-25</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9194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10744200" cy="1181100"/>
          </a:xfrm>
        </p:spPr>
        <p:txBody>
          <a:bodyPr/>
          <a:lstStyle/>
          <a:p>
            <a:r>
              <a:rPr lang="en-US" sz="3600" dirty="0">
                <a:solidFill>
                  <a:schemeClr val="tx1"/>
                </a:solidFill>
                <a:latin typeface="Times New Roman" panose="02020603050405020304" pitchFamily="18" charset="0"/>
                <a:cs typeface="Times New Roman" panose="02020603050405020304" pitchFamily="18" charset="0"/>
              </a:rPr>
              <a:t>Balaam goes with them and </a:t>
            </a:r>
            <a:r>
              <a:rPr lang="en-US" sz="3600" dirty="0" smtClean="0">
                <a:solidFill>
                  <a:schemeClr val="tx1"/>
                </a:solidFill>
                <a:latin typeface="Times New Roman" panose="02020603050405020304" pitchFamily="18" charset="0"/>
                <a:cs typeface="Times New Roman" panose="02020603050405020304" pitchFamily="18" charset="0"/>
              </a:rPr>
              <a:t/>
            </a:r>
            <a:br>
              <a:rPr lang="en-US" sz="3600" dirty="0" smtClean="0">
                <a:solidFill>
                  <a:schemeClr val="tx1"/>
                </a:solidFill>
                <a:latin typeface="Times New Roman" panose="02020603050405020304" pitchFamily="18" charset="0"/>
                <a:cs typeface="Times New Roman" panose="02020603050405020304" pitchFamily="18" charset="0"/>
              </a:rPr>
            </a:br>
            <a:r>
              <a:rPr lang="en-US" sz="3600" dirty="0" smtClean="0">
                <a:solidFill>
                  <a:schemeClr val="tx1"/>
                </a:solidFill>
                <a:latin typeface="Times New Roman" panose="02020603050405020304" pitchFamily="18" charset="0"/>
                <a:cs typeface="Times New Roman" panose="02020603050405020304" pitchFamily="18" charset="0"/>
              </a:rPr>
              <a:t>God </a:t>
            </a:r>
            <a:r>
              <a:rPr lang="en-US" sz="3600" dirty="0">
                <a:solidFill>
                  <a:schemeClr val="tx1"/>
                </a:solidFill>
                <a:latin typeface="Times New Roman" panose="02020603050405020304" pitchFamily="18" charset="0"/>
                <a:cs typeface="Times New Roman" panose="02020603050405020304" pitchFamily="18" charset="0"/>
              </a:rPr>
              <a:t>shows His anger towards him</a:t>
            </a:r>
            <a:r>
              <a:rPr lang="en-US" sz="3600" dirty="0" smtClean="0">
                <a:solidFill>
                  <a:schemeClr val="tx1"/>
                </a:solidFill>
                <a:latin typeface="Times New Roman" panose="02020603050405020304" pitchFamily="18" charset="0"/>
                <a:cs typeface="Times New Roman" panose="02020603050405020304" pitchFamily="18" charset="0"/>
              </a:rPr>
              <a:t>.</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352550"/>
            <a:ext cx="10668000" cy="3429000"/>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26 Then the Angel of the Lord went further, and stood in a narrow place where there was no way to turn either to the right hand or to the left. 27 And when the donkey saw the Angel of the Lord, she lay down under Balaam; so Balaam's anger was aroused, and he struck the donkey with his staff</a:t>
            </a:r>
            <a:r>
              <a:rPr lang="en-US" sz="32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sz="3200" dirty="0" smtClean="0">
                <a:solidFill>
                  <a:schemeClr val="tx1"/>
                </a:solidFill>
                <a:latin typeface="Times New Roman" panose="02020603050405020304" pitchFamily="18" charset="0"/>
                <a:cs typeface="Times New Roman" panose="02020603050405020304" pitchFamily="18" charset="0"/>
              </a:rPr>
              <a:t>Numbers 22:26-27</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5216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10744200" cy="1181100"/>
          </a:xfrm>
        </p:spPr>
        <p:txBody>
          <a:bodyPr/>
          <a:lstStyle/>
          <a:p>
            <a:r>
              <a:rPr lang="en-US" sz="3600" dirty="0">
                <a:solidFill>
                  <a:schemeClr val="tx1"/>
                </a:solidFill>
                <a:latin typeface="Times New Roman" panose="02020603050405020304" pitchFamily="18" charset="0"/>
                <a:cs typeface="Times New Roman" panose="02020603050405020304" pitchFamily="18" charset="0"/>
              </a:rPr>
              <a:t>Balaam goes with them and </a:t>
            </a:r>
            <a:r>
              <a:rPr lang="en-US" sz="3600" dirty="0" smtClean="0">
                <a:solidFill>
                  <a:schemeClr val="tx1"/>
                </a:solidFill>
                <a:latin typeface="Times New Roman" panose="02020603050405020304" pitchFamily="18" charset="0"/>
                <a:cs typeface="Times New Roman" panose="02020603050405020304" pitchFamily="18" charset="0"/>
              </a:rPr>
              <a:t/>
            </a:r>
            <a:br>
              <a:rPr lang="en-US" sz="3600" dirty="0" smtClean="0">
                <a:solidFill>
                  <a:schemeClr val="tx1"/>
                </a:solidFill>
                <a:latin typeface="Times New Roman" panose="02020603050405020304" pitchFamily="18" charset="0"/>
                <a:cs typeface="Times New Roman" panose="02020603050405020304" pitchFamily="18" charset="0"/>
              </a:rPr>
            </a:br>
            <a:r>
              <a:rPr lang="en-US" sz="3600" dirty="0" smtClean="0">
                <a:solidFill>
                  <a:schemeClr val="tx1"/>
                </a:solidFill>
                <a:latin typeface="Times New Roman" panose="02020603050405020304" pitchFamily="18" charset="0"/>
                <a:cs typeface="Times New Roman" panose="02020603050405020304" pitchFamily="18" charset="0"/>
              </a:rPr>
              <a:t>God </a:t>
            </a:r>
            <a:r>
              <a:rPr lang="en-US" sz="3600" dirty="0">
                <a:solidFill>
                  <a:schemeClr val="tx1"/>
                </a:solidFill>
                <a:latin typeface="Times New Roman" panose="02020603050405020304" pitchFamily="18" charset="0"/>
                <a:cs typeface="Times New Roman" panose="02020603050405020304" pitchFamily="18" charset="0"/>
              </a:rPr>
              <a:t>shows His anger towards him</a:t>
            </a:r>
            <a:r>
              <a:rPr lang="en-US" sz="3600" dirty="0" smtClean="0">
                <a:solidFill>
                  <a:schemeClr val="tx1"/>
                </a:solidFill>
                <a:latin typeface="Times New Roman" panose="02020603050405020304" pitchFamily="18" charset="0"/>
                <a:cs typeface="Times New Roman" panose="02020603050405020304" pitchFamily="18" charset="0"/>
              </a:rPr>
              <a:t>.</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352550"/>
            <a:ext cx="10668000" cy="3429000"/>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28 Then the Lord opened the mouth of the donkey, and she said to Balaam, "What have I done to you, that you have struck me these three times?"29 And Balaam said to the donkey, "Because you have abused me. I wish there were a sword in my hand, for now I would kill you</a:t>
            </a:r>
            <a:r>
              <a:rPr lang="en-US" sz="3200" dirty="0" smtClean="0">
                <a:solidFill>
                  <a:schemeClr val="tx1"/>
                </a:solidFill>
                <a:latin typeface="Times New Roman" panose="02020603050405020304" pitchFamily="18" charset="0"/>
                <a:cs typeface="Times New Roman" panose="02020603050405020304" pitchFamily="18" charset="0"/>
              </a:rPr>
              <a:t>!"</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7439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10744200" cy="1181100"/>
          </a:xfrm>
        </p:spPr>
        <p:txBody>
          <a:bodyPr/>
          <a:lstStyle/>
          <a:p>
            <a:r>
              <a:rPr lang="en-US" sz="3600" dirty="0">
                <a:solidFill>
                  <a:schemeClr val="tx1"/>
                </a:solidFill>
                <a:latin typeface="Times New Roman" panose="02020603050405020304" pitchFamily="18" charset="0"/>
                <a:cs typeface="Times New Roman" panose="02020603050405020304" pitchFamily="18" charset="0"/>
              </a:rPr>
              <a:t>Balaam goes with them and </a:t>
            </a:r>
            <a:r>
              <a:rPr lang="en-US" sz="3600" dirty="0" smtClean="0">
                <a:solidFill>
                  <a:schemeClr val="tx1"/>
                </a:solidFill>
                <a:latin typeface="Times New Roman" panose="02020603050405020304" pitchFamily="18" charset="0"/>
                <a:cs typeface="Times New Roman" panose="02020603050405020304" pitchFamily="18" charset="0"/>
              </a:rPr>
              <a:t/>
            </a:r>
            <a:br>
              <a:rPr lang="en-US" sz="3600" dirty="0" smtClean="0">
                <a:solidFill>
                  <a:schemeClr val="tx1"/>
                </a:solidFill>
                <a:latin typeface="Times New Roman" panose="02020603050405020304" pitchFamily="18" charset="0"/>
                <a:cs typeface="Times New Roman" panose="02020603050405020304" pitchFamily="18" charset="0"/>
              </a:rPr>
            </a:br>
            <a:r>
              <a:rPr lang="en-US" sz="3600" dirty="0" smtClean="0">
                <a:solidFill>
                  <a:schemeClr val="tx1"/>
                </a:solidFill>
                <a:latin typeface="Times New Roman" panose="02020603050405020304" pitchFamily="18" charset="0"/>
                <a:cs typeface="Times New Roman" panose="02020603050405020304" pitchFamily="18" charset="0"/>
              </a:rPr>
              <a:t>God </a:t>
            </a:r>
            <a:r>
              <a:rPr lang="en-US" sz="3600" dirty="0">
                <a:solidFill>
                  <a:schemeClr val="tx1"/>
                </a:solidFill>
                <a:latin typeface="Times New Roman" panose="02020603050405020304" pitchFamily="18" charset="0"/>
                <a:cs typeface="Times New Roman" panose="02020603050405020304" pitchFamily="18" charset="0"/>
              </a:rPr>
              <a:t>shows His anger towards him</a:t>
            </a:r>
            <a:r>
              <a:rPr lang="en-US" sz="3600" dirty="0" smtClean="0">
                <a:solidFill>
                  <a:schemeClr val="tx1"/>
                </a:solidFill>
                <a:latin typeface="Times New Roman" panose="02020603050405020304" pitchFamily="18" charset="0"/>
                <a:cs typeface="Times New Roman" panose="02020603050405020304" pitchFamily="18" charset="0"/>
              </a:rPr>
              <a:t>.</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352550"/>
            <a:ext cx="10668000" cy="3429000"/>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30 So the donkey said to Balaam, " Am I not your donkey on which you have ridden, ever since I became yours, to this day? Was I ever disposed to do this to you</a:t>
            </a:r>
            <a:r>
              <a:rPr lang="en-US" sz="3200" dirty="0" smtClean="0">
                <a:solidFill>
                  <a:schemeClr val="tx1"/>
                </a:solidFill>
                <a:latin typeface="Times New Roman" panose="02020603050405020304" pitchFamily="18" charset="0"/>
                <a:cs typeface="Times New Roman" panose="02020603050405020304" pitchFamily="18" charset="0"/>
              </a:rPr>
              <a:t>?“ And </a:t>
            </a:r>
            <a:r>
              <a:rPr lang="en-US" sz="3200" dirty="0">
                <a:solidFill>
                  <a:schemeClr val="tx1"/>
                </a:solidFill>
                <a:latin typeface="Times New Roman" panose="02020603050405020304" pitchFamily="18" charset="0"/>
                <a:cs typeface="Times New Roman" panose="02020603050405020304" pitchFamily="18" charset="0"/>
              </a:rPr>
              <a:t>he said, " No</a:t>
            </a:r>
            <a:r>
              <a:rPr lang="en-US" sz="32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sz="3200" dirty="0" smtClean="0">
                <a:solidFill>
                  <a:schemeClr val="tx1"/>
                </a:solidFill>
                <a:latin typeface="Times New Roman" panose="02020603050405020304" pitchFamily="18" charset="0"/>
                <a:cs typeface="Times New Roman" panose="02020603050405020304" pitchFamily="18" charset="0"/>
              </a:rPr>
              <a:t>Numbers 22:28-30</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8088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10744200" cy="1181100"/>
          </a:xfrm>
        </p:spPr>
        <p:txBody>
          <a:bodyPr/>
          <a:lstStyle/>
          <a:p>
            <a:r>
              <a:rPr lang="en-US" sz="3600" dirty="0">
                <a:solidFill>
                  <a:schemeClr val="tx1"/>
                </a:solidFill>
                <a:latin typeface="Times New Roman" panose="02020603050405020304" pitchFamily="18" charset="0"/>
                <a:cs typeface="Times New Roman" panose="02020603050405020304" pitchFamily="18" charset="0"/>
              </a:rPr>
              <a:t>Balaam goes with them and </a:t>
            </a:r>
            <a:r>
              <a:rPr lang="en-US" sz="3600" dirty="0" smtClean="0">
                <a:solidFill>
                  <a:schemeClr val="tx1"/>
                </a:solidFill>
                <a:latin typeface="Times New Roman" panose="02020603050405020304" pitchFamily="18" charset="0"/>
                <a:cs typeface="Times New Roman" panose="02020603050405020304" pitchFamily="18" charset="0"/>
              </a:rPr>
              <a:t/>
            </a:r>
            <a:br>
              <a:rPr lang="en-US" sz="3600" dirty="0" smtClean="0">
                <a:solidFill>
                  <a:schemeClr val="tx1"/>
                </a:solidFill>
                <a:latin typeface="Times New Roman" panose="02020603050405020304" pitchFamily="18" charset="0"/>
                <a:cs typeface="Times New Roman" panose="02020603050405020304" pitchFamily="18" charset="0"/>
              </a:rPr>
            </a:br>
            <a:r>
              <a:rPr lang="en-US" sz="3600" dirty="0" smtClean="0">
                <a:solidFill>
                  <a:schemeClr val="tx1"/>
                </a:solidFill>
                <a:latin typeface="Times New Roman" panose="02020603050405020304" pitchFamily="18" charset="0"/>
                <a:cs typeface="Times New Roman" panose="02020603050405020304" pitchFamily="18" charset="0"/>
              </a:rPr>
              <a:t>God </a:t>
            </a:r>
            <a:r>
              <a:rPr lang="en-US" sz="3600" dirty="0">
                <a:solidFill>
                  <a:schemeClr val="tx1"/>
                </a:solidFill>
                <a:latin typeface="Times New Roman" panose="02020603050405020304" pitchFamily="18" charset="0"/>
                <a:cs typeface="Times New Roman" panose="02020603050405020304" pitchFamily="18" charset="0"/>
              </a:rPr>
              <a:t>shows His anger towards him</a:t>
            </a:r>
            <a:r>
              <a:rPr lang="en-US" sz="3600" dirty="0" smtClean="0">
                <a:solidFill>
                  <a:schemeClr val="tx1"/>
                </a:solidFill>
                <a:latin typeface="Times New Roman" panose="02020603050405020304" pitchFamily="18" charset="0"/>
                <a:cs typeface="Times New Roman" panose="02020603050405020304" pitchFamily="18" charset="0"/>
              </a:rPr>
              <a:t>.</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352550"/>
            <a:ext cx="10668000" cy="3429000"/>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31 Then the Lord opened Balaam 's eyes, and he saw the Angel of the Lord standing in the way with His drawn sword in His hand; and he bowed his head and fell flat on his face</a:t>
            </a:r>
            <a:r>
              <a:rPr lang="en-US" sz="32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sz="3200" dirty="0" smtClean="0">
                <a:solidFill>
                  <a:schemeClr val="tx1"/>
                </a:solidFill>
                <a:latin typeface="Times New Roman" panose="02020603050405020304" pitchFamily="18" charset="0"/>
                <a:cs typeface="Times New Roman" panose="02020603050405020304" pitchFamily="18" charset="0"/>
              </a:rPr>
              <a:t>Numbers 22:31</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2613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10744200" cy="1181100"/>
          </a:xfrm>
        </p:spPr>
        <p:txBody>
          <a:bodyPr/>
          <a:lstStyle/>
          <a:p>
            <a:r>
              <a:rPr lang="en-US" sz="3600" dirty="0">
                <a:solidFill>
                  <a:schemeClr val="tx1"/>
                </a:solidFill>
                <a:latin typeface="Times New Roman" panose="02020603050405020304" pitchFamily="18" charset="0"/>
                <a:cs typeface="Times New Roman" panose="02020603050405020304" pitchFamily="18" charset="0"/>
              </a:rPr>
              <a:t>Balaam goes with them and </a:t>
            </a:r>
            <a:r>
              <a:rPr lang="en-US" sz="3600" dirty="0" smtClean="0">
                <a:solidFill>
                  <a:schemeClr val="tx1"/>
                </a:solidFill>
                <a:latin typeface="Times New Roman" panose="02020603050405020304" pitchFamily="18" charset="0"/>
                <a:cs typeface="Times New Roman" panose="02020603050405020304" pitchFamily="18" charset="0"/>
              </a:rPr>
              <a:t/>
            </a:r>
            <a:br>
              <a:rPr lang="en-US" sz="3600" dirty="0" smtClean="0">
                <a:solidFill>
                  <a:schemeClr val="tx1"/>
                </a:solidFill>
                <a:latin typeface="Times New Roman" panose="02020603050405020304" pitchFamily="18" charset="0"/>
                <a:cs typeface="Times New Roman" panose="02020603050405020304" pitchFamily="18" charset="0"/>
              </a:rPr>
            </a:br>
            <a:r>
              <a:rPr lang="en-US" sz="3600" dirty="0" smtClean="0">
                <a:solidFill>
                  <a:schemeClr val="tx1"/>
                </a:solidFill>
                <a:latin typeface="Times New Roman" panose="02020603050405020304" pitchFamily="18" charset="0"/>
                <a:cs typeface="Times New Roman" panose="02020603050405020304" pitchFamily="18" charset="0"/>
              </a:rPr>
              <a:t>God </a:t>
            </a:r>
            <a:r>
              <a:rPr lang="en-US" sz="3600" dirty="0">
                <a:solidFill>
                  <a:schemeClr val="tx1"/>
                </a:solidFill>
                <a:latin typeface="Times New Roman" panose="02020603050405020304" pitchFamily="18" charset="0"/>
                <a:cs typeface="Times New Roman" panose="02020603050405020304" pitchFamily="18" charset="0"/>
              </a:rPr>
              <a:t>shows His anger towards him</a:t>
            </a:r>
            <a:r>
              <a:rPr lang="en-US" sz="3600" dirty="0" smtClean="0">
                <a:solidFill>
                  <a:schemeClr val="tx1"/>
                </a:solidFill>
                <a:latin typeface="Times New Roman" panose="02020603050405020304" pitchFamily="18" charset="0"/>
                <a:cs typeface="Times New Roman" panose="02020603050405020304" pitchFamily="18" charset="0"/>
              </a:rPr>
              <a:t>.</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352550"/>
            <a:ext cx="10668000" cy="3429000"/>
          </a:xfrm>
        </p:spPr>
        <p:txBody>
          <a:bodyPr>
            <a:noAutofit/>
          </a:bodyPr>
          <a:lstStyle/>
          <a:p>
            <a:pPr marL="0" indent="0">
              <a:buNone/>
            </a:pPr>
            <a:r>
              <a:rPr lang="en-US" sz="3200" dirty="0" smtClean="0">
                <a:solidFill>
                  <a:schemeClr val="tx1"/>
                </a:solidFill>
                <a:latin typeface="Times New Roman" panose="02020603050405020304" pitchFamily="18" charset="0"/>
                <a:cs typeface="Times New Roman" panose="02020603050405020304" pitchFamily="18" charset="0"/>
              </a:rPr>
              <a:t>32 </a:t>
            </a:r>
            <a:r>
              <a:rPr lang="en-US" sz="3200" dirty="0">
                <a:solidFill>
                  <a:schemeClr val="tx1"/>
                </a:solidFill>
                <a:latin typeface="Times New Roman" panose="02020603050405020304" pitchFamily="18" charset="0"/>
                <a:cs typeface="Times New Roman" panose="02020603050405020304" pitchFamily="18" charset="0"/>
              </a:rPr>
              <a:t>And the Angel of the Lord said to him, " Why have you struck your donkey these three times? Behold, I have come out to stand against you, because your way is perverse before Me. 33 The donkey saw Me and turned aside from Me these three times. If she had not turned aside from Me, surely I would also have killed you by now, and let her live</a:t>
            </a:r>
            <a:r>
              <a:rPr lang="en-US" sz="3200" dirty="0" smtClean="0">
                <a:solidFill>
                  <a:schemeClr val="tx1"/>
                </a:solidFill>
                <a:latin typeface="Times New Roman" panose="02020603050405020304" pitchFamily="18" charset="0"/>
                <a:cs typeface="Times New Roman" panose="02020603050405020304" pitchFamily="18" charset="0"/>
              </a:rPr>
              <a:t>."</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5232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10744200" cy="1181100"/>
          </a:xfrm>
        </p:spPr>
        <p:txBody>
          <a:bodyPr/>
          <a:lstStyle/>
          <a:p>
            <a:r>
              <a:rPr lang="en-US" sz="3600" dirty="0">
                <a:solidFill>
                  <a:schemeClr val="tx1"/>
                </a:solidFill>
                <a:latin typeface="Times New Roman" panose="02020603050405020304" pitchFamily="18" charset="0"/>
                <a:cs typeface="Times New Roman" panose="02020603050405020304" pitchFamily="18" charset="0"/>
              </a:rPr>
              <a:t>Balaam goes with them and </a:t>
            </a:r>
            <a:r>
              <a:rPr lang="en-US" sz="3600" dirty="0" smtClean="0">
                <a:solidFill>
                  <a:schemeClr val="tx1"/>
                </a:solidFill>
                <a:latin typeface="Times New Roman" panose="02020603050405020304" pitchFamily="18" charset="0"/>
                <a:cs typeface="Times New Roman" panose="02020603050405020304" pitchFamily="18" charset="0"/>
              </a:rPr>
              <a:t/>
            </a:r>
            <a:br>
              <a:rPr lang="en-US" sz="3600" dirty="0" smtClean="0">
                <a:solidFill>
                  <a:schemeClr val="tx1"/>
                </a:solidFill>
                <a:latin typeface="Times New Roman" panose="02020603050405020304" pitchFamily="18" charset="0"/>
                <a:cs typeface="Times New Roman" panose="02020603050405020304" pitchFamily="18" charset="0"/>
              </a:rPr>
            </a:br>
            <a:r>
              <a:rPr lang="en-US" sz="3600" dirty="0" smtClean="0">
                <a:solidFill>
                  <a:schemeClr val="tx1"/>
                </a:solidFill>
                <a:latin typeface="Times New Roman" panose="02020603050405020304" pitchFamily="18" charset="0"/>
                <a:cs typeface="Times New Roman" panose="02020603050405020304" pitchFamily="18" charset="0"/>
              </a:rPr>
              <a:t>God </a:t>
            </a:r>
            <a:r>
              <a:rPr lang="en-US" sz="3600" dirty="0">
                <a:solidFill>
                  <a:schemeClr val="tx1"/>
                </a:solidFill>
                <a:latin typeface="Times New Roman" panose="02020603050405020304" pitchFamily="18" charset="0"/>
                <a:cs typeface="Times New Roman" panose="02020603050405020304" pitchFamily="18" charset="0"/>
              </a:rPr>
              <a:t>shows His anger towards him</a:t>
            </a:r>
            <a:r>
              <a:rPr lang="en-US" sz="3600" dirty="0" smtClean="0">
                <a:solidFill>
                  <a:schemeClr val="tx1"/>
                </a:solidFill>
                <a:latin typeface="Times New Roman" panose="02020603050405020304" pitchFamily="18" charset="0"/>
                <a:cs typeface="Times New Roman" panose="02020603050405020304" pitchFamily="18" charset="0"/>
              </a:rPr>
              <a:t>.</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352550"/>
            <a:ext cx="10668000" cy="3429000"/>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34 And Balaam said to the Angel of the Lord, "I have sinned, for I did not know You stood in the way against me. Now therefore, if it displeases You, I will turn back."35 Then the Angel of the Lord said to Balaam, " Go with the men, but only the word that I speak to you, that you shall speak." So Balaam went with the princes of </a:t>
            </a:r>
            <a:r>
              <a:rPr lang="en-US" sz="3200" dirty="0" err="1">
                <a:solidFill>
                  <a:schemeClr val="tx1"/>
                </a:solidFill>
                <a:latin typeface="Times New Roman" panose="02020603050405020304" pitchFamily="18" charset="0"/>
                <a:cs typeface="Times New Roman" panose="02020603050405020304" pitchFamily="18" charset="0"/>
              </a:rPr>
              <a:t>Balak</a:t>
            </a:r>
            <a:r>
              <a:rPr lang="en-US" sz="3200" dirty="0" smtClean="0">
                <a:solidFill>
                  <a:schemeClr val="tx1"/>
                </a:solidFill>
                <a:latin typeface="Times New Roman" panose="02020603050405020304" pitchFamily="18" charset="0"/>
                <a:cs typeface="Times New Roman" panose="02020603050405020304" pitchFamily="18" charset="0"/>
              </a:rPr>
              <a:t>.</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370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10744200" cy="1181100"/>
          </a:xfrm>
        </p:spPr>
        <p:txBody>
          <a:bodyPr/>
          <a:lstStyle/>
          <a:p>
            <a:r>
              <a:rPr lang="en-US" sz="3600" dirty="0">
                <a:solidFill>
                  <a:schemeClr val="tx1"/>
                </a:solidFill>
                <a:latin typeface="Times New Roman" panose="02020603050405020304" pitchFamily="18" charset="0"/>
                <a:cs typeface="Times New Roman" panose="02020603050405020304" pitchFamily="18" charset="0"/>
              </a:rPr>
              <a:t>Balaam goes with them and </a:t>
            </a:r>
            <a:r>
              <a:rPr lang="en-US" sz="3600" dirty="0" smtClean="0">
                <a:solidFill>
                  <a:schemeClr val="tx1"/>
                </a:solidFill>
                <a:latin typeface="Times New Roman" panose="02020603050405020304" pitchFamily="18" charset="0"/>
                <a:cs typeface="Times New Roman" panose="02020603050405020304" pitchFamily="18" charset="0"/>
              </a:rPr>
              <a:t/>
            </a:r>
            <a:br>
              <a:rPr lang="en-US" sz="3600" dirty="0" smtClean="0">
                <a:solidFill>
                  <a:schemeClr val="tx1"/>
                </a:solidFill>
                <a:latin typeface="Times New Roman" panose="02020603050405020304" pitchFamily="18" charset="0"/>
                <a:cs typeface="Times New Roman" panose="02020603050405020304" pitchFamily="18" charset="0"/>
              </a:rPr>
            </a:br>
            <a:r>
              <a:rPr lang="en-US" sz="3600" dirty="0" smtClean="0">
                <a:solidFill>
                  <a:schemeClr val="tx1"/>
                </a:solidFill>
                <a:latin typeface="Times New Roman" panose="02020603050405020304" pitchFamily="18" charset="0"/>
                <a:cs typeface="Times New Roman" panose="02020603050405020304" pitchFamily="18" charset="0"/>
              </a:rPr>
              <a:t>God </a:t>
            </a:r>
            <a:r>
              <a:rPr lang="en-US" sz="3600" dirty="0">
                <a:solidFill>
                  <a:schemeClr val="tx1"/>
                </a:solidFill>
                <a:latin typeface="Times New Roman" panose="02020603050405020304" pitchFamily="18" charset="0"/>
                <a:cs typeface="Times New Roman" panose="02020603050405020304" pitchFamily="18" charset="0"/>
              </a:rPr>
              <a:t>shows His anger towards him</a:t>
            </a:r>
            <a:r>
              <a:rPr lang="en-US" sz="3600" dirty="0" smtClean="0">
                <a:solidFill>
                  <a:schemeClr val="tx1"/>
                </a:solidFill>
                <a:latin typeface="Times New Roman" panose="02020603050405020304" pitchFamily="18" charset="0"/>
                <a:cs typeface="Times New Roman" panose="02020603050405020304" pitchFamily="18" charset="0"/>
              </a:rPr>
              <a:t>.</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352550"/>
            <a:ext cx="10668000" cy="3429000"/>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36 Now when </a:t>
            </a:r>
            <a:r>
              <a:rPr lang="en-US" sz="3200" dirty="0" err="1">
                <a:solidFill>
                  <a:schemeClr val="tx1"/>
                </a:solidFill>
                <a:latin typeface="Times New Roman" panose="02020603050405020304" pitchFamily="18" charset="0"/>
                <a:cs typeface="Times New Roman" panose="02020603050405020304" pitchFamily="18" charset="0"/>
              </a:rPr>
              <a:t>Balak</a:t>
            </a:r>
            <a:r>
              <a:rPr lang="en-US" sz="3200" dirty="0">
                <a:solidFill>
                  <a:schemeClr val="tx1"/>
                </a:solidFill>
                <a:latin typeface="Times New Roman" panose="02020603050405020304" pitchFamily="18" charset="0"/>
                <a:cs typeface="Times New Roman" panose="02020603050405020304" pitchFamily="18" charset="0"/>
              </a:rPr>
              <a:t> heard that Balaam was coming, he went out to meet him at the city of Moab, which is on the border at the </a:t>
            </a:r>
            <a:r>
              <a:rPr lang="en-US" sz="3200" dirty="0" err="1">
                <a:solidFill>
                  <a:schemeClr val="tx1"/>
                </a:solidFill>
                <a:latin typeface="Times New Roman" panose="02020603050405020304" pitchFamily="18" charset="0"/>
                <a:cs typeface="Times New Roman" panose="02020603050405020304" pitchFamily="18" charset="0"/>
              </a:rPr>
              <a:t>Arnon</a:t>
            </a:r>
            <a:r>
              <a:rPr lang="en-US" sz="3200" dirty="0">
                <a:solidFill>
                  <a:schemeClr val="tx1"/>
                </a:solidFill>
                <a:latin typeface="Times New Roman" panose="02020603050405020304" pitchFamily="18" charset="0"/>
                <a:cs typeface="Times New Roman" panose="02020603050405020304" pitchFamily="18" charset="0"/>
              </a:rPr>
              <a:t>, the boundary of the territory. 37 Then </a:t>
            </a:r>
            <a:r>
              <a:rPr lang="en-US" sz="3200" dirty="0" err="1">
                <a:solidFill>
                  <a:schemeClr val="tx1"/>
                </a:solidFill>
                <a:latin typeface="Times New Roman" panose="02020603050405020304" pitchFamily="18" charset="0"/>
                <a:cs typeface="Times New Roman" panose="02020603050405020304" pitchFamily="18" charset="0"/>
              </a:rPr>
              <a:t>Balak</a:t>
            </a:r>
            <a:r>
              <a:rPr lang="en-US" sz="3200" dirty="0">
                <a:solidFill>
                  <a:schemeClr val="tx1"/>
                </a:solidFill>
                <a:latin typeface="Times New Roman" panose="02020603050405020304" pitchFamily="18" charset="0"/>
                <a:cs typeface="Times New Roman" panose="02020603050405020304" pitchFamily="18" charset="0"/>
              </a:rPr>
              <a:t> said to Balaam, "Did I not earnestly send to you, calling for you? Why did you not come to me? Am I not able to honor you</a:t>
            </a:r>
            <a:r>
              <a:rPr lang="en-US" sz="3200" dirty="0" smtClean="0">
                <a:solidFill>
                  <a:schemeClr val="tx1"/>
                </a:solidFill>
                <a:latin typeface="Times New Roman" panose="02020603050405020304" pitchFamily="18" charset="0"/>
                <a:cs typeface="Times New Roman" panose="02020603050405020304" pitchFamily="18" charset="0"/>
              </a:rPr>
              <a:t>?".</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4984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10744200" cy="1181100"/>
          </a:xfrm>
        </p:spPr>
        <p:txBody>
          <a:bodyPr/>
          <a:lstStyle/>
          <a:p>
            <a:r>
              <a:rPr lang="en-US" sz="3600" dirty="0">
                <a:solidFill>
                  <a:schemeClr val="tx1"/>
                </a:solidFill>
                <a:latin typeface="Times New Roman" panose="02020603050405020304" pitchFamily="18" charset="0"/>
                <a:cs typeface="Times New Roman" panose="02020603050405020304" pitchFamily="18" charset="0"/>
              </a:rPr>
              <a:t>Balaam goes with them and </a:t>
            </a:r>
            <a:r>
              <a:rPr lang="en-US" sz="3600" dirty="0" smtClean="0">
                <a:solidFill>
                  <a:schemeClr val="tx1"/>
                </a:solidFill>
                <a:latin typeface="Times New Roman" panose="02020603050405020304" pitchFamily="18" charset="0"/>
                <a:cs typeface="Times New Roman" panose="02020603050405020304" pitchFamily="18" charset="0"/>
              </a:rPr>
              <a:t/>
            </a:r>
            <a:br>
              <a:rPr lang="en-US" sz="3600" dirty="0" smtClean="0">
                <a:solidFill>
                  <a:schemeClr val="tx1"/>
                </a:solidFill>
                <a:latin typeface="Times New Roman" panose="02020603050405020304" pitchFamily="18" charset="0"/>
                <a:cs typeface="Times New Roman" panose="02020603050405020304" pitchFamily="18" charset="0"/>
              </a:rPr>
            </a:br>
            <a:r>
              <a:rPr lang="en-US" sz="3600" dirty="0" smtClean="0">
                <a:solidFill>
                  <a:schemeClr val="tx1"/>
                </a:solidFill>
                <a:latin typeface="Times New Roman" panose="02020603050405020304" pitchFamily="18" charset="0"/>
                <a:cs typeface="Times New Roman" panose="02020603050405020304" pitchFamily="18" charset="0"/>
              </a:rPr>
              <a:t>God </a:t>
            </a:r>
            <a:r>
              <a:rPr lang="en-US" sz="3600" dirty="0">
                <a:solidFill>
                  <a:schemeClr val="tx1"/>
                </a:solidFill>
                <a:latin typeface="Times New Roman" panose="02020603050405020304" pitchFamily="18" charset="0"/>
                <a:cs typeface="Times New Roman" panose="02020603050405020304" pitchFamily="18" charset="0"/>
              </a:rPr>
              <a:t>shows His anger towards him</a:t>
            </a:r>
            <a:r>
              <a:rPr lang="en-US" sz="3600" dirty="0" smtClean="0">
                <a:solidFill>
                  <a:schemeClr val="tx1"/>
                </a:solidFill>
                <a:latin typeface="Times New Roman" panose="02020603050405020304" pitchFamily="18" charset="0"/>
                <a:cs typeface="Times New Roman" panose="02020603050405020304" pitchFamily="18" charset="0"/>
              </a:rPr>
              <a:t>.</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352550"/>
            <a:ext cx="10668000" cy="3429000"/>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38 And Balaam said to </a:t>
            </a:r>
            <a:r>
              <a:rPr lang="en-US" sz="3200" dirty="0" err="1">
                <a:solidFill>
                  <a:schemeClr val="tx1"/>
                </a:solidFill>
                <a:latin typeface="Times New Roman" panose="02020603050405020304" pitchFamily="18" charset="0"/>
                <a:cs typeface="Times New Roman" panose="02020603050405020304" pitchFamily="18" charset="0"/>
              </a:rPr>
              <a:t>Balak</a:t>
            </a:r>
            <a:r>
              <a:rPr lang="en-US" sz="3200" dirty="0">
                <a:solidFill>
                  <a:schemeClr val="tx1"/>
                </a:solidFill>
                <a:latin typeface="Times New Roman" panose="02020603050405020304" pitchFamily="18" charset="0"/>
                <a:cs typeface="Times New Roman" panose="02020603050405020304" pitchFamily="18" charset="0"/>
              </a:rPr>
              <a:t>, "Look, I have come to you! Now, have I any power at all to say anything? The word that God puts in my mouth, that I must speak</a:t>
            </a:r>
            <a:r>
              <a:rPr lang="en-US" sz="32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sz="3200" dirty="0" smtClean="0">
                <a:solidFill>
                  <a:schemeClr val="tx1"/>
                </a:solidFill>
                <a:latin typeface="Times New Roman" panose="02020603050405020304" pitchFamily="18" charset="0"/>
                <a:cs typeface="Times New Roman" panose="02020603050405020304" pitchFamily="18" charset="0"/>
              </a:rPr>
              <a:t>Numbers 22:32-38</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6375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9875520" cy="666750"/>
          </a:xfrm>
        </p:spPr>
        <p:txBody>
          <a:bodyPr/>
          <a:lstStyle/>
          <a:p>
            <a:r>
              <a:rPr lang="en-US" sz="4400" dirty="0" smtClean="0">
                <a:solidFill>
                  <a:schemeClr val="tx1"/>
                </a:solidFill>
                <a:latin typeface="Times New Roman" panose="02020603050405020304" pitchFamily="18" charset="0"/>
                <a:cs typeface="Times New Roman" panose="02020603050405020304" pitchFamily="18" charset="0"/>
              </a:rPr>
              <a:t>The King fears Israel</a:t>
            </a:r>
            <a:endParaRPr lang="en-US" sz="44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590550"/>
            <a:ext cx="10668000" cy="4419600"/>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Then the children of Israel moved, and camped in the plains of Moab on the side of the Jordan across from Jericho.2 Now </a:t>
            </a:r>
            <a:r>
              <a:rPr lang="en-US" sz="3200" dirty="0" err="1">
                <a:solidFill>
                  <a:schemeClr val="tx1"/>
                </a:solidFill>
                <a:latin typeface="Times New Roman" panose="02020603050405020304" pitchFamily="18" charset="0"/>
                <a:cs typeface="Times New Roman" panose="02020603050405020304" pitchFamily="18" charset="0"/>
              </a:rPr>
              <a:t>Balak</a:t>
            </a:r>
            <a:r>
              <a:rPr lang="en-US" sz="3200" dirty="0">
                <a:solidFill>
                  <a:schemeClr val="tx1"/>
                </a:solidFill>
                <a:latin typeface="Times New Roman" panose="02020603050405020304" pitchFamily="18" charset="0"/>
                <a:cs typeface="Times New Roman" panose="02020603050405020304" pitchFamily="18" charset="0"/>
              </a:rPr>
              <a:t> the son of </a:t>
            </a:r>
            <a:r>
              <a:rPr lang="en-US" sz="3200" dirty="0" err="1">
                <a:solidFill>
                  <a:schemeClr val="tx1"/>
                </a:solidFill>
                <a:latin typeface="Times New Roman" panose="02020603050405020304" pitchFamily="18" charset="0"/>
                <a:cs typeface="Times New Roman" panose="02020603050405020304" pitchFamily="18" charset="0"/>
              </a:rPr>
              <a:t>Zippor</a:t>
            </a:r>
            <a:r>
              <a:rPr lang="en-US" sz="3200" dirty="0">
                <a:solidFill>
                  <a:schemeClr val="tx1"/>
                </a:solidFill>
                <a:latin typeface="Times New Roman" panose="02020603050405020304" pitchFamily="18" charset="0"/>
                <a:cs typeface="Times New Roman" panose="02020603050405020304" pitchFamily="18" charset="0"/>
              </a:rPr>
              <a:t> saw all that Israel had done to the Amorites. 3 And Moab was exceedingly afraid of the people because they were many, and Moab was sick with dread because of the children of Israel. 4 So Moab said to the elders of Midian, "Now this company will lick up everything around us, as an ox licks up the grass of the field." And </a:t>
            </a:r>
            <a:r>
              <a:rPr lang="en-US" sz="3200" dirty="0" err="1">
                <a:solidFill>
                  <a:schemeClr val="tx1"/>
                </a:solidFill>
                <a:latin typeface="Times New Roman" panose="02020603050405020304" pitchFamily="18" charset="0"/>
                <a:cs typeface="Times New Roman" panose="02020603050405020304" pitchFamily="18" charset="0"/>
              </a:rPr>
              <a:t>Balak</a:t>
            </a:r>
            <a:r>
              <a:rPr lang="en-US" sz="3200" dirty="0">
                <a:solidFill>
                  <a:schemeClr val="tx1"/>
                </a:solidFill>
                <a:latin typeface="Times New Roman" panose="02020603050405020304" pitchFamily="18" charset="0"/>
                <a:cs typeface="Times New Roman" panose="02020603050405020304" pitchFamily="18" charset="0"/>
              </a:rPr>
              <a:t> the son of </a:t>
            </a:r>
            <a:r>
              <a:rPr lang="en-US" sz="3200" dirty="0" err="1">
                <a:solidFill>
                  <a:schemeClr val="tx1"/>
                </a:solidFill>
                <a:latin typeface="Times New Roman" panose="02020603050405020304" pitchFamily="18" charset="0"/>
                <a:cs typeface="Times New Roman" panose="02020603050405020304" pitchFamily="18" charset="0"/>
              </a:rPr>
              <a:t>Zippor</a:t>
            </a:r>
            <a:r>
              <a:rPr lang="en-US" sz="3200" dirty="0">
                <a:solidFill>
                  <a:schemeClr val="tx1"/>
                </a:solidFill>
                <a:latin typeface="Times New Roman" panose="02020603050405020304" pitchFamily="18" charset="0"/>
                <a:cs typeface="Times New Roman" panose="02020603050405020304" pitchFamily="18" charset="0"/>
              </a:rPr>
              <a:t> was king of the Moabites at that time. </a:t>
            </a:r>
            <a:r>
              <a:rPr lang="en-US" sz="3200" dirty="0" smtClean="0">
                <a:solidFill>
                  <a:schemeClr val="tx1"/>
                </a:solidFill>
                <a:latin typeface="Times New Roman" panose="02020603050405020304" pitchFamily="18" charset="0"/>
                <a:cs typeface="Times New Roman" panose="02020603050405020304" pitchFamily="18" charset="0"/>
              </a:rPr>
              <a:t>Numbers 22:1-4</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937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10744200" cy="685800"/>
          </a:xfrm>
        </p:spPr>
        <p:txBody>
          <a:bodyPr/>
          <a:lstStyle/>
          <a:p>
            <a:pPr algn="l"/>
            <a:r>
              <a:rPr lang="en-US" sz="3600" dirty="0" smtClean="0">
                <a:solidFill>
                  <a:schemeClr val="tx1"/>
                </a:solidFill>
                <a:latin typeface="Albertus MT" pitchFamily="18" charset="0"/>
                <a:cs typeface="Times New Roman" panose="02020603050405020304" pitchFamily="18" charset="0"/>
              </a:rPr>
              <a:t>Conclusion</a:t>
            </a:r>
            <a:endParaRPr lang="en-US" sz="3600" dirty="0">
              <a:solidFill>
                <a:schemeClr val="tx1"/>
              </a:solidFill>
              <a:latin typeface="Albertus MT"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3886200"/>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1. We ought to listen more closely to what God has told us.</a:t>
            </a:r>
          </a:p>
          <a:p>
            <a:pPr marL="0" indent="0">
              <a:buNone/>
            </a:pPr>
            <a:r>
              <a:rPr lang="en-US" sz="3200" dirty="0">
                <a:solidFill>
                  <a:schemeClr val="tx1"/>
                </a:solidFill>
                <a:latin typeface="Times New Roman" panose="02020603050405020304" pitchFamily="18" charset="0"/>
                <a:cs typeface="Times New Roman" panose="02020603050405020304" pitchFamily="18" charset="0"/>
              </a:rPr>
              <a:t>2. If we fail to do so He no doubt will not be pleased.</a:t>
            </a:r>
          </a:p>
        </p:txBody>
      </p:sp>
    </p:spTree>
    <p:extLst>
      <p:ext uri="{BB962C8B-B14F-4D97-AF65-F5344CB8AC3E}">
        <p14:creationId xmlns:p14="http://schemas.microsoft.com/office/powerpoint/2010/main" val="376182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0"/>
            <a:ext cx="9875520" cy="590550"/>
          </a:xfrm>
        </p:spPr>
        <p:txBody>
          <a:bodyPr/>
          <a:lstStyle/>
          <a:p>
            <a:r>
              <a:rPr lang="en-US" sz="4000" dirty="0" smtClean="0">
                <a:solidFill>
                  <a:schemeClr val="tx1"/>
                </a:solidFill>
                <a:latin typeface="Times New Roman" panose="02020603050405020304" pitchFamily="18" charset="0"/>
                <a:cs typeface="Times New Roman" panose="02020603050405020304" pitchFamily="18" charset="0"/>
              </a:rPr>
              <a:t>The King fears Israel</a:t>
            </a:r>
            <a:endParaRPr lang="en-US" sz="40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514350"/>
            <a:ext cx="10668000" cy="4495800"/>
          </a:xfrm>
        </p:spPr>
        <p:txBody>
          <a:bodyPr>
            <a:noAutofit/>
          </a:bodyPr>
          <a:lstStyle/>
          <a:p>
            <a:pPr marL="0" indent="0">
              <a:buNone/>
            </a:pPr>
            <a:r>
              <a:rPr lang="en-US" sz="3200" dirty="0" smtClean="0">
                <a:solidFill>
                  <a:schemeClr val="tx1"/>
                </a:solidFill>
                <a:latin typeface="Times New Roman" panose="02020603050405020304" pitchFamily="18" charset="0"/>
                <a:cs typeface="Times New Roman" panose="02020603050405020304" pitchFamily="18" charset="0"/>
              </a:rPr>
              <a:t>5 </a:t>
            </a:r>
            <a:r>
              <a:rPr lang="en-US" sz="3200" dirty="0">
                <a:solidFill>
                  <a:schemeClr val="tx1"/>
                </a:solidFill>
                <a:latin typeface="Times New Roman" panose="02020603050405020304" pitchFamily="18" charset="0"/>
                <a:cs typeface="Times New Roman" panose="02020603050405020304" pitchFamily="18" charset="0"/>
              </a:rPr>
              <a:t>Then he sent messengers to Balaam the son of </a:t>
            </a:r>
            <a:r>
              <a:rPr lang="en-US" sz="3200" dirty="0" err="1">
                <a:solidFill>
                  <a:schemeClr val="tx1"/>
                </a:solidFill>
                <a:latin typeface="Times New Roman" panose="02020603050405020304" pitchFamily="18" charset="0"/>
                <a:cs typeface="Times New Roman" panose="02020603050405020304" pitchFamily="18" charset="0"/>
              </a:rPr>
              <a:t>Beor</a:t>
            </a:r>
            <a:r>
              <a:rPr lang="en-US" sz="3200" dirty="0">
                <a:solidFill>
                  <a:schemeClr val="tx1"/>
                </a:solidFill>
                <a:latin typeface="Times New Roman" panose="02020603050405020304" pitchFamily="18" charset="0"/>
                <a:cs typeface="Times New Roman" panose="02020603050405020304" pitchFamily="18" charset="0"/>
              </a:rPr>
              <a:t> at </a:t>
            </a:r>
            <a:r>
              <a:rPr lang="en-US" sz="3200" dirty="0" err="1">
                <a:solidFill>
                  <a:schemeClr val="tx1"/>
                </a:solidFill>
                <a:latin typeface="Times New Roman" panose="02020603050405020304" pitchFamily="18" charset="0"/>
                <a:cs typeface="Times New Roman" panose="02020603050405020304" pitchFamily="18" charset="0"/>
              </a:rPr>
              <a:t>Pethor</a:t>
            </a:r>
            <a:r>
              <a:rPr lang="en-US" sz="3200" dirty="0">
                <a:solidFill>
                  <a:schemeClr val="tx1"/>
                </a:solidFill>
                <a:latin typeface="Times New Roman" panose="02020603050405020304" pitchFamily="18" charset="0"/>
                <a:cs typeface="Times New Roman" panose="02020603050405020304" pitchFamily="18" charset="0"/>
              </a:rPr>
              <a:t>, which is near the River in the land of the sons of his people, to call him, saying:" Look, a people has come from Egypt. See, they cover the face of the earth, and are settling next to me!6 Therefore please come at once, curse this people for me, for they are too mighty for me. Perhaps I shall be able to defeat them and drive them out of the land, for I know that he whom you bless is blessed, and he whom you curse is cursed</a:t>
            </a:r>
            <a:r>
              <a:rPr lang="en-US" sz="3200" dirty="0" smtClean="0">
                <a:solidFill>
                  <a:schemeClr val="tx1"/>
                </a:solidFill>
                <a:latin typeface="Times New Roman" panose="02020603050405020304" pitchFamily="18" charset="0"/>
                <a:cs typeface="Times New Roman" panose="02020603050405020304" pitchFamily="18" charset="0"/>
              </a:rPr>
              <a:t>.“ Numbers 22:5-6</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0991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0"/>
            <a:ext cx="9875520" cy="819150"/>
          </a:xfrm>
        </p:spPr>
        <p:txBody>
          <a:bodyPr/>
          <a:lstStyle/>
          <a:p>
            <a:r>
              <a:rPr lang="en-US" sz="4400" dirty="0">
                <a:solidFill>
                  <a:schemeClr val="tx1"/>
                </a:solidFill>
                <a:latin typeface="Times New Roman" panose="02020603050405020304" pitchFamily="18" charset="0"/>
                <a:cs typeface="Times New Roman" panose="02020603050405020304" pitchFamily="18" charset="0"/>
              </a:rPr>
              <a:t>The King pursues Balaam and entices him</a:t>
            </a:r>
          </a:p>
        </p:txBody>
      </p:sp>
      <p:sp>
        <p:nvSpPr>
          <p:cNvPr id="3" name="Content Placeholder 2"/>
          <p:cNvSpPr>
            <a:spLocks noGrp="1"/>
          </p:cNvSpPr>
          <p:nvPr>
            <p:ph idx="1"/>
          </p:nvPr>
        </p:nvSpPr>
        <p:spPr>
          <a:xfrm>
            <a:off x="152400" y="819150"/>
            <a:ext cx="10668000" cy="3962400"/>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9 Then God came to Balaam and said, " Who are these men with you?"10 So Balaam said to God, " </a:t>
            </a:r>
            <a:r>
              <a:rPr lang="en-US" sz="3200" dirty="0" err="1">
                <a:solidFill>
                  <a:schemeClr val="tx1"/>
                </a:solidFill>
                <a:latin typeface="Times New Roman" panose="02020603050405020304" pitchFamily="18" charset="0"/>
                <a:cs typeface="Times New Roman" panose="02020603050405020304" pitchFamily="18" charset="0"/>
              </a:rPr>
              <a:t>Balak</a:t>
            </a:r>
            <a:r>
              <a:rPr lang="en-US" sz="3200" dirty="0">
                <a:solidFill>
                  <a:schemeClr val="tx1"/>
                </a:solidFill>
                <a:latin typeface="Times New Roman" panose="02020603050405020304" pitchFamily="18" charset="0"/>
                <a:cs typeface="Times New Roman" panose="02020603050405020304" pitchFamily="18" charset="0"/>
              </a:rPr>
              <a:t> the son of </a:t>
            </a:r>
            <a:r>
              <a:rPr lang="en-US" sz="3200" dirty="0" err="1">
                <a:solidFill>
                  <a:schemeClr val="tx1"/>
                </a:solidFill>
                <a:latin typeface="Times New Roman" panose="02020603050405020304" pitchFamily="18" charset="0"/>
                <a:cs typeface="Times New Roman" panose="02020603050405020304" pitchFamily="18" charset="0"/>
              </a:rPr>
              <a:t>Zippor</a:t>
            </a:r>
            <a:r>
              <a:rPr lang="en-US" sz="3200" dirty="0">
                <a:solidFill>
                  <a:schemeClr val="tx1"/>
                </a:solidFill>
                <a:latin typeface="Times New Roman" panose="02020603050405020304" pitchFamily="18" charset="0"/>
                <a:cs typeface="Times New Roman" panose="02020603050405020304" pitchFamily="18" charset="0"/>
              </a:rPr>
              <a:t>, king of Moab, has sent to me, saying, 11 'Look, a people has come out of Egypt, and they cover the face of the earth. Come now, curse them for me; perhaps I shall be able to overpower them and drive them out. '"12 And God said to Balaam, "You shall not go with them; you shall not curse the people, for they are blessed."</a:t>
            </a:r>
          </a:p>
        </p:txBody>
      </p:sp>
    </p:spTree>
    <p:extLst>
      <p:ext uri="{BB962C8B-B14F-4D97-AF65-F5344CB8AC3E}">
        <p14:creationId xmlns:p14="http://schemas.microsoft.com/office/powerpoint/2010/main" val="1235830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0"/>
            <a:ext cx="9875520" cy="819150"/>
          </a:xfrm>
        </p:spPr>
        <p:txBody>
          <a:bodyPr/>
          <a:lstStyle/>
          <a:p>
            <a:r>
              <a:rPr lang="en-US" sz="4400" dirty="0">
                <a:solidFill>
                  <a:schemeClr val="tx1"/>
                </a:solidFill>
                <a:latin typeface="Times New Roman" panose="02020603050405020304" pitchFamily="18" charset="0"/>
                <a:cs typeface="Times New Roman" panose="02020603050405020304" pitchFamily="18" charset="0"/>
              </a:rPr>
              <a:t>The King pursues Balaam and entices him</a:t>
            </a:r>
          </a:p>
        </p:txBody>
      </p:sp>
      <p:sp>
        <p:nvSpPr>
          <p:cNvPr id="3" name="Content Placeholder 2"/>
          <p:cNvSpPr>
            <a:spLocks noGrp="1"/>
          </p:cNvSpPr>
          <p:nvPr>
            <p:ph idx="1"/>
          </p:nvPr>
        </p:nvSpPr>
        <p:spPr>
          <a:xfrm>
            <a:off x="152400" y="819150"/>
            <a:ext cx="10668000" cy="3962400"/>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13 So Balaam rose in the morning and said to the princes of </a:t>
            </a:r>
            <a:r>
              <a:rPr lang="en-US" sz="3200" dirty="0" err="1">
                <a:solidFill>
                  <a:schemeClr val="tx1"/>
                </a:solidFill>
                <a:latin typeface="Times New Roman" panose="02020603050405020304" pitchFamily="18" charset="0"/>
                <a:cs typeface="Times New Roman" panose="02020603050405020304" pitchFamily="18" charset="0"/>
              </a:rPr>
              <a:t>Balak</a:t>
            </a:r>
            <a:r>
              <a:rPr lang="en-US" sz="3200" dirty="0">
                <a:solidFill>
                  <a:schemeClr val="tx1"/>
                </a:solidFill>
                <a:latin typeface="Times New Roman" panose="02020603050405020304" pitchFamily="18" charset="0"/>
                <a:cs typeface="Times New Roman" panose="02020603050405020304" pitchFamily="18" charset="0"/>
              </a:rPr>
              <a:t>, " Go back to your land, for the Lord has refused to give me permission to go with you</a:t>
            </a:r>
            <a:r>
              <a:rPr lang="en-US" sz="32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sz="3200" dirty="0" smtClean="0">
                <a:solidFill>
                  <a:schemeClr val="tx1"/>
                </a:solidFill>
                <a:latin typeface="Times New Roman" panose="02020603050405020304" pitchFamily="18" charset="0"/>
                <a:cs typeface="Times New Roman" panose="02020603050405020304" pitchFamily="18" charset="0"/>
              </a:rPr>
              <a:t>Numbers 22:9-13</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4566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0"/>
            <a:ext cx="9875520" cy="819150"/>
          </a:xfrm>
        </p:spPr>
        <p:txBody>
          <a:bodyPr/>
          <a:lstStyle/>
          <a:p>
            <a:r>
              <a:rPr lang="en-US" sz="4400" dirty="0">
                <a:solidFill>
                  <a:schemeClr val="tx1"/>
                </a:solidFill>
                <a:latin typeface="Times New Roman" panose="02020603050405020304" pitchFamily="18" charset="0"/>
                <a:cs typeface="Times New Roman" panose="02020603050405020304" pitchFamily="18" charset="0"/>
              </a:rPr>
              <a:t>The King pursues Balaam and entices him</a:t>
            </a:r>
          </a:p>
        </p:txBody>
      </p:sp>
      <p:sp>
        <p:nvSpPr>
          <p:cNvPr id="3" name="Content Placeholder 2"/>
          <p:cNvSpPr>
            <a:spLocks noGrp="1"/>
          </p:cNvSpPr>
          <p:nvPr>
            <p:ph idx="1"/>
          </p:nvPr>
        </p:nvSpPr>
        <p:spPr>
          <a:xfrm>
            <a:off x="152400" y="819150"/>
            <a:ext cx="10668000" cy="3962400"/>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14 And the princes of Moab rose and went to </a:t>
            </a:r>
            <a:r>
              <a:rPr lang="en-US" sz="3200" dirty="0" err="1">
                <a:solidFill>
                  <a:schemeClr val="tx1"/>
                </a:solidFill>
                <a:latin typeface="Times New Roman" panose="02020603050405020304" pitchFamily="18" charset="0"/>
                <a:cs typeface="Times New Roman" panose="02020603050405020304" pitchFamily="18" charset="0"/>
              </a:rPr>
              <a:t>Balak</a:t>
            </a:r>
            <a:r>
              <a:rPr lang="en-US" sz="3200" dirty="0">
                <a:solidFill>
                  <a:schemeClr val="tx1"/>
                </a:solidFill>
                <a:latin typeface="Times New Roman" panose="02020603050405020304" pitchFamily="18" charset="0"/>
                <a:cs typeface="Times New Roman" panose="02020603050405020304" pitchFamily="18" charset="0"/>
              </a:rPr>
              <a:t>, and said, " Balaam refuses to come with us."15 Then </a:t>
            </a:r>
            <a:r>
              <a:rPr lang="en-US" sz="3200" dirty="0" err="1">
                <a:solidFill>
                  <a:schemeClr val="tx1"/>
                </a:solidFill>
                <a:latin typeface="Times New Roman" panose="02020603050405020304" pitchFamily="18" charset="0"/>
                <a:cs typeface="Times New Roman" panose="02020603050405020304" pitchFamily="18" charset="0"/>
              </a:rPr>
              <a:t>Balak</a:t>
            </a:r>
            <a:r>
              <a:rPr lang="en-US" sz="3200" dirty="0">
                <a:solidFill>
                  <a:schemeClr val="tx1"/>
                </a:solidFill>
                <a:latin typeface="Times New Roman" panose="02020603050405020304" pitchFamily="18" charset="0"/>
                <a:cs typeface="Times New Roman" panose="02020603050405020304" pitchFamily="18" charset="0"/>
              </a:rPr>
              <a:t> again sent princes, more numerous and more honorable than they. 16 And they came to Balaam and said to him, " Thus says </a:t>
            </a:r>
            <a:r>
              <a:rPr lang="en-US" sz="3200" dirty="0" err="1">
                <a:solidFill>
                  <a:schemeClr val="tx1"/>
                </a:solidFill>
                <a:latin typeface="Times New Roman" panose="02020603050405020304" pitchFamily="18" charset="0"/>
                <a:cs typeface="Times New Roman" panose="02020603050405020304" pitchFamily="18" charset="0"/>
              </a:rPr>
              <a:t>Balak</a:t>
            </a:r>
            <a:r>
              <a:rPr lang="en-US" sz="3200" dirty="0">
                <a:solidFill>
                  <a:schemeClr val="tx1"/>
                </a:solidFill>
                <a:latin typeface="Times New Roman" panose="02020603050405020304" pitchFamily="18" charset="0"/>
                <a:cs typeface="Times New Roman" panose="02020603050405020304" pitchFamily="18" charset="0"/>
              </a:rPr>
              <a:t> the son of </a:t>
            </a:r>
            <a:r>
              <a:rPr lang="en-US" sz="3200" dirty="0" err="1">
                <a:solidFill>
                  <a:schemeClr val="tx1"/>
                </a:solidFill>
                <a:latin typeface="Times New Roman" panose="02020603050405020304" pitchFamily="18" charset="0"/>
                <a:cs typeface="Times New Roman" panose="02020603050405020304" pitchFamily="18" charset="0"/>
              </a:rPr>
              <a:t>Zippor</a:t>
            </a:r>
            <a:r>
              <a:rPr lang="en-US" sz="3200" dirty="0">
                <a:solidFill>
                  <a:schemeClr val="tx1"/>
                </a:solidFill>
                <a:latin typeface="Times New Roman" panose="02020603050405020304" pitchFamily="18" charset="0"/>
                <a:cs typeface="Times New Roman" panose="02020603050405020304" pitchFamily="18" charset="0"/>
              </a:rPr>
              <a:t>:' Please let nothing hinder you from coming to me; 17 for I will certainly honor you greatly, and I will do whatever you say to me. Therefore please come, curse this people for me. </a:t>
            </a:r>
          </a:p>
        </p:txBody>
      </p:sp>
    </p:spTree>
    <p:extLst>
      <p:ext uri="{BB962C8B-B14F-4D97-AF65-F5344CB8AC3E}">
        <p14:creationId xmlns:p14="http://schemas.microsoft.com/office/powerpoint/2010/main" val="2294576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0"/>
            <a:ext cx="9875520" cy="819150"/>
          </a:xfrm>
        </p:spPr>
        <p:txBody>
          <a:bodyPr/>
          <a:lstStyle/>
          <a:p>
            <a:r>
              <a:rPr lang="en-US" sz="4400" dirty="0">
                <a:solidFill>
                  <a:schemeClr val="tx1"/>
                </a:solidFill>
                <a:latin typeface="Times New Roman" panose="02020603050405020304" pitchFamily="18" charset="0"/>
                <a:cs typeface="Times New Roman" panose="02020603050405020304" pitchFamily="18" charset="0"/>
              </a:rPr>
              <a:t>The King pursues Balaam and entices him</a:t>
            </a:r>
          </a:p>
        </p:txBody>
      </p:sp>
      <p:sp>
        <p:nvSpPr>
          <p:cNvPr id="3" name="Content Placeholder 2"/>
          <p:cNvSpPr>
            <a:spLocks noGrp="1"/>
          </p:cNvSpPr>
          <p:nvPr>
            <p:ph idx="1"/>
          </p:nvPr>
        </p:nvSpPr>
        <p:spPr>
          <a:xfrm>
            <a:off x="152400" y="819150"/>
            <a:ext cx="10668000" cy="3962400"/>
          </a:xfrm>
        </p:spPr>
        <p:txBody>
          <a:bodyPr>
            <a:noAutofit/>
          </a:bodyPr>
          <a:lstStyle/>
          <a:p>
            <a:pPr marL="0" indent="0">
              <a:buNone/>
            </a:pPr>
            <a:r>
              <a:rPr lang="en-US" sz="3200" dirty="0" smtClean="0">
                <a:solidFill>
                  <a:schemeClr val="tx1"/>
                </a:solidFill>
                <a:latin typeface="Times New Roman" panose="02020603050405020304" pitchFamily="18" charset="0"/>
                <a:cs typeface="Times New Roman" panose="02020603050405020304" pitchFamily="18" charset="0"/>
              </a:rPr>
              <a:t>'"</a:t>
            </a:r>
            <a:r>
              <a:rPr lang="en-US" sz="3200" dirty="0">
                <a:solidFill>
                  <a:schemeClr val="tx1"/>
                </a:solidFill>
                <a:latin typeface="Times New Roman" panose="02020603050405020304" pitchFamily="18" charset="0"/>
                <a:cs typeface="Times New Roman" panose="02020603050405020304" pitchFamily="18" charset="0"/>
              </a:rPr>
              <a:t>18 Then Balaam answered and said to the servants of </a:t>
            </a:r>
            <a:r>
              <a:rPr lang="en-US" sz="3200" dirty="0" err="1">
                <a:solidFill>
                  <a:schemeClr val="tx1"/>
                </a:solidFill>
                <a:latin typeface="Times New Roman" panose="02020603050405020304" pitchFamily="18" charset="0"/>
                <a:cs typeface="Times New Roman" panose="02020603050405020304" pitchFamily="18" charset="0"/>
              </a:rPr>
              <a:t>Balak</a:t>
            </a:r>
            <a:r>
              <a:rPr lang="en-US" sz="3200" dirty="0">
                <a:solidFill>
                  <a:schemeClr val="tx1"/>
                </a:solidFill>
                <a:latin typeface="Times New Roman" panose="02020603050405020304" pitchFamily="18" charset="0"/>
                <a:cs typeface="Times New Roman" panose="02020603050405020304" pitchFamily="18" charset="0"/>
              </a:rPr>
              <a:t>, "Though </a:t>
            </a:r>
            <a:r>
              <a:rPr lang="en-US" sz="3200" dirty="0" err="1">
                <a:solidFill>
                  <a:schemeClr val="tx1"/>
                </a:solidFill>
                <a:latin typeface="Times New Roman" panose="02020603050405020304" pitchFamily="18" charset="0"/>
                <a:cs typeface="Times New Roman" panose="02020603050405020304" pitchFamily="18" charset="0"/>
              </a:rPr>
              <a:t>Balak</a:t>
            </a:r>
            <a:r>
              <a:rPr lang="en-US" sz="3200" dirty="0">
                <a:solidFill>
                  <a:schemeClr val="tx1"/>
                </a:solidFill>
                <a:latin typeface="Times New Roman" panose="02020603050405020304" pitchFamily="18" charset="0"/>
                <a:cs typeface="Times New Roman" panose="02020603050405020304" pitchFamily="18" charset="0"/>
              </a:rPr>
              <a:t> were to give me his house full of silver and gold, I could not go beyond the word of the Lord my God, to do less or more. 19 Now therefore, please, you also stay here tonight, that I may know what more the Lord will say to me."</a:t>
            </a:r>
          </a:p>
          <a:p>
            <a:pPr marL="0" indent="0">
              <a:buNone/>
            </a:pPr>
            <a:r>
              <a:rPr lang="en-US" sz="3200" dirty="0" smtClean="0">
                <a:solidFill>
                  <a:schemeClr val="tx1"/>
                </a:solidFill>
                <a:latin typeface="Times New Roman" panose="02020603050405020304" pitchFamily="18" charset="0"/>
                <a:cs typeface="Times New Roman" panose="02020603050405020304" pitchFamily="18" charset="0"/>
              </a:rPr>
              <a:t>Numbers 22:14-19</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948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0"/>
            <a:ext cx="9875520" cy="819150"/>
          </a:xfrm>
        </p:spPr>
        <p:txBody>
          <a:bodyPr/>
          <a:lstStyle/>
          <a:p>
            <a:r>
              <a:rPr lang="en-US" sz="4400" dirty="0">
                <a:solidFill>
                  <a:schemeClr val="tx1"/>
                </a:solidFill>
                <a:latin typeface="Times New Roman" panose="02020603050405020304" pitchFamily="18" charset="0"/>
                <a:cs typeface="Times New Roman" panose="02020603050405020304" pitchFamily="18" charset="0"/>
              </a:rPr>
              <a:t>The King pursues Balaam and entices him</a:t>
            </a:r>
          </a:p>
        </p:txBody>
      </p:sp>
      <p:sp>
        <p:nvSpPr>
          <p:cNvPr id="3" name="Content Placeholder 2"/>
          <p:cNvSpPr>
            <a:spLocks noGrp="1"/>
          </p:cNvSpPr>
          <p:nvPr>
            <p:ph idx="1"/>
          </p:nvPr>
        </p:nvSpPr>
        <p:spPr>
          <a:xfrm>
            <a:off x="152400" y="819150"/>
            <a:ext cx="10668000" cy="3962400"/>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20 And God came to Balaam at night and said to him, "If the men come to call you, rise and go with them; but only the word which I speak to you—that you shall do." 21 So Balaam rose in the morning, saddled his donkey, and went with the princes of Moab</a:t>
            </a:r>
            <a:r>
              <a:rPr lang="en-US" sz="32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sz="3200" dirty="0" smtClean="0">
                <a:solidFill>
                  <a:schemeClr val="tx1"/>
                </a:solidFill>
                <a:latin typeface="Times New Roman" panose="02020603050405020304" pitchFamily="18" charset="0"/>
                <a:cs typeface="Times New Roman" panose="02020603050405020304" pitchFamily="18" charset="0"/>
              </a:rPr>
              <a:t>Numbers 22:20-21</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0759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10744200" cy="1181100"/>
          </a:xfrm>
        </p:spPr>
        <p:txBody>
          <a:bodyPr/>
          <a:lstStyle/>
          <a:p>
            <a:r>
              <a:rPr lang="en-US" sz="4000" dirty="0">
                <a:solidFill>
                  <a:schemeClr val="tx1"/>
                </a:solidFill>
                <a:latin typeface="Times New Roman" panose="02020603050405020304" pitchFamily="18" charset="0"/>
                <a:cs typeface="Times New Roman" panose="02020603050405020304" pitchFamily="18" charset="0"/>
              </a:rPr>
              <a:t>Balaam goes with them and </a:t>
            </a:r>
            <a:r>
              <a:rPr lang="en-US" sz="4000" dirty="0" smtClean="0">
                <a:solidFill>
                  <a:schemeClr val="tx1"/>
                </a:solidFill>
                <a:latin typeface="Times New Roman" panose="02020603050405020304" pitchFamily="18" charset="0"/>
                <a:cs typeface="Times New Roman" panose="02020603050405020304" pitchFamily="18" charset="0"/>
              </a:rPr>
              <a:t/>
            </a:r>
            <a:br>
              <a:rPr lang="en-US" sz="4000" dirty="0" smtClean="0">
                <a:solidFill>
                  <a:schemeClr val="tx1"/>
                </a:solidFill>
                <a:latin typeface="Times New Roman" panose="02020603050405020304" pitchFamily="18" charset="0"/>
                <a:cs typeface="Times New Roman" panose="02020603050405020304" pitchFamily="18" charset="0"/>
              </a:rPr>
            </a:br>
            <a:r>
              <a:rPr lang="en-US" sz="4000" dirty="0" smtClean="0">
                <a:solidFill>
                  <a:schemeClr val="tx1"/>
                </a:solidFill>
                <a:latin typeface="Times New Roman" panose="02020603050405020304" pitchFamily="18" charset="0"/>
                <a:cs typeface="Times New Roman" panose="02020603050405020304" pitchFamily="18" charset="0"/>
              </a:rPr>
              <a:t>God </a:t>
            </a:r>
            <a:r>
              <a:rPr lang="en-US" sz="4000" dirty="0">
                <a:solidFill>
                  <a:schemeClr val="tx1"/>
                </a:solidFill>
                <a:latin typeface="Times New Roman" panose="02020603050405020304" pitchFamily="18" charset="0"/>
                <a:cs typeface="Times New Roman" panose="02020603050405020304" pitchFamily="18" charset="0"/>
              </a:rPr>
              <a:t>shows His anger towards him</a:t>
            </a:r>
            <a:r>
              <a:rPr lang="en-US" sz="4000" dirty="0" smtClean="0">
                <a:solidFill>
                  <a:schemeClr val="tx1"/>
                </a:solidFill>
                <a:latin typeface="Times New Roman" panose="02020603050405020304" pitchFamily="18" charset="0"/>
                <a:cs typeface="Times New Roman" panose="02020603050405020304" pitchFamily="18" charset="0"/>
              </a:rPr>
              <a:t>.</a:t>
            </a:r>
            <a:endParaRPr lang="en-US" sz="40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352550"/>
            <a:ext cx="10668000" cy="3429000"/>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22 Then God's anger was aroused because he went, and the Angel of the Lord took His stand in the way as an adversary against him. And he was riding on his donkey, and his two servants were with him</a:t>
            </a:r>
            <a:r>
              <a:rPr lang="en-US" sz="32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sz="3200" dirty="0" smtClean="0">
                <a:solidFill>
                  <a:schemeClr val="tx1"/>
                </a:solidFill>
                <a:latin typeface="Times New Roman" panose="02020603050405020304" pitchFamily="18" charset="0"/>
                <a:cs typeface="Times New Roman" panose="02020603050405020304" pitchFamily="18" charset="0"/>
              </a:rPr>
              <a:t>Numbers 22:22</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295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20</TotalTime>
  <Words>1414</Words>
  <Application>Microsoft Office PowerPoint</Application>
  <PresentationFormat>Custom</PresentationFormat>
  <Paragraphs>51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Executive</vt:lpstr>
      <vt:lpstr>Balaam</vt:lpstr>
      <vt:lpstr>The King fears Israel</vt:lpstr>
      <vt:lpstr>The King fears Israel</vt:lpstr>
      <vt:lpstr>The King pursues Balaam and entices him</vt:lpstr>
      <vt:lpstr>The King pursues Balaam and entices him</vt:lpstr>
      <vt:lpstr>The King pursues Balaam and entices him</vt:lpstr>
      <vt:lpstr>The King pursues Balaam and entices him</vt:lpstr>
      <vt:lpstr>The King pursues Balaam and entices him</vt:lpstr>
      <vt:lpstr>Balaam goes with them and  God shows His anger towards him.</vt:lpstr>
      <vt:lpstr>Balaam goes with them and  God shows His anger towards him.</vt:lpstr>
      <vt:lpstr>Balaam goes with them and  God shows His anger towards him.</vt:lpstr>
      <vt:lpstr>Balaam goes with them and  God shows His anger towards him.</vt:lpstr>
      <vt:lpstr>Balaam goes with them and  God shows His anger towards him.</vt:lpstr>
      <vt:lpstr>Balaam goes with them and  God shows His anger towards him.</vt:lpstr>
      <vt:lpstr>Balaam goes with them and  God shows His anger towards him.</vt:lpstr>
      <vt:lpstr>Balaam goes with them and  God shows His anger towards him.</vt:lpstr>
      <vt:lpstr>Balaam goes with them and  God shows His anger towards him.</vt:lpstr>
      <vt:lpstr>Balaam goes with them and  God shows His anger towards him.</vt:lpstr>
      <vt:lpstr>Balaam goes with them and  God shows His anger towards him.</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Balaam</dc:title>
  <dc:creator>Russ</dc:creator>
  <cp:lastModifiedBy>Russ</cp:lastModifiedBy>
  <cp:revision>7</cp:revision>
  <dcterms:created xsi:type="dcterms:W3CDTF">2015-02-01T21:01:45Z</dcterms:created>
  <dcterms:modified xsi:type="dcterms:W3CDTF">2015-02-01T21:22:11Z</dcterms:modified>
</cp:coreProperties>
</file>