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1" r:id="rId7"/>
    <p:sldId id="262" r:id="rId8"/>
    <p:sldId id="260" r:id="rId9"/>
    <p:sldId id="263" r:id="rId10"/>
    <p:sldId id="264" r:id="rId11"/>
    <p:sldId id="265" r:id="rId12"/>
    <p:sldId id="266" r:id="rId13"/>
    <p:sldId id="267" r:id="rId14"/>
    <p:sldId id="273" r:id="rId15"/>
    <p:sldId id="275" r:id="rId16"/>
    <p:sldId id="268" r:id="rId17"/>
    <p:sldId id="269" r:id="rId18"/>
    <p:sldId id="270" r:id="rId19"/>
    <p:sldId id="271" r:id="rId20"/>
    <p:sldId id="272" r:id="rId21"/>
    <p:sldId id="274" r:id="rId22"/>
  </p:sldIdLst>
  <p:sldSz cx="10972800" cy="51435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90" y="-150"/>
      </p:cViewPr>
      <p:guideLst>
        <p:guide orient="horz" pos="1620"/>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1597819"/>
            <a:ext cx="932688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645920" y="2914650"/>
            <a:ext cx="768096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15802C-1D22-44B5-91C4-4957BDCF1D22}" type="datetimeFigureOut">
              <a:rPr lang="en-US" smtClean="0"/>
              <a:t>7/21/2013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C28E29-9D1A-492F-A069-FAA771B87320}" type="slidenum">
              <a:rPr lang="en-US" smtClean="0"/>
              <a:t>‹#›</a:t>
            </a:fld>
            <a:endParaRPr lang="en-US" dirty="0"/>
          </a:p>
        </p:txBody>
      </p:sp>
    </p:spTree>
    <p:extLst>
      <p:ext uri="{BB962C8B-B14F-4D97-AF65-F5344CB8AC3E}">
        <p14:creationId xmlns:p14="http://schemas.microsoft.com/office/powerpoint/2010/main" val="324174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15802C-1D22-44B5-91C4-4957BDCF1D22}" type="datetimeFigureOut">
              <a:rPr lang="en-US" smtClean="0"/>
              <a:t>7/21/2013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C28E29-9D1A-492F-A069-FAA771B87320}" type="slidenum">
              <a:rPr lang="en-US" smtClean="0"/>
              <a:t>‹#›</a:t>
            </a:fld>
            <a:endParaRPr lang="en-US" dirty="0"/>
          </a:p>
        </p:txBody>
      </p:sp>
    </p:spTree>
    <p:extLst>
      <p:ext uri="{BB962C8B-B14F-4D97-AF65-F5344CB8AC3E}">
        <p14:creationId xmlns:p14="http://schemas.microsoft.com/office/powerpoint/2010/main" val="405304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45956" y="154781"/>
            <a:ext cx="2962274"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9130" y="154781"/>
            <a:ext cx="8703946"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15802C-1D22-44B5-91C4-4957BDCF1D22}" type="datetimeFigureOut">
              <a:rPr lang="en-US" smtClean="0"/>
              <a:t>7/21/2013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C28E29-9D1A-492F-A069-FAA771B87320}" type="slidenum">
              <a:rPr lang="en-US" smtClean="0"/>
              <a:t>‹#›</a:t>
            </a:fld>
            <a:endParaRPr lang="en-US" dirty="0"/>
          </a:p>
        </p:txBody>
      </p:sp>
    </p:spTree>
    <p:extLst>
      <p:ext uri="{BB962C8B-B14F-4D97-AF65-F5344CB8AC3E}">
        <p14:creationId xmlns:p14="http://schemas.microsoft.com/office/powerpoint/2010/main" val="3483236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3498110"/>
            <a:ext cx="1098130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822960" y="1314451"/>
            <a:ext cx="9326880" cy="137232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822960" y="2708705"/>
            <a:ext cx="9326880" cy="899778"/>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4517" y="3714750"/>
            <a:ext cx="10977318" cy="1434066"/>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115802C-1D22-44B5-91C4-4957BDCF1D22}" type="datetimeFigureOut">
              <a:rPr lang="en-US" smtClean="0"/>
              <a:t>7/21/2013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1C28E29-9D1A-492F-A069-FAA771B87320}"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115802C-1D22-44B5-91C4-4957BDCF1D22}" type="datetimeFigureOut">
              <a:rPr lang="en-US" smtClean="0"/>
              <a:t>7/21/2013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C28E29-9D1A-492F-A069-FAA771B87320}"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66851" y="794784"/>
            <a:ext cx="9326880" cy="13716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707256" y="2198784"/>
            <a:ext cx="5486400" cy="1091166"/>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115802C-1D22-44B5-91C4-4957BDCF1D22}" type="datetimeFigureOut">
              <a:rPr lang="en-US" smtClean="0"/>
              <a:t>7/21/2013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C28E29-9D1A-492F-A069-FAA771B87320}" type="slidenum">
              <a:rPr lang="en-US" smtClean="0"/>
              <a:t>‹#›</a:t>
            </a:fld>
            <a:endParaRPr lang="en-US" dirty="0"/>
          </a:p>
        </p:txBody>
      </p:sp>
      <p:sp>
        <p:nvSpPr>
          <p:cNvPr id="7" name="Chevron 6"/>
          <p:cNvSpPr/>
          <p:nvPr/>
        </p:nvSpPr>
        <p:spPr>
          <a:xfrm>
            <a:off x="4364016" y="2254104"/>
            <a:ext cx="219456"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140317" y="2254104"/>
            <a:ext cx="219456"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48640" y="1110997"/>
            <a:ext cx="484632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577840" y="1110997"/>
            <a:ext cx="484632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115802C-1D22-44B5-91C4-4957BDCF1D22}" type="datetimeFigureOut">
              <a:rPr lang="en-US" smtClean="0"/>
              <a:t>7/21/2013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C28E29-9D1A-492F-A069-FAA771B87320}"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48640" y="204788"/>
            <a:ext cx="9875520" cy="85725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48640" y="4057650"/>
            <a:ext cx="4848226"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574032" y="4057650"/>
            <a:ext cx="4850130"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48640" y="1083221"/>
            <a:ext cx="4848226" cy="2956322"/>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574031" y="1083221"/>
            <a:ext cx="4850130" cy="2956322"/>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115802C-1D22-44B5-91C4-4957BDCF1D22}" type="datetimeFigureOut">
              <a:rPr lang="en-US" smtClean="0"/>
              <a:t>7/21/2013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F1C28E29-9D1A-492F-A069-FAA771B87320}"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115802C-1D22-44B5-91C4-4957BDCF1D22}" type="datetimeFigureOut">
              <a:rPr lang="en-US" smtClean="0"/>
              <a:t>7/21/2013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F1C28E29-9D1A-492F-A069-FAA771B87320}"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115802C-1D22-44B5-91C4-4957BDCF1D22}" type="datetimeFigureOut">
              <a:rPr lang="en-US" smtClean="0"/>
              <a:t>7/21/2013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F1C28E29-9D1A-492F-A069-FAA771B87320}" type="slidenum">
              <a:rPr lang="en-US" smtClean="0"/>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97280" y="3657600"/>
            <a:ext cx="8978131" cy="3429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303520" y="4016327"/>
            <a:ext cx="4769510" cy="6858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097280" y="205740"/>
            <a:ext cx="8975750" cy="3429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072438" y="4805958"/>
            <a:ext cx="2304288" cy="274320"/>
          </a:xfrm>
        </p:spPr>
        <p:txBody>
          <a:bodyPr/>
          <a:lstStyle>
            <a:extLst/>
          </a:lstStyle>
          <a:p>
            <a:fld id="{F115802C-1D22-44B5-91C4-4957BDCF1D22}" type="datetimeFigureOut">
              <a:rPr lang="en-US" smtClean="0"/>
              <a:t>7/21/2013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C28E29-9D1A-492F-A069-FAA771B87320}"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15802C-1D22-44B5-91C4-4957BDCF1D22}" type="datetimeFigureOut">
              <a:rPr lang="en-US" smtClean="0"/>
              <a:t>7/21/2013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C28E29-9D1A-492F-A069-FAA771B87320}" type="slidenum">
              <a:rPr lang="en-US" smtClean="0"/>
              <a:t>‹#›</a:t>
            </a:fld>
            <a:endParaRPr lang="en-US" dirty="0"/>
          </a:p>
        </p:txBody>
      </p:sp>
    </p:spTree>
    <p:extLst>
      <p:ext uri="{BB962C8B-B14F-4D97-AF65-F5344CB8AC3E}">
        <p14:creationId xmlns:p14="http://schemas.microsoft.com/office/powerpoint/2010/main" val="35294572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369478" y="4082552"/>
            <a:ext cx="8595360" cy="486174"/>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74320" y="142476"/>
            <a:ext cx="10424160" cy="329184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115802C-1D22-44B5-91C4-4957BDCF1D22}" type="datetimeFigureOut">
              <a:rPr lang="en-US" smtClean="0"/>
              <a:t>7/21/2013</a:t>
            </a:fld>
            <a:endParaRPr lang="en-US" dirty="0"/>
          </a:p>
        </p:txBody>
      </p:sp>
      <p:sp>
        <p:nvSpPr>
          <p:cNvPr id="6" name="Footer Placeholder 5"/>
          <p:cNvSpPr>
            <a:spLocks noGrp="1"/>
          </p:cNvSpPr>
          <p:nvPr>
            <p:ph type="ftr" sz="quarter" idx="11"/>
          </p:nvPr>
        </p:nvSpPr>
        <p:spPr>
          <a:xfrm>
            <a:off x="5256087" y="4805958"/>
            <a:ext cx="2820817" cy="273844"/>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1C28E29-9D1A-492F-A069-FAA771B87320}" type="slidenum">
              <a:rPr lang="en-US" smtClean="0"/>
              <a:t>‹#›</a:t>
            </a:fld>
            <a:endParaRPr lang="en-US" dirty="0"/>
          </a:p>
        </p:txBody>
      </p:sp>
      <p:sp>
        <p:nvSpPr>
          <p:cNvPr id="2" name="Title 1"/>
          <p:cNvSpPr>
            <a:spLocks noGrp="1"/>
          </p:cNvSpPr>
          <p:nvPr>
            <p:ph type="title"/>
          </p:nvPr>
        </p:nvSpPr>
        <p:spPr>
          <a:xfrm>
            <a:off x="274320" y="3648842"/>
            <a:ext cx="9690518" cy="422004"/>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599128" y="4458702"/>
            <a:ext cx="5928749"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82861" y="4454258"/>
            <a:ext cx="442854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7250" y="4343440"/>
            <a:ext cx="4082777" cy="810651"/>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1084" y="4340804"/>
            <a:ext cx="4086611"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0396934" y="3741330"/>
            <a:ext cx="219456"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0173235" y="3741330"/>
            <a:ext cx="219456"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48640" y="1110997"/>
            <a:ext cx="9875520" cy="328955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115802C-1D22-44B5-91C4-4957BDCF1D22}" type="datetimeFigureOut">
              <a:rPr lang="en-US" smtClean="0"/>
              <a:t>7/21/2013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C28E29-9D1A-492F-A069-FAA771B87320}"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12816" y="205980"/>
            <a:ext cx="2132964" cy="419457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48640" y="205981"/>
            <a:ext cx="7589520" cy="419457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115802C-1D22-44B5-91C4-4957BDCF1D22}" type="datetimeFigureOut">
              <a:rPr lang="en-US" smtClean="0"/>
              <a:t>7/21/2013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C28E29-9D1A-492F-A069-FAA771B8732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3305176"/>
            <a:ext cx="932688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66776" y="2180035"/>
            <a:ext cx="932688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15802C-1D22-44B5-91C4-4957BDCF1D22}" type="datetimeFigureOut">
              <a:rPr lang="en-US" smtClean="0"/>
              <a:t>7/21/2013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C28E29-9D1A-492F-A069-FAA771B87320}" type="slidenum">
              <a:rPr lang="en-US" smtClean="0"/>
              <a:t>‹#›</a:t>
            </a:fld>
            <a:endParaRPr lang="en-US" dirty="0"/>
          </a:p>
        </p:txBody>
      </p:sp>
    </p:spTree>
    <p:extLst>
      <p:ext uri="{BB962C8B-B14F-4D97-AF65-F5344CB8AC3E}">
        <p14:creationId xmlns:p14="http://schemas.microsoft.com/office/powerpoint/2010/main" val="3873661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9131" y="900113"/>
            <a:ext cx="583311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75121" y="900113"/>
            <a:ext cx="583311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15802C-1D22-44B5-91C4-4957BDCF1D22}" type="datetimeFigureOut">
              <a:rPr lang="en-US" smtClean="0"/>
              <a:t>7/21/2013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C28E29-9D1A-492F-A069-FAA771B87320}" type="slidenum">
              <a:rPr lang="en-US" smtClean="0"/>
              <a:t>‹#›</a:t>
            </a:fld>
            <a:endParaRPr lang="en-US" dirty="0"/>
          </a:p>
        </p:txBody>
      </p:sp>
    </p:spTree>
    <p:extLst>
      <p:ext uri="{BB962C8B-B14F-4D97-AF65-F5344CB8AC3E}">
        <p14:creationId xmlns:p14="http://schemas.microsoft.com/office/powerpoint/2010/main" val="523857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8640" y="205979"/>
            <a:ext cx="987552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8640" y="1151335"/>
            <a:ext cx="4848226"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8640" y="1631156"/>
            <a:ext cx="4848226"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4031" y="1151335"/>
            <a:ext cx="485013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74031" y="1631156"/>
            <a:ext cx="485013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15802C-1D22-44B5-91C4-4957BDCF1D22}" type="datetimeFigureOut">
              <a:rPr lang="en-US" smtClean="0"/>
              <a:t>7/21/2013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C28E29-9D1A-492F-A069-FAA771B87320}" type="slidenum">
              <a:rPr lang="en-US" smtClean="0"/>
              <a:t>‹#›</a:t>
            </a:fld>
            <a:endParaRPr lang="en-US" dirty="0"/>
          </a:p>
        </p:txBody>
      </p:sp>
    </p:spTree>
    <p:extLst>
      <p:ext uri="{BB962C8B-B14F-4D97-AF65-F5344CB8AC3E}">
        <p14:creationId xmlns:p14="http://schemas.microsoft.com/office/powerpoint/2010/main" val="1383744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15802C-1D22-44B5-91C4-4957BDCF1D22}" type="datetimeFigureOut">
              <a:rPr lang="en-US" smtClean="0"/>
              <a:t>7/21/2013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C28E29-9D1A-492F-A069-FAA771B87320}" type="slidenum">
              <a:rPr lang="en-US" smtClean="0"/>
              <a:t>‹#›</a:t>
            </a:fld>
            <a:endParaRPr lang="en-US" dirty="0"/>
          </a:p>
        </p:txBody>
      </p:sp>
    </p:spTree>
    <p:extLst>
      <p:ext uri="{BB962C8B-B14F-4D97-AF65-F5344CB8AC3E}">
        <p14:creationId xmlns:p14="http://schemas.microsoft.com/office/powerpoint/2010/main" val="973200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15802C-1D22-44B5-91C4-4957BDCF1D22}" type="datetimeFigureOut">
              <a:rPr lang="en-US" smtClean="0"/>
              <a:t>7/21/2013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C28E29-9D1A-492F-A069-FAA771B87320}" type="slidenum">
              <a:rPr lang="en-US" smtClean="0"/>
              <a:t>‹#›</a:t>
            </a:fld>
            <a:endParaRPr lang="en-US" dirty="0"/>
          </a:p>
        </p:txBody>
      </p:sp>
    </p:spTree>
    <p:extLst>
      <p:ext uri="{BB962C8B-B14F-4D97-AF65-F5344CB8AC3E}">
        <p14:creationId xmlns:p14="http://schemas.microsoft.com/office/powerpoint/2010/main" val="4070550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204787"/>
            <a:ext cx="3609976"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90060" y="204788"/>
            <a:ext cx="613410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8640" y="1076326"/>
            <a:ext cx="3609976"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15802C-1D22-44B5-91C4-4957BDCF1D22}" type="datetimeFigureOut">
              <a:rPr lang="en-US" smtClean="0"/>
              <a:t>7/21/2013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C28E29-9D1A-492F-A069-FAA771B87320}" type="slidenum">
              <a:rPr lang="en-US" smtClean="0"/>
              <a:t>‹#›</a:t>
            </a:fld>
            <a:endParaRPr lang="en-US" dirty="0"/>
          </a:p>
        </p:txBody>
      </p:sp>
    </p:spTree>
    <p:extLst>
      <p:ext uri="{BB962C8B-B14F-4D97-AF65-F5344CB8AC3E}">
        <p14:creationId xmlns:p14="http://schemas.microsoft.com/office/powerpoint/2010/main" val="103656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3600450"/>
            <a:ext cx="658368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50746" y="459581"/>
            <a:ext cx="658368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50746" y="4025503"/>
            <a:ext cx="658368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15802C-1D22-44B5-91C4-4957BDCF1D22}" type="datetimeFigureOut">
              <a:rPr lang="en-US" smtClean="0"/>
              <a:t>7/21/2013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C28E29-9D1A-492F-A069-FAA771B87320}" type="slidenum">
              <a:rPr lang="en-US" smtClean="0"/>
              <a:t>‹#›</a:t>
            </a:fld>
            <a:endParaRPr lang="en-US" dirty="0"/>
          </a:p>
        </p:txBody>
      </p:sp>
    </p:spTree>
    <p:extLst>
      <p:ext uri="{BB962C8B-B14F-4D97-AF65-F5344CB8AC3E}">
        <p14:creationId xmlns:p14="http://schemas.microsoft.com/office/powerpoint/2010/main" val="464310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05979"/>
            <a:ext cx="987552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48640" y="1200151"/>
            <a:ext cx="987552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48640" y="4767263"/>
            <a:ext cx="256032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15802C-1D22-44B5-91C4-4957BDCF1D22}" type="datetimeFigureOut">
              <a:rPr lang="en-US" smtClean="0"/>
              <a:t>7/21/2013</a:t>
            </a:fld>
            <a:endParaRPr lang="en-US" dirty="0"/>
          </a:p>
        </p:txBody>
      </p:sp>
      <p:sp>
        <p:nvSpPr>
          <p:cNvPr id="5" name="Footer Placeholder 4"/>
          <p:cNvSpPr>
            <a:spLocks noGrp="1"/>
          </p:cNvSpPr>
          <p:nvPr>
            <p:ph type="ftr" sz="quarter" idx="3"/>
          </p:nvPr>
        </p:nvSpPr>
        <p:spPr>
          <a:xfrm>
            <a:off x="3749040" y="4767263"/>
            <a:ext cx="347472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63840" y="4767263"/>
            <a:ext cx="256032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1C28E29-9D1A-492F-A069-FAA771B87320}" type="slidenum">
              <a:rPr lang="en-US" smtClean="0"/>
              <a:t>‹#›</a:t>
            </a:fld>
            <a:endParaRPr lang="en-US" dirty="0"/>
          </a:p>
        </p:txBody>
      </p:sp>
    </p:spTree>
    <p:extLst>
      <p:ext uri="{BB962C8B-B14F-4D97-AF65-F5344CB8AC3E}">
        <p14:creationId xmlns:p14="http://schemas.microsoft.com/office/powerpoint/2010/main" val="2118476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99128" y="4458702"/>
            <a:ext cx="5928749"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82861" y="4454258"/>
            <a:ext cx="442854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7250" y="4343440"/>
            <a:ext cx="4082777" cy="810651"/>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1084" y="4340804"/>
            <a:ext cx="4086611"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548640" y="205979"/>
            <a:ext cx="9875520" cy="85725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548640" y="1110997"/>
            <a:ext cx="9875520" cy="339447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072438" y="4805958"/>
            <a:ext cx="2304288" cy="274320"/>
          </a:xfrm>
          <a:prstGeom prst="rect">
            <a:avLst/>
          </a:prstGeom>
        </p:spPr>
        <p:txBody>
          <a:bodyPr vert="horz" anchor="b"/>
          <a:lstStyle>
            <a:lvl1pPr algn="l" eaLnBrk="1" latinLnBrk="0" hangingPunct="1">
              <a:defRPr kumimoji="0" sz="1000">
                <a:solidFill>
                  <a:schemeClr val="tx1"/>
                </a:solidFill>
              </a:defRPr>
            </a:lvl1pPr>
            <a:extLst/>
          </a:lstStyle>
          <a:p>
            <a:fld id="{F115802C-1D22-44B5-91C4-4957BDCF1D22}" type="datetimeFigureOut">
              <a:rPr lang="en-US" smtClean="0"/>
              <a:t>7/21/2013</a:t>
            </a:fld>
            <a:endParaRPr lang="en-US" dirty="0"/>
          </a:p>
        </p:txBody>
      </p:sp>
      <p:sp>
        <p:nvSpPr>
          <p:cNvPr id="22" name="Footer Placeholder 21"/>
          <p:cNvSpPr>
            <a:spLocks noGrp="1"/>
          </p:cNvSpPr>
          <p:nvPr>
            <p:ph type="ftr" sz="quarter" idx="3"/>
          </p:nvPr>
        </p:nvSpPr>
        <p:spPr>
          <a:xfrm>
            <a:off x="5256087" y="4805958"/>
            <a:ext cx="2820817" cy="273844"/>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0376726" y="4805958"/>
            <a:ext cx="438912" cy="273844"/>
          </a:xfrm>
          <a:prstGeom prst="rect">
            <a:avLst/>
          </a:prstGeom>
        </p:spPr>
        <p:txBody>
          <a:bodyPr vert="horz" anchor="b"/>
          <a:lstStyle>
            <a:lvl1pPr algn="r" eaLnBrk="1" latinLnBrk="0" hangingPunct="1">
              <a:defRPr kumimoji="0" sz="1000" b="0">
                <a:solidFill>
                  <a:schemeClr val="tx1"/>
                </a:solidFill>
              </a:defRPr>
            </a:lvl1pPr>
            <a:extLst/>
          </a:lstStyle>
          <a:p>
            <a:fld id="{F1C28E29-9D1A-492F-A069-FAA771B8732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276350"/>
            <a:ext cx="10972800" cy="3867150"/>
          </a:xfrm>
          <a:prstGeom prst="rect">
            <a:avLst/>
          </a:prstGeom>
        </p:spPr>
      </p:pic>
      <p:sp>
        <p:nvSpPr>
          <p:cNvPr id="2" name="Title 1"/>
          <p:cNvSpPr>
            <a:spLocks noGrp="1"/>
          </p:cNvSpPr>
          <p:nvPr>
            <p:ph type="ctrTitle"/>
          </p:nvPr>
        </p:nvSpPr>
        <p:spPr>
          <a:xfrm>
            <a:off x="762000" y="57150"/>
            <a:ext cx="9326880" cy="1102519"/>
          </a:xfrm>
        </p:spPr>
        <p:txBody>
          <a:bodyPr/>
          <a:lstStyle/>
          <a:p>
            <a:r>
              <a:rPr lang="en-US" dirty="0" smtClean="0">
                <a:latin typeface="Times New Roman" pitchFamily="18" charset="0"/>
                <a:cs typeface="Times New Roman" pitchFamily="18" charset="0"/>
              </a:rPr>
              <a:t>Alcohol</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645920" y="895350"/>
            <a:ext cx="7680960" cy="1314450"/>
          </a:xfrm>
        </p:spPr>
        <p:txBody>
          <a:bodyPr/>
          <a:lstStyle/>
          <a:p>
            <a:r>
              <a:rPr lang="en-US" dirty="0" smtClean="0">
                <a:solidFill>
                  <a:schemeClr val="tx1"/>
                </a:solidFill>
                <a:latin typeface="Times New Roman" pitchFamily="18" charset="0"/>
                <a:cs typeface="Times New Roman" pitchFamily="18" charset="0"/>
              </a:rPr>
              <a:t>Proverbs 23:29-35, 1 Thessalonians 5:22</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262698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dirty="0">
                <a:latin typeface="Times New Roman" pitchFamily="18" charset="0"/>
                <a:cs typeface="Times New Roman" pitchFamily="18" charset="0"/>
              </a:rPr>
              <a:t>Do not look on the wine when it is red</a:t>
            </a:r>
            <a:r>
              <a:rPr lang="en-US" sz="3200" dirty="0" smtClean="0">
                <a:latin typeface="Times New Roman" pitchFamily="18" charset="0"/>
                <a:cs typeface="Times New Roman" pitchFamily="18" charset="0"/>
              </a:rPr>
              <a:t>, When </a:t>
            </a:r>
            <a:r>
              <a:rPr lang="en-US" sz="3200" dirty="0">
                <a:latin typeface="Times New Roman" pitchFamily="18" charset="0"/>
                <a:cs typeface="Times New Roman" pitchFamily="18" charset="0"/>
              </a:rPr>
              <a:t>it sparkles in the cup</a:t>
            </a:r>
            <a:r>
              <a:rPr lang="en-US" sz="3200" dirty="0" smtClean="0">
                <a:latin typeface="Times New Roman" pitchFamily="18" charset="0"/>
                <a:cs typeface="Times New Roman" pitchFamily="18" charset="0"/>
              </a:rPr>
              <a:t>, When </a:t>
            </a:r>
            <a:r>
              <a:rPr lang="en-US" sz="3200" dirty="0">
                <a:latin typeface="Times New Roman" pitchFamily="18" charset="0"/>
                <a:cs typeface="Times New Roman" pitchFamily="18" charset="0"/>
              </a:rPr>
              <a:t>it swirls around smoothly;32 At the last it bites like a serpent</a:t>
            </a:r>
            <a:r>
              <a:rPr lang="en-US" sz="3200" dirty="0" smtClean="0">
                <a:latin typeface="Times New Roman" pitchFamily="18" charset="0"/>
                <a:cs typeface="Times New Roman" pitchFamily="18" charset="0"/>
              </a:rPr>
              <a:t>, And </a:t>
            </a:r>
            <a:r>
              <a:rPr lang="en-US" sz="3200" dirty="0">
                <a:latin typeface="Times New Roman" pitchFamily="18" charset="0"/>
                <a:cs typeface="Times New Roman" pitchFamily="18" charset="0"/>
              </a:rPr>
              <a:t>stings like a viper</a:t>
            </a: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Proverbs 23:31-22</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942937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dirty="0">
                <a:latin typeface="Times New Roman" pitchFamily="18" charset="0"/>
                <a:cs typeface="Times New Roman" pitchFamily="18" charset="0"/>
              </a:rPr>
              <a:t>Your eyes will see strange things</a:t>
            </a:r>
            <a:r>
              <a:rPr lang="en-US" sz="3200" dirty="0" smtClean="0">
                <a:latin typeface="Times New Roman" pitchFamily="18" charset="0"/>
                <a:cs typeface="Times New Roman" pitchFamily="18" charset="0"/>
              </a:rPr>
              <a:t>, And </a:t>
            </a:r>
            <a:r>
              <a:rPr lang="en-US" sz="3200" dirty="0">
                <a:latin typeface="Times New Roman" pitchFamily="18" charset="0"/>
                <a:cs typeface="Times New Roman" pitchFamily="18" charset="0"/>
              </a:rPr>
              <a:t>your heart will utter perverse things.</a:t>
            </a: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Proverbs 23:33</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970321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dirty="0">
                <a:latin typeface="Times New Roman" pitchFamily="18" charset="0"/>
                <a:cs typeface="Times New Roman" pitchFamily="18" charset="0"/>
              </a:rPr>
              <a:t>Yes, you will be like one who lies down in the midst of the sea</a:t>
            </a:r>
            <a:r>
              <a:rPr lang="en-US" sz="3200" dirty="0" smtClean="0">
                <a:latin typeface="Times New Roman" pitchFamily="18" charset="0"/>
                <a:cs typeface="Times New Roman" pitchFamily="18" charset="0"/>
              </a:rPr>
              <a:t>, Or </a:t>
            </a:r>
            <a:r>
              <a:rPr lang="en-US" sz="3200" dirty="0">
                <a:latin typeface="Times New Roman" pitchFamily="18" charset="0"/>
                <a:cs typeface="Times New Roman" pitchFamily="18" charset="0"/>
              </a:rPr>
              <a:t>like one who lies at the top of the mast, saying:35 "They have struck me, but I was not hurt</a:t>
            </a:r>
            <a:r>
              <a:rPr lang="en-US" sz="3200" dirty="0" smtClean="0">
                <a:latin typeface="Times New Roman" pitchFamily="18" charset="0"/>
                <a:cs typeface="Times New Roman" pitchFamily="18" charset="0"/>
              </a:rPr>
              <a:t>; They </a:t>
            </a:r>
            <a:r>
              <a:rPr lang="en-US" sz="3200" dirty="0">
                <a:latin typeface="Times New Roman" pitchFamily="18" charset="0"/>
                <a:cs typeface="Times New Roman" pitchFamily="18" charset="0"/>
              </a:rPr>
              <a:t>have beaten me, but I did not feel it</a:t>
            </a:r>
            <a:r>
              <a:rPr lang="en-US" sz="3200" dirty="0" smtClean="0">
                <a:latin typeface="Times New Roman" pitchFamily="18" charset="0"/>
                <a:cs typeface="Times New Roman" pitchFamily="18" charset="0"/>
              </a:rPr>
              <a:t>. When </a:t>
            </a:r>
            <a:r>
              <a:rPr lang="en-US" sz="3200" dirty="0">
                <a:latin typeface="Times New Roman" pitchFamily="18" charset="0"/>
                <a:cs typeface="Times New Roman" pitchFamily="18" charset="0"/>
              </a:rPr>
              <a:t>shall I awake, that I may seek another drink?"</a:t>
            </a: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Proverbs 23:34-35</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48902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3200" dirty="0" smtClean="0">
                <a:latin typeface="Times New Roman" pitchFamily="18" charset="0"/>
                <a:cs typeface="Times New Roman" pitchFamily="18" charset="0"/>
              </a:rPr>
              <a:t>We have seen what the Bible says about Alcohol but what about in moderation</a:t>
            </a:r>
            <a:r>
              <a:rPr lang="en-US" sz="3200" dirty="0" smtClean="0">
                <a:latin typeface="Times New Roman" pitchFamily="18" charset="0"/>
                <a:cs typeface="Times New Roman" pitchFamily="18" charset="0"/>
              </a:rPr>
              <a:t>?</a:t>
            </a:r>
          </a:p>
          <a:p>
            <a:pPr marL="0" indent="0">
              <a:buNone/>
            </a:pPr>
            <a:endParaRPr lang="en-US" sz="3200" dirty="0" smtClean="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Social drinking?</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9546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3200" dirty="0">
                <a:latin typeface="Times New Roman" pitchFamily="18" charset="0"/>
                <a:cs typeface="Times New Roman" pitchFamily="18" charset="0"/>
              </a:rPr>
              <a:t>Abstain from every form of evil.</a:t>
            </a:r>
          </a:p>
          <a:p>
            <a:pPr marL="0" indent="0">
              <a:buNone/>
            </a:pPr>
            <a:r>
              <a:rPr lang="en-US" sz="3200" dirty="0">
                <a:latin typeface="Times New Roman" pitchFamily="18" charset="0"/>
                <a:cs typeface="Times New Roman" pitchFamily="18" charset="0"/>
              </a:rPr>
              <a:t>1 Thessalonians 5:22</a:t>
            </a:r>
          </a:p>
          <a:p>
            <a:pPr marL="0" indent="0">
              <a:buNone/>
            </a:pPr>
            <a:endParaRPr lang="en-US" sz="3200" dirty="0">
              <a:latin typeface="Times New Roman" pitchFamily="18" charset="0"/>
              <a:cs typeface="Times New Roman" pitchFamily="18" charset="0"/>
            </a:endParaRPr>
          </a:p>
          <a:p>
            <a:pPr marL="0" indent="0">
              <a:buNone/>
            </a:pPr>
            <a:r>
              <a:rPr lang="en-US" sz="3200" dirty="0">
                <a:latin typeface="Times New Roman" pitchFamily="18" charset="0"/>
                <a:cs typeface="Times New Roman" pitchFamily="18" charset="0"/>
              </a:rPr>
              <a:t>What about 1 Timothy 5:23?</a:t>
            </a:r>
          </a:p>
          <a:p>
            <a:pPr marL="0" indent="0">
              <a:buNone/>
            </a:pPr>
            <a:endParaRPr lang="en-US" sz="3200" dirty="0" smtClean="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Social drinking?</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69944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dirty="0">
                <a:latin typeface="Times New Roman" pitchFamily="18" charset="0"/>
                <a:cs typeface="Times New Roman" pitchFamily="18" charset="0"/>
              </a:rPr>
              <a:t>No longer drink only water, but use a little wine for your stomach's sake and your frequent infirmities</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1 Timothy 5:23</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230369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3200" dirty="0">
                <a:latin typeface="Times New Roman" pitchFamily="18" charset="0"/>
                <a:cs typeface="Times New Roman" pitchFamily="18" charset="0"/>
              </a:rPr>
              <a:t>On the third day there was a wedding in Cana of Galilee, and the mother of Jesus was there. 2 Now both Jesus and His disciples were invited to the wedding. 3 And when they ran out of wine, the mother of Jesus said to Him, "They have no wine."4 Jesus said to her, " Woman, what does your concern have to do with Me? My hour has not yet come</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John 2:1-11</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909142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895350"/>
            <a:ext cx="9875520" cy="3610119"/>
          </a:xfrm>
        </p:spPr>
        <p:txBody>
          <a:bodyPr>
            <a:noAutofit/>
          </a:bodyPr>
          <a:lstStyle/>
          <a:p>
            <a:pPr marL="0" indent="0">
              <a:buNone/>
            </a:pPr>
            <a:r>
              <a:rPr lang="en-US" sz="3200" dirty="0">
                <a:latin typeface="Times New Roman" pitchFamily="18" charset="0"/>
                <a:cs typeface="Times New Roman" pitchFamily="18" charset="0"/>
              </a:rPr>
              <a:t>5 His mother said to the servants, " Whatever He says to you, do it."6 Now there were set there six </a:t>
            </a:r>
            <a:r>
              <a:rPr lang="en-US" sz="3200" dirty="0" err="1">
                <a:latin typeface="Times New Roman" pitchFamily="18" charset="0"/>
                <a:cs typeface="Times New Roman" pitchFamily="18" charset="0"/>
              </a:rPr>
              <a:t>waterpots</a:t>
            </a:r>
            <a:r>
              <a:rPr lang="en-US" sz="3200" dirty="0">
                <a:latin typeface="Times New Roman" pitchFamily="18" charset="0"/>
                <a:cs typeface="Times New Roman" pitchFamily="18" charset="0"/>
              </a:rPr>
              <a:t> of stone, according to the manner of purification of the Jews, containing twenty or thirty gallons apiece. 7 Jesus said to them, " Fill the </a:t>
            </a:r>
            <a:r>
              <a:rPr lang="en-US" sz="3200" dirty="0" err="1">
                <a:latin typeface="Times New Roman" pitchFamily="18" charset="0"/>
                <a:cs typeface="Times New Roman" pitchFamily="18" charset="0"/>
              </a:rPr>
              <a:t>waterpots</a:t>
            </a:r>
            <a:r>
              <a:rPr lang="en-US" sz="3200" dirty="0">
                <a:latin typeface="Times New Roman" pitchFamily="18" charset="0"/>
                <a:cs typeface="Times New Roman" pitchFamily="18" charset="0"/>
              </a:rPr>
              <a:t> with water." And they filled them up to the brim. 8 And He said to them, " Draw some out now, and take it to the master of the feast." And they took it. </a:t>
            </a:r>
          </a:p>
        </p:txBody>
      </p:sp>
      <p:sp>
        <p:nvSpPr>
          <p:cNvPr id="2" name="Title 1"/>
          <p:cNvSpPr>
            <a:spLocks noGrp="1"/>
          </p:cNvSpPr>
          <p:nvPr>
            <p:ph type="title"/>
          </p:nvPr>
        </p:nvSpPr>
        <p:spPr>
          <a:xfrm>
            <a:off x="533400" y="57150"/>
            <a:ext cx="9875520" cy="857250"/>
          </a:xfrm>
        </p:spPr>
        <p:txBody>
          <a:bodyPr/>
          <a:lstStyle/>
          <a:p>
            <a:r>
              <a:rPr lang="en-US" dirty="0" smtClean="0">
                <a:latin typeface="Times New Roman" pitchFamily="18" charset="0"/>
                <a:cs typeface="Times New Roman" pitchFamily="18" charset="0"/>
              </a:rPr>
              <a:t>John 2:1-11</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656827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3200" dirty="0">
                <a:latin typeface="Times New Roman" pitchFamily="18" charset="0"/>
                <a:cs typeface="Times New Roman" pitchFamily="18" charset="0"/>
              </a:rPr>
              <a:t>9 When the master of the feast had tasted the water that was made wine, and did not know where it came from (</a:t>
            </a:r>
            <a:r>
              <a:rPr lang="en-US" sz="3200" dirty="0" smtClean="0">
                <a:latin typeface="Times New Roman" pitchFamily="18" charset="0"/>
                <a:cs typeface="Times New Roman" pitchFamily="18" charset="0"/>
              </a:rPr>
              <a:t>but </a:t>
            </a:r>
            <a:r>
              <a:rPr lang="en-US" sz="3200" dirty="0">
                <a:latin typeface="Times New Roman" pitchFamily="18" charset="0"/>
                <a:cs typeface="Times New Roman" pitchFamily="18" charset="0"/>
              </a:rPr>
              <a:t>the servants who had drawn the water knew), the master of the feast called the bridegroom. 10 And he said to him, " Every man at the beginning sets out the good wine, and when the guests have well drunk, then the inferior. You have kept the good wine until now</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John 2:1-11</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855086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dirty="0">
                <a:latin typeface="Times New Roman" pitchFamily="18" charset="0"/>
                <a:cs typeface="Times New Roman" pitchFamily="18" charset="0"/>
              </a:rPr>
              <a:t>11 This beginning of signs Jesus did in Cana of Galilee, and manifested His glory; and His disciples believed in Him.</a:t>
            </a: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John 2:1-11</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74668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What does the World Say?</a:t>
            </a:r>
            <a:endParaRPr lang="en-US" dirty="0">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950720" cy="1414272"/>
          </a:xfrm>
        </p:spPr>
      </p:pic>
      <p:sp>
        <p:nvSpPr>
          <p:cNvPr id="7" name="TextBox 6"/>
          <p:cNvSpPr txBox="1"/>
          <p:nvPr/>
        </p:nvSpPr>
        <p:spPr>
          <a:xfrm>
            <a:off x="491067" y="964623"/>
            <a:ext cx="92964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It’s a pass time.</a:t>
            </a:r>
            <a:endParaRPr lang="en-US" sz="3200" dirty="0">
              <a:latin typeface="Times New Roman" pitchFamily="18" charset="0"/>
              <a:cs typeface="Times New Roman" pitchFamily="18"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200" y="1587501"/>
            <a:ext cx="6172200" cy="3344822"/>
          </a:xfrm>
          <a:prstGeom prst="rect">
            <a:avLst/>
          </a:prstGeom>
        </p:spPr>
      </p:pic>
    </p:spTree>
    <p:extLst>
      <p:ext uri="{BB962C8B-B14F-4D97-AF65-F5344CB8AC3E}">
        <p14:creationId xmlns:p14="http://schemas.microsoft.com/office/powerpoint/2010/main" val="391565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dirty="0" smtClean="0">
                <a:latin typeface="Times New Roman" pitchFamily="18" charset="0"/>
                <a:cs typeface="Times New Roman" pitchFamily="18" charset="0"/>
              </a:rPr>
              <a:t>Is it acceptable to you?</a:t>
            </a:r>
          </a:p>
          <a:p>
            <a:pPr marL="0" indent="0">
              <a:buNone/>
            </a:pPr>
            <a:endParaRPr lang="en-US" sz="3200" dirty="0" smtClean="0">
              <a:latin typeface="Times New Roman" pitchFamily="18" charset="0"/>
              <a:cs typeface="Times New Roman" pitchFamily="18" charset="0"/>
            </a:endParaRPr>
          </a:p>
          <a:p>
            <a:pPr marL="0" indent="0">
              <a:buNone/>
            </a:pPr>
            <a:r>
              <a:rPr lang="en-US" sz="3200" dirty="0" smtClean="0">
                <a:latin typeface="Times New Roman" pitchFamily="18" charset="0"/>
                <a:cs typeface="Times New Roman" pitchFamily="18" charset="0"/>
              </a:rPr>
              <a:t>Is it acceptable to God?</a:t>
            </a:r>
          </a:p>
          <a:p>
            <a:pPr marL="0" indent="0">
              <a:buNone/>
            </a:pP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Alcohol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0619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What does the World Say?</a:t>
            </a:r>
            <a:endParaRPr lang="en-US" dirty="0">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950720" cy="1414272"/>
          </a:xfrm>
        </p:spPr>
      </p:pic>
      <p:sp>
        <p:nvSpPr>
          <p:cNvPr id="7" name="TextBox 6"/>
          <p:cNvSpPr txBox="1"/>
          <p:nvPr/>
        </p:nvSpPr>
        <p:spPr>
          <a:xfrm>
            <a:off x="457200" y="960679"/>
            <a:ext cx="92964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It’s a status symbol.</a:t>
            </a:r>
            <a:endParaRPr lang="en-US" sz="3200" dirty="0">
              <a:latin typeface="Times New Roman" pitchFamily="18" charset="0"/>
              <a:cs typeface="Times New Roman"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2065158"/>
            <a:ext cx="7543800" cy="2792591"/>
          </a:xfrm>
          <a:prstGeom prst="rect">
            <a:avLst/>
          </a:prstGeom>
        </p:spPr>
      </p:pic>
    </p:spTree>
    <p:extLst>
      <p:ext uri="{BB962C8B-B14F-4D97-AF65-F5344CB8AC3E}">
        <p14:creationId xmlns:p14="http://schemas.microsoft.com/office/powerpoint/2010/main" val="340061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What does the World Say?</a:t>
            </a:r>
            <a:endParaRPr lang="en-US" dirty="0">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950720" cy="1414272"/>
          </a:xfrm>
        </p:spPr>
      </p:pic>
      <p:sp>
        <p:nvSpPr>
          <p:cNvPr id="7" name="TextBox 6"/>
          <p:cNvSpPr txBox="1"/>
          <p:nvPr/>
        </p:nvSpPr>
        <p:spPr>
          <a:xfrm>
            <a:off x="321924" y="1047750"/>
            <a:ext cx="92964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It’s fun.</a:t>
            </a:r>
            <a:endParaRPr lang="en-US" sz="3200" dirty="0">
              <a:latin typeface="Times New Roman" pitchFamily="18" charset="0"/>
              <a:cs typeface="Times New Roman"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038350"/>
            <a:ext cx="9601200" cy="3022025"/>
          </a:xfrm>
          <a:prstGeom prst="rect">
            <a:avLst/>
          </a:prstGeom>
        </p:spPr>
      </p:pic>
    </p:spTree>
    <p:extLst>
      <p:ext uri="{BB962C8B-B14F-4D97-AF65-F5344CB8AC3E}">
        <p14:creationId xmlns:p14="http://schemas.microsoft.com/office/powerpoint/2010/main" val="1018844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en-US" sz="4100" dirty="0" smtClean="0">
                <a:latin typeface="Times New Roman" pitchFamily="18" charset="0"/>
                <a:cs typeface="Times New Roman" pitchFamily="18" charset="0"/>
              </a:rPr>
              <a:t>Effects on </a:t>
            </a:r>
            <a:r>
              <a:rPr lang="en-US" sz="4100" dirty="0">
                <a:latin typeface="Times New Roman" pitchFamily="18" charset="0"/>
                <a:cs typeface="Times New Roman" pitchFamily="18" charset="0"/>
              </a:rPr>
              <a:t>your health </a:t>
            </a:r>
            <a:endParaRPr lang="en-US" sz="4100" dirty="0" smtClean="0">
              <a:latin typeface="Times New Roman" pitchFamily="18" charset="0"/>
              <a:cs typeface="Times New Roman" pitchFamily="18" charset="0"/>
            </a:endParaRPr>
          </a:p>
          <a:p>
            <a:pPr marL="0" indent="0">
              <a:buNone/>
            </a:pPr>
            <a:r>
              <a:rPr lang="en-US" sz="4100" i="1" dirty="0" smtClean="0">
                <a:latin typeface="Times New Roman" pitchFamily="18" charset="0"/>
                <a:cs typeface="Times New Roman" pitchFamily="18" charset="0"/>
              </a:rPr>
              <a:t>Resveratrol </a:t>
            </a:r>
            <a:r>
              <a:rPr lang="en-US" sz="4100" i="1" dirty="0">
                <a:latin typeface="Times New Roman" pitchFamily="18" charset="0"/>
                <a:cs typeface="Times New Roman" pitchFamily="18" charset="0"/>
              </a:rPr>
              <a:t>might be </a:t>
            </a:r>
            <a:r>
              <a:rPr lang="en-US" sz="4100" i="1" dirty="0" smtClean="0">
                <a:latin typeface="Times New Roman" pitchFamily="18" charset="0"/>
                <a:cs typeface="Times New Roman" pitchFamily="18" charset="0"/>
              </a:rPr>
              <a:t>a key ingredient </a:t>
            </a:r>
            <a:r>
              <a:rPr lang="en-US" sz="4100" i="1" dirty="0">
                <a:latin typeface="Times New Roman" pitchFamily="18" charset="0"/>
                <a:cs typeface="Times New Roman" pitchFamily="18" charset="0"/>
              </a:rPr>
              <a:t>in red wine that helps </a:t>
            </a:r>
            <a:r>
              <a:rPr lang="en-US" sz="4100" i="1" dirty="0" smtClean="0">
                <a:latin typeface="Times New Roman" pitchFamily="18" charset="0"/>
                <a:cs typeface="Times New Roman" pitchFamily="18" charset="0"/>
              </a:rPr>
              <a:t>prevent damage to blood </a:t>
            </a:r>
            <a:r>
              <a:rPr lang="en-US" sz="4100" i="1" dirty="0">
                <a:latin typeface="Times New Roman" pitchFamily="18" charset="0"/>
                <a:cs typeface="Times New Roman" pitchFamily="18" charset="0"/>
              </a:rPr>
              <a:t>vessels, reduces "</a:t>
            </a:r>
            <a:r>
              <a:rPr lang="en-US" sz="4100" i="1" dirty="0" smtClean="0">
                <a:latin typeface="Times New Roman" pitchFamily="18" charset="0"/>
                <a:cs typeface="Times New Roman" pitchFamily="18" charset="0"/>
              </a:rPr>
              <a:t>bad“ cholesterol </a:t>
            </a:r>
            <a:r>
              <a:rPr lang="en-US" sz="4100" i="1" dirty="0">
                <a:latin typeface="Times New Roman" pitchFamily="18" charset="0"/>
                <a:cs typeface="Times New Roman" pitchFamily="18" charset="0"/>
              </a:rPr>
              <a:t>and </a:t>
            </a:r>
            <a:r>
              <a:rPr lang="en-US" sz="4100" i="1" dirty="0" smtClean="0">
                <a:latin typeface="Times New Roman" pitchFamily="18" charset="0"/>
                <a:cs typeface="Times New Roman" pitchFamily="18" charset="0"/>
              </a:rPr>
              <a:t>prevent blood </a:t>
            </a:r>
            <a:r>
              <a:rPr lang="en-US" sz="4100" i="1" dirty="0">
                <a:latin typeface="Times New Roman" pitchFamily="18" charset="0"/>
                <a:cs typeface="Times New Roman" pitchFamily="18" charset="0"/>
              </a:rPr>
              <a:t>clots</a:t>
            </a:r>
            <a:r>
              <a:rPr lang="en-US" sz="4100" i="1" dirty="0" smtClean="0">
                <a:latin typeface="Times New Roman" pitchFamily="18" charset="0"/>
                <a:cs typeface="Times New Roman" pitchFamily="18" charset="0"/>
              </a:rPr>
              <a:t>. </a:t>
            </a:r>
          </a:p>
          <a:p>
            <a:pPr marL="0" indent="0">
              <a:buNone/>
            </a:pPr>
            <a:r>
              <a:rPr lang="en-US" sz="4100" i="1" dirty="0" smtClean="0">
                <a:latin typeface="Times New Roman" pitchFamily="18" charset="0"/>
                <a:cs typeface="Times New Roman" pitchFamily="18" charset="0"/>
              </a:rPr>
              <a:t>Mayoclinic.com</a:t>
            </a:r>
          </a:p>
          <a:p>
            <a:pPr marL="0" indent="0">
              <a:buNone/>
            </a:pPr>
            <a:endParaRPr lang="en-US" i="1" dirty="0" smtClean="0">
              <a:latin typeface="Times New Roman" pitchFamily="18" charset="0"/>
              <a:cs typeface="Times New Roman" pitchFamily="18" charset="0"/>
            </a:endParaRPr>
          </a:p>
          <a:p>
            <a:pPr marL="0" indent="0">
              <a:buNone/>
            </a:pPr>
            <a:r>
              <a:rPr lang="en-US" dirty="0" smtClean="0"/>
              <a:t>	</a:t>
            </a:r>
            <a:endParaRPr lang="en-US" dirty="0"/>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Effects of Alcohol</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85422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sz="3800" dirty="0" smtClean="0">
                <a:latin typeface="Times New Roman" pitchFamily="18" charset="0"/>
                <a:cs typeface="Times New Roman" pitchFamily="18" charset="0"/>
              </a:rPr>
              <a:t>The effects are evident</a:t>
            </a:r>
          </a:p>
          <a:p>
            <a:pPr marL="0" indent="0">
              <a:buNone/>
            </a:pPr>
            <a:r>
              <a:rPr lang="en-US" sz="3800" dirty="0">
                <a:latin typeface="Times New Roman" pitchFamily="18" charset="0"/>
                <a:cs typeface="Times New Roman" pitchFamily="18" charset="0"/>
              </a:rPr>
              <a:t>	</a:t>
            </a:r>
            <a:r>
              <a:rPr lang="en-US" sz="3800" dirty="0" smtClean="0">
                <a:latin typeface="Times New Roman" pitchFamily="18" charset="0"/>
                <a:cs typeface="Times New Roman" pitchFamily="18" charset="0"/>
              </a:rPr>
              <a:t>Effects on </a:t>
            </a:r>
            <a:r>
              <a:rPr lang="en-US" sz="3800" dirty="0">
                <a:latin typeface="Times New Roman" pitchFamily="18" charset="0"/>
                <a:cs typeface="Times New Roman" pitchFamily="18" charset="0"/>
              </a:rPr>
              <a:t>your health </a:t>
            </a:r>
            <a:r>
              <a:rPr lang="en-US" sz="3800" i="1" dirty="0" smtClean="0">
                <a:latin typeface="Times New Roman" pitchFamily="18" charset="0"/>
                <a:cs typeface="Times New Roman" pitchFamily="18" charset="0"/>
              </a:rPr>
              <a:t>–?Resveratrol? </a:t>
            </a:r>
          </a:p>
          <a:p>
            <a:pPr marL="0" indent="0">
              <a:buNone/>
            </a:pPr>
            <a:r>
              <a:rPr lang="en-US" sz="3800" i="1" dirty="0" smtClean="0">
                <a:latin typeface="Times New Roman" pitchFamily="18" charset="0"/>
                <a:cs typeface="Times New Roman" pitchFamily="18" charset="0"/>
              </a:rPr>
              <a:t>	Some </a:t>
            </a:r>
            <a:r>
              <a:rPr lang="en-US" sz="3800" i="1" dirty="0">
                <a:latin typeface="Times New Roman" pitchFamily="18" charset="0"/>
                <a:cs typeface="Times New Roman" pitchFamily="18" charset="0"/>
              </a:rPr>
              <a:t>research studies suggest that red and </a:t>
            </a:r>
            <a:r>
              <a:rPr lang="en-US" sz="3800" i="1" dirty="0" smtClean="0">
                <a:latin typeface="Times New Roman" pitchFamily="18" charset="0"/>
                <a:cs typeface="Times New Roman" pitchFamily="18" charset="0"/>
              </a:rPr>
              <a:t>purple</a:t>
            </a:r>
          </a:p>
          <a:p>
            <a:pPr marL="0" indent="0">
              <a:buNone/>
            </a:pPr>
            <a:r>
              <a:rPr lang="en-US" sz="3800" i="1" dirty="0">
                <a:latin typeface="Times New Roman" pitchFamily="18" charset="0"/>
                <a:cs typeface="Times New Roman" pitchFamily="18" charset="0"/>
              </a:rPr>
              <a:t> </a:t>
            </a:r>
            <a:r>
              <a:rPr lang="en-US" sz="3800" i="1" dirty="0" smtClean="0">
                <a:latin typeface="Times New Roman" pitchFamily="18" charset="0"/>
                <a:cs typeface="Times New Roman" pitchFamily="18" charset="0"/>
              </a:rPr>
              <a:t>        grape </a:t>
            </a:r>
            <a:r>
              <a:rPr lang="en-US" sz="3800" i="1" dirty="0">
                <a:latin typeface="Times New Roman" pitchFamily="18" charset="0"/>
                <a:cs typeface="Times New Roman" pitchFamily="18" charset="0"/>
              </a:rPr>
              <a:t>juices may provide some of </a:t>
            </a:r>
            <a:r>
              <a:rPr lang="en-US" sz="3800" i="1" dirty="0" smtClean="0">
                <a:latin typeface="Times New Roman" pitchFamily="18" charset="0"/>
                <a:cs typeface="Times New Roman" pitchFamily="18" charset="0"/>
              </a:rPr>
              <a:t>the same heart</a:t>
            </a:r>
          </a:p>
          <a:p>
            <a:pPr marL="0" indent="0">
              <a:buNone/>
            </a:pPr>
            <a:r>
              <a:rPr lang="en-US" sz="3800" i="1" dirty="0">
                <a:latin typeface="Times New Roman" pitchFamily="18" charset="0"/>
                <a:cs typeface="Times New Roman" pitchFamily="18" charset="0"/>
              </a:rPr>
              <a:t> </a:t>
            </a:r>
            <a:r>
              <a:rPr lang="en-US" sz="3800" i="1" dirty="0" smtClean="0">
                <a:latin typeface="Times New Roman" pitchFamily="18" charset="0"/>
                <a:cs typeface="Times New Roman" pitchFamily="18" charset="0"/>
              </a:rPr>
              <a:t>        benefits </a:t>
            </a:r>
            <a:r>
              <a:rPr lang="en-US" sz="3800" i="1" dirty="0">
                <a:latin typeface="Times New Roman" pitchFamily="18" charset="0"/>
                <a:cs typeface="Times New Roman" pitchFamily="18" charset="0"/>
              </a:rPr>
              <a:t>of red wine, </a:t>
            </a:r>
            <a:r>
              <a:rPr lang="en-US" sz="3800" i="1" dirty="0" smtClean="0">
                <a:latin typeface="Times New Roman" pitchFamily="18" charset="0"/>
                <a:cs typeface="Times New Roman" pitchFamily="18" charset="0"/>
              </a:rPr>
              <a:t>- mayoclinic.com</a:t>
            </a:r>
          </a:p>
          <a:p>
            <a:pPr marL="0" indent="0">
              <a:buNone/>
            </a:pPr>
            <a:endParaRPr lang="en-US" i="1" dirty="0" smtClean="0">
              <a:latin typeface="Times New Roman" pitchFamily="18" charset="0"/>
              <a:cs typeface="Times New Roman" pitchFamily="18" charset="0"/>
            </a:endParaRPr>
          </a:p>
          <a:p>
            <a:pPr marL="0" indent="0">
              <a:buNone/>
            </a:pPr>
            <a:r>
              <a:rPr lang="en-US" dirty="0" smtClean="0"/>
              <a:t>	</a:t>
            </a:r>
            <a:endParaRPr lang="en-US" dirty="0"/>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Alcohol and it’s effects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3629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latin typeface="Times New Roman" pitchFamily="18" charset="0"/>
                <a:cs typeface="Times New Roman" pitchFamily="18" charset="0"/>
              </a:rPr>
              <a:t>Effects on </a:t>
            </a:r>
            <a:r>
              <a:rPr lang="en-US" sz="3200" dirty="0">
                <a:latin typeface="Times New Roman" pitchFamily="18" charset="0"/>
                <a:cs typeface="Times New Roman" pitchFamily="18" charset="0"/>
              </a:rPr>
              <a:t>your health </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Effects on the family</a:t>
            </a:r>
          </a:p>
          <a:p>
            <a:r>
              <a:rPr lang="en-US" sz="3200" dirty="0" smtClean="0">
                <a:latin typeface="Times New Roman" pitchFamily="18" charset="0"/>
                <a:cs typeface="Times New Roman" pitchFamily="18" charset="0"/>
              </a:rPr>
              <a:t>Effects on your spiritual life</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Alcohol and it’s effects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06024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dirty="0">
                <a:latin typeface="Times New Roman" pitchFamily="18" charset="0"/>
                <a:cs typeface="Times New Roman" pitchFamily="18" charset="0"/>
              </a:rPr>
              <a:t>Or do you not know that your body is the temple of the Holy Spirit who is in you, whom you have from God, and you are not your own? 20 For you were bought at a price; therefore glorify God in your body and in your spirit, which are God's</a:t>
            </a:r>
            <a:r>
              <a:rPr lang="en-US" sz="3200" dirty="0" smtClean="0">
                <a:latin typeface="Times New Roman" pitchFamily="18" charset="0"/>
                <a:cs typeface="Times New Roman" pitchFamily="18" charset="0"/>
              </a:rPr>
              <a:t>.</a:t>
            </a:r>
          </a:p>
          <a:p>
            <a:pPr marL="0" indent="0">
              <a:buNone/>
            </a:pPr>
            <a:r>
              <a:rPr lang="en-US" sz="3200" dirty="0" smtClean="0">
                <a:latin typeface="Times New Roman" pitchFamily="18" charset="0"/>
                <a:cs typeface="Times New Roman" pitchFamily="18" charset="0"/>
              </a:rPr>
              <a:t>1 Corinthians 6:19-20</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Alcohol and it’s effects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37205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dirty="0">
                <a:latin typeface="Times New Roman" pitchFamily="18" charset="0"/>
                <a:cs typeface="Times New Roman" pitchFamily="18" charset="0"/>
              </a:rPr>
              <a:t>Who has woe</a:t>
            </a:r>
            <a:r>
              <a:rPr lang="en-US" sz="3200" dirty="0" smtClean="0">
                <a:latin typeface="Times New Roman" pitchFamily="18" charset="0"/>
                <a:cs typeface="Times New Roman" pitchFamily="18" charset="0"/>
              </a:rPr>
              <a:t>? Who </a:t>
            </a:r>
            <a:r>
              <a:rPr lang="en-US" sz="3200" dirty="0">
                <a:latin typeface="Times New Roman" pitchFamily="18" charset="0"/>
                <a:cs typeface="Times New Roman" pitchFamily="18" charset="0"/>
              </a:rPr>
              <a:t>has sorrow</a:t>
            </a:r>
            <a:r>
              <a:rPr lang="en-US" sz="3200" dirty="0" smtClean="0">
                <a:latin typeface="Times New Roman" pitchFamily="18" charset="0"/>
                <a:cs typeface="Times New Roman" pitchFamily="18" charset="0"/>
              </a:rPr>
              <a:t>? Who </a:t>
            </a:r>
            <a:r>
              <a:rPr lang="en-US" sz="3200" dirty="0">
                <a:latin typeface="Times New Roman" pitchFamily="18" charset="0"/>
                <a:cs typeface="Times New Roman" pitchFamily="18" charset="0"/>
              </a:rPr>
              <a:t>has contentions</a:t>
            </a:r>
            <a:r>
              <a:rPr lang="en-US" sz="3200" dirty="0" smtClean="0">
                <a:latin typeface="Times New Roman" pitchFamily="18" charset="0"/>
                <a:cs typeface="Times New Roman" pitchFamily="18" charset="0"/>
              </a:rPr>
              <a:t>? Who </a:t>
            </a:r>
            <a:r>
              <a:rPr lang="en-US" sz="3200" dirty="0">
                <a:latin typeface="Times New Roman" pitchFamily="18" charset="0"/>
                <a:cs typeface="Times New Roman" pitchFamily="18" charset="0"/>
              </a:rPr>
              <a:t>has complaints</a:t>
            </a:r>
            <a:r>
              <a:rPr lang="en-US" sz="3200" dirty="0" smtClean="0">
                <a:latin typeface="Times New Roman" pitchFamily="18" charset="0"/>
                <a:cs typeface="Times New Roman" pitchFamily="18" charset="0"/>
              </a:rPr>
              <a:t>? Who </a:t>
            </a:r>
            <a:r>
              <a:rPr lang="en-US" sz="3200" dirty="0">
                <a:latin typeface="Times New Roman" pitchFamily="18" charset="0"/>
                <a:cs typeface="Times New Roman" pitchFamily="18" charset="0"/>
              </a:rPr>
              <a:t>has wounds without cause</a:t>
            </a:r>
            <a:r>
              <a:rPr lang="en-US" sz="3200" dirty="0" smtClean="0">
                <a:latin typeface="Times New Roman" pitchFamily="18" charset="0"/>
                <a:cs typeface="Times New Roman" pitchFamily="18" charset="0"/>
              </a:rPr>
              <a:t>? Who </a:t>
            </a:r>
            <a:r>
              <a:rPr lang="en-US" sz="3200" dirty="0">
                <a:latin typeface="Times New Roman" pitchFamily="18" charset="0"/>
                <a:cs typeface="Times New Roman" pitchFamily="18" charset="0"/>
              </a:rPr>
              <a:t>has redness of eyes?30 Those who linger long at the wine</a:t>
            </a:r>
            <a:r>
              <a:rPr lang="en-US" sz="3200" dirty="0" smtClean="0">
                <a:latin typeface="Times New Roman" pitchFamily="18" charset="0"/>
                <a:cs typeface="Times New Roman" pitchFamily="18" charset="0"/>
              </a:rPr>
              <a:t>, Those </a:t>
            </a:r>
            <a:r>
              <a:rPr lang="en-US" sz="3200" dirty="0">
                <a:latin typeface="Times New Roman" pitchFamily="18" charset="0"/>
                <a:cs typeface="Times New Roman" pitchFamily="18" charset="0"/>
              </a:rPr>
              <a:t>who go in search of mixed </a:t>
            </a:r>
            <a:r>
              <a:rPr lang="en-US" sz="3200" dirty="0" smtClean="0">
                <a:latin typeface="Times New Roman" pitchFamily="18" charset="0"/>
                <a:cs typeface="Times New Roman" pitchFamily="18" charset="0"/>
              </a:rPr>
              <a:t>wine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Proverbs 23:29-30</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7348318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700</Words>
  <Application>Microsoft Office PowerPoint</Application>
  <PresentationFormat>Custom</PresentationFormat>
  <Paragraphs>58</Paragraphs>
  <Slides>20</Slides>
  <Notes>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Concourse</vt:lpstr>
      <vt:lpstr>Alcohol</vt:lpstr>
      <vt:lpstr>What does the World Say?</vt:lpstr>
      <vt:lpstr>What does the World Say?</vt:lpstr>
      <vt:lpstr>What does the World Say?</vt:lpstr>
      <vt:lpstr>Effects of Alcohol</vt:lpstr>
      <vt:lpstr>Alcohol and it’s effects</vt:lpstr>
      <vt:lpstr>Alcohol and it’s effects</vt:lpstr>
      <vt:lpstr>Alcohol and it’s effects</vt:lpstr>
      <vt:lpstr>Proverbs 23:29-30</vt:lpstr>
      <vt:lpstr>Proverbs 23:31-22</vt:lpstr>
      <vt:lpstr>Proverbs 23:33</vt:lpstr>
      <vt:lpstr>Proverbs 23:34-35</vt:lpstr>
      <vt:lpstr>Social drinking?</vt:lpstr>
      <vt:lpstr>Social drinking?</vt:lpstr>
      <vt:lpstr>1 Timothy 5:23</vt:lpstr>
      <vt:lpstr>John 2:1-11</vt:lpstr>
      <vt:lpstr>John 2:1-11</vt:lpstr>
      <vt:lpstr>John 2:1-11</vt:lpstr>
      <vt:lpstr>John 2:1-11</vt:lpstr>
      <vt:lpstr>Alcohol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dc:creator>
  <cp:lastModifiedBy>Russ</cp:lastModifiedBy>
  <cp:revision>14</cp:revision>
  <dcterms:created xsi:type="dcterms:W3CDTF">2013-07-17T20:03:29Z</dcterms:created>
  <dcterms:modified xsi:type="dcterms:W3CDTF">2013-07-21T19:48:08Z</dcterms:modified>
</cp:coreProperties>
</file>