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60" r:id="rId3"/>
    <p:sldId id="261" r:id="rId4"/>
    <p:sldId id="262" r:id="rId5"/>
    <p:sldId id="258" r:id="rId6"/>
    <p:sldId id="259"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BA8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87" autoAdjust="0"/>
    <p:restoredTop sz="94660"/>
  </p:normalViewPr>
  <p:slideViewPr>
    <p:cSldViewPr snapToGrid="0" snapToObjects="1">
      <p:cViewPr varScale="1">
        <p:scale>
          <a:sx n="115" d="100"/>
          <a:sy n="115" d="100"/>
        </p:scale>
        <p:origin x="846" y="11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CF5996-8B01-49EA-AA17-1A54B88A3A7E}" type="datetimeFigureOut">
              <a:rPr lang="en-US" smtClean="0"/>
              <a:t>2/14/2016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F3AD62-D022-4624-9D15-EAE57F2E1737}" type="slidenum">
              <a:rPr lang="en-US" smtClean="0"/>
              <a:t>‹#›</a:t>
            </a:fld>
            <a:endParaRPr lang="en-US"/>
          </a:p>
        </p:txBody>
      </p:sp>
    </p:spTree>
    <p:extLst>
      <p:ext uri="{BB962C8B-B14F-4D97-AF65-F5344CB8AC3E}">
        <p14:creationId xmlns:p14="http://schemas.microsoft.com/office/powerpoint/2010/main" val="560567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F3AD62-D022-4624-9D15-EAE57F2E1737}" type="slidenum">
              <a:rPr lang="en-US" smtClean="0"/>
              <a:t>1</a:t>
            </a:fld>
            <a:endParaRPr lang="en-US"/>
          </a:p>
        </p:txBody>
      </p:sp>
    </p:spTree>
    <p:extLst>
      <p:ext uri="{BB962C8B-B14F-4D97-AF65-F5344CB8AC3E}">
        <p14:creationId xmlns:p14="http://schemas.microsoft.com/office/powerpoint/2010/main" val="1136168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F3AD62-D022-4624-9D15-EAE57F2E1737}" type="slidenum">
              <a:rPr lang="en-US" smtClean="0"/>
              <a:t>11</a:t>
            </a:fld>
            <a:endParaRPr lang="en-US"/>
          </a:p>
        </p:txBody>
      </p:sp>
    </p:spTree>
    <p:extLst>
      <p:ext uri="{BB962C8B-B14F-4D97-AF65-F5344CB8AC3E}">
        <p14:creationId xmlns:p14="http://schemas.microsoft.com/office/powerpoint/2010/main" val="183176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F3AD62-D022-4624-9D15-EAE57F2E1737}" type="slidenum">
              <a:rPr lang="en-US" smtClean="0"/>
              <a:t>12</a:t>
            </a:fld>
            <a:endParaRPr lang="en-US"/>
          </a:p>
        </p:txBody>
      </p:sp>
    </p:spTree>
    <p:extLst>
      <p:ext uri="{BB962C8B-B14F-4D97-AF65-F5344CB8AC3E}">
        <p14:creationId xmlns:p14="http://schemas.microsoft.com/office/powerpoint/2010/main" val="579701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F3AD62-D022-4624-9D15-EAE57F2E1737}" type="slidenum">
              <a:rPr lang="en-US" smtClean="0"/>
              <a:t>13</a:t>
            </a:fld>
            <a:endParaRPr lang="en-US"/>
          </a:p>
        </p:txBody>
      </p:sp>
    </p:spTree>
    <p:extLst>
      <p:ext uri="{BB962C8B-B14F-4D97-AF65-F5344CB8AC3E}">
        <p14:creationId xmlns:p14="http://schemas.microsoft.com/office/powerpoint/2010/main" val="785920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F3AD62-D022-4624-9D15-EAE57F2E1737}" type="slidenum">
              <a:rPr lang="en-US" smtClean="0"/>
              <a:t>14</a:t>
            </a:fld>
            <a:endParaRPr lang="en-US"/>
          </a:p>
        </p:txBody>
      </p:sp>
    </p:spTree>
    <p:extLst>
      <p:ext uri="{BB962C8B-B14F-4D97-AF65-F5344CB8AC3E}">
        <p14:creationId xmlns:p14="http://schemas.microsoft.com/office/powerpoint/2010/main" val="2154161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F3AD62-D022-4624-9D15-EAE57F2E1737}" type="slidenum">
              <a:rPr lang="en-US" smtClean="0"/>
              <a:t>15</a:t>
            </a:fld>
            <a:endParaRPr lang="en-US"/>
          </a:p>
        </p:txBody>
      </p:sp>
    </p:spTree>
    <p:extLst>
      <p:ext uri="{BB962C8B-B14F-4D97-AF65-F5344CB8AC3E}">
        <p14:creationId xmlns:p14="http://schemas.microsoft.com/office/powerpoint/2010/main" val="3846898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F3AD62-D022-4624-9D15-EAE57F2E1737}" type="slidenum">
              <a:rPr lang="en-US" smtClean="0"/>
              <a:t>16</a:t>
            </a:fld>
            <a:endParaRPr lang="en-US"/>
          </a:p>
        </p:txBody>
      </p:sp>
    </p:spTree>
    <p:extLst>
      <p:ext uri="{BB962C8B-B14F-4D97-AF65-F5344CB8AC3E}">
        <p14:creationId xmlns:p14="http://schemas.microsoft.com/office/powerpoint/2010/main" val="4155393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F3AD62-D022-4624-9D15-EAE57F2E1737}" type="slidenum">
              <a:rPr lang="en-US" smtClean="0"/>
              <a:t>17</a:t>
            </a:fld>
            <a:endParaRPr lang="en-US"/>
          </a:p>
        </p:txBody>
      </p:sp>
    </p:spTree>
    <p:extLst>
      <p:ext uri="{BB962C8B-B14F-4D97-AF65-F5344CB8AC3E}">
        <p14:creationId xmlns:p14="http://schemas.microsoft.com/office/powerpoint/2010/main" val="3438166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F3AD62-D022-4624-9D15-EAE57F2E1737}" type="slidenum">
              <a:rPr lang="en-US" smtClean="0"/>
              <a:t>18</a:t>
            </a:fld>
            <a:endParaRPr lang="en-US"/>
          </a:p>
        </p:txBody>
      </p:sp>
    </p:spTree>
    <p:extLst>
      <p:ext uri="{BB962C8B-B14F-4D97-AF65-F5344CB8AC3E}">
        <p14:creationId xmlns:p14="http://schemas.microsoft.com/office/powerpoint/2010/main" val="1017011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F3AD62-D022-4624-9D15-EAE57F2E1737}" type="slidenum">
              <a:rPr lang="en-US" smtClean="0"/>
              <a:t>19</a:t>
            </a:fld>
            <a:endParaRPr lang="en-US"/>
          </a:p>
        </p:txBody>
      </p:sp>
    </p:spTree>
    <p:extLst>
      <p:ext uri="{BB962C8B-B14F-4D97-AF65-F5344CB8AC3E}">
        <p14:creationId xmlns:p14="http://schemas.microsoft.com/office/powerpoint/2010/main" val="28423413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F3AD62-D022-4624-9D15-EAE57F2E1737}" type="slidenum">
              <a:rPr lang="en-US" smtClean="0"/>
              <a:t>20</a:t>
            </a:fld>
            <a:endParaRPr lang="en-US"/>
          </a:p>
        </p:txBody>
      </p:sp>
    </p:spTree>
    <p:extLst>
      <p:ext uri="{BB962C8B-B14F-4D97-AF65-F5344CB8AC3E}">
        <p14:creationId xmlns:p14="http://schemas.microsoft.com/office/powerpoint/2010/main" val="3200989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F3AD62-D022-4624-9D15-EAE57F2E1737}" type="slidenum">
              <a:rPr lang="en-US" smtClean="0"/>
              <a:t>2</a:t>
            </a:fld>
            <a:endParaRPr lang="en-US"/>
          </a:p>
        </p:txBody>
      </p:sp>
    </p:spTree>
    <p:extLst>
      <p:ext uri="{BB962C8B-B14F-4D97-AF65-F5344CB8AC3E}">
        <p14:creationId xmlns:p14="http://schemas.microsoft.com/office/powerpoint/2010/main" val="1136168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F3AD62-D022-4624-9D15-EAE57F2E1737}" type="slidenum">
              <a:rPr lang="en-US" smtClean="0"/>
              <a:t>21</a:t>
            </a:fld>
            <a:endParaRPr lang="en-US"/>
          </a:p>
        </p:txBody>
      </p:sp>
    </p:spTree>
    <p:extLst>
      <p:ext uri="{BB962C8B-B14F-4D97-AF65-F5344CB8AC3E}">
        <p14:creationId xmlns:p14="http://schemas.microsoft.com/office/powerpoint/2010/main" val="28300502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F3AD62-D022-4624-9D15-EAE57F2E1737}" type="slidenum">
              <a:rPr lang="en-US" smtClean="0"/>
              <a:t>22</a:t>
            </a:fld>
            <a:endParaRPr lang="en-US"/>
          </a:p>
        </p:txBody>
      </p:sp>
    </p:spTree>
    <p:extLst>
      <p:ext uri="{BB962C8B-B14F-4D97-AF65-F5344CB8AC3E}">
        <p14:creationId xmlns:p14="http://schemas.microsoft.com/office/powerpoint/2010/main" val="942077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F3AD62-D022-4624-9D15-EAE57F2E1737}" type="slidenum">
              <a:rPr lang="en-US" smtClean="0"/>
              <a:t>23</a:t>
            </a:fld>
            <a:endParaRPr lang="en-US"/>
          </a:p>
        </p:txBody>
      </p:sp>
    </p:spTree>
    <p:extLst>
      <p:ext uri="{BB962C8B-B14F-4D97-AF65-F5344CB8AC3E}">
        <p14:creationId xmlns:p14="http://schemas.microsoft.com/office/powerpoint/2010/main" val="13488174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F3AD62-D022-4624-9D15-EAE57F2E1737}" type="slidenum">
              <a:rPr lang="en-US" smtClean="0"/>
              <a:t>24</a:t>
            </a:fld>
            <a:endParaRPr lang="en-US"/>
          </a:p>
        </p:txBody>
      </p:sp>
    </p:spTree>
    <p:extLst>
      <p:ext uri="{BB962C8B-B14F-4D97-AF65-F5344CB8AC3E}">
        <p14:creationId xmlns:p14="http://schemas.microsoft.com/office/powerpoint/2010/main" val="35584450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F3AD62-D022-4624-9D15-EAE57F2E1737}" type="slidenum">
              <a:rPr lang="en-US" smtClean="0"/>
              <a:t>25</a:t>
            </a:fld>
            <a:endParaRPr lang="en-US"/>
          </a:p>
        </p:txBody>
      </p:sp>
    </p:spTree>
    <p:extLst>
      <p:ext uri="{BB962C8B-B14F-4D97-AF65-F5344CB8AC3E}">
        <p14:creationId xmlns:p14="http://schemas.microsoft.com/office/powerpoint/2010/main" val="37649422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F3AD62-D022-4624-9D15-EAE57F2E1737}" type="slidenum">
              <a:rPr lang="en-US" smtClean="0"/>
              <a:t>26</a:t>
            </a:fld>
            <a:endParaRPr lang="en-US"/>
          </a:p>
        </p:txBody>
      </p:sp>
    </p:spTree>
    <p:extLst>
      <p:ext uri="{BB962C8B-B14F-4D97-AF65-F5344CB8AC3E}">
        <p14:creationId xmlns:p14="http://schemas.microsoft.com/office/powerpoint/2010/main" val="33459386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F3AD62-D022-4624-9D15-EAE57F2E1737}" type="slidenum">
              <a:rPr lang="en-US" smtClean="0"/>
              <a:t>27</a:t>
            </a:fld>
            <a:endParaRPr lang="en-US"/>
          </a:p>
        </p:txBody>
      </p:sp>
    </p:spTree>
    <p:extLst>
      <p:ext uri="{BB962C8B-B14F-4D97-AF65-F5344CB8AC3E}">
        <p14:creationId xmlns:p14="http://schemas.microsoft.com/office/powerpoint/2010/main" val="40407692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F3AD62-D022-4624-9D15-EAE57F2E1737}" type="slidenum">
              <a:rPr lang="en-US" smtClean="0"/>
              <a:t>28</a:t>
            </a:fld>
            <a:endParaRPr lang="en-US"/>
          </a:p>
        </p:txBody>
      </p:sp>
    </p:spTree>
    <p:extLst>
      <p:ext uri="{BB962C8B-B14F-4D97-AF65-F5344CB8AC3E}">
        <p14:creationId xmlns:p14="http://schemas.microsoft.com/office/powerpoint/2010/main" val="25145869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F3AD62-D022-4624-9D15-EAE57F2E1737}" type="slidenum">
              <a:rPr lang="en-US" smtClean="0"/>
              <a:t>29</a:t>
            </a:fld>
            <a:endParaRPr lang="en-US"/>
          </a:p>
        </p:txBody>
      </p:sp>
    </p:spTree>
    <p:extLst>
      <p:ext uri="{BB962C8B-B14F-4D97-AF65-F5344CB8AC3E}">
        <p14:creationId xmlns:p14="http://schemas.microsoft.com/office/powerpoint/2010/main" val="1548792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F3AD62-D022-4624-9D15-EAE57F2E1737}" type="slidenum">
              <a:rPr lang="en-US" smtClean="0"/>
              <a:t>30</a:t>
            </a:fld>
            <a:endParaRPr lang="en-US"/>
          </a:p>
        </p:txBody>
      </p:sp>
    </p:spTree>
    <p:extLst>
      <p:ext uri="{BB962C8B-B14F-4D97-AF65-F5344CB8AC3E}">
        <p14:creationId xmlns:p14="http://schemas.microsoft.com/office/powerpoint/2010/main" val="3352815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F3AD62-D022-4624-9D15-EAE57F2E1737}" type="slidenum">
              <a:rPr lang="en-US" smtClean="0"/>
              <a:t>3</a:t>
            </a:fld>
            <a:endParaRPr lang="en-US"/>
          </a:p>
        </p:txBody>
      </p:sp>
    </p:spTree>
    <p:extLst>
      <p:ext uri="{BB962C8B-B14F-4D97-AF65-F5344CB8AC3E}">
        <p14:creationId xmlns:p14="http://schemas.microsoft.com/office/powerpoint/2010/main" val="11361685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F3AD62-D022-4624-9D15-EAE57F2E1737}" type="slidenum">
              <a:rPr lang="en-US" smtClean="0"/>
              <a:t>31</a:t>
            </a:fld>
            <a:endParaRPr lang="en-US"/>
          </a:p>
        </p:txBody>
      </p:sp>
    </p:spTree>
    <p:extLst>
      <p:ext uri="{BB962C8B-B14F-4D97-AF65-F5344CB8AC3E}">
        <p14:creationId xmlns:p14="http://schemas.microsoft.com/office/powerpoint/2010/main" val="1684217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F3AD62-D022-4624-9D15-EAE57F2E1737}" type="slidenum">
              <a:rPr lang="en-US" smtClean="0"/>
              <a:t>4</a:t>
            </a:fld>
            <a:endParaRPr lang="en-US"/>
          </a:p>
        </p:txBody>
      </p:sp>
    </p:spTree>
    <p:extLst>
      <p:ext uri="{BB962C8B-B14F-4D97-AF65-F5344CB8AC3E}">
        <p14:creationId xmlns:p14="http://schemas.microsoft.com/office/powerpoint/2010/main" val="1136168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F3AD62-D022-4624-9D15-EAE57F2E1737}" type="slidenum">
              <a:rPr lang="en-US" smtClean="0"/>
              <a:t>6</a:t>
            </a:fld>
            <a:endParaRPr lang="en-US"/>
          </a:p>
        </p:txBody>
      </p:sp>
    </p:spTree>
    <p:extLst>
      <p:ext uri="{BB962C8B-B14F-4D97-AF65-F5344CB8AC3E}">
        <p14:creationId xmlns:p14="http://schemas.microsoft.com/office/powerpoint/2010/main" val="1136168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F3AD62-D022-4624-9D15-EAE57F2E1737}" type="slidenum">
              <a:rPr lang="en-US" smtClean="0"/>
              <a:t>7</a:t>
            </a:fld>
            <a:endParaRPr lang="en-US"/>
          </a:p>
        </p:txBody>
      </p:sp>
    </p:spTree>
    <p:extLst>
      <p:ext uri="{BB962C8B-B14F-4D97-AF65-F5344CB8AC3E}">
        <p14:creationId xmlns:p14="http://schemas.microsoft.com/office/powerpoint/2010/main" val="634077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F3AD62-D022-4624-9D15-EAE57F2E1737}" type="slidenum">
              <a:rPr lang="en-US" smtClean="0"/>
              <a:t>8</a:t>
            </a:fld>
            <a:endParaRPr lang="en-US"/>
          </a:p>
        </p:txBody>
      </p:sp>
    </p:spTree>
    <p:extLst>
      <p:ext uri="{BB962C8B-B14F-4D97-AF65-F5344CB8AC3E}">
        <p14:creationId xmlns:p14="http://schemas.microsoft.com/office/powerpoint/2010/main" val="1004777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F3AD62-D022-4624-9D15-EAE57F2E1737}" type="slidenum">
              <a:rPr lang="en-US" smtClean="0"/>
              <a:t>9</a:t>
            </a:fld>
            <a:endParaRPr lang="en-US"/>
          </a:p>
        </p:txBody>
      </p:sp>
    </p:spTree>
    <p:extLst>
      <p:ext uri="{BB962C8B-B14F-4D97-AF65-F5344CB8AC3E}">
        <p14:creationId xmlns:p14="http://schemas.microsoft.com/office/powerpoint/2010/main" val="1438090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CF3AD62-D022-4624-9D15-EAE57F2E1737}" type="slidenum">
              <a:rPr lang="en-US" smtClean="0"/>
              <a:t>10</a:t>
            </a:fld>
            <a:endParaRPr lang="en-US"/>
          </a:p>
        </p:txBody>
      </p:sp>
    </p:spTree>
    <p:extLst>
      <p:ext uri="{BB962C8B-B14F-4D97-AF65-F5344CB8AC3E}">
        <p14:creationId xmlns:p14="http://schemas.microsoft.com/office/powerpoint/2010/main" val="34183277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1662396" y="3194094"/>
            <a:ext cx="1782089" cy="215694"/>
          </a:xfrm>
        </p:spPr>
        <p:txBody>
          <a:bodyPr>
            <a:normAutofit/>
          </a:bodyPr>
          <a:lstStyle>
            <a:lvl1pPr>
              <a:defRPr sz="1600"/>
            </a:lvl1pPr>
          </a:lstStyle>
          <a:p>
            <a:pPr lvl="0"/>
            <a:r>
              <a:rPr lang="en-US" dirty="0" smtClean="0"/>
              <a:t>Add Your Subtitle</a:t>
            </a:r>
            <a:endParaRPr lang="en-US" dirty="0"/>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1662396" y="3194094"/>
            <a:ext cx="1782089" cy="215694"/>
          </a:xfrm>
        </p:spPr>
        <p:txBody>
          <a:bodyPr>
            <a:normAutofit/>
          </a:bodyPr>
          <a:lstStyle>
            <a:lvl1pPr>
              <a:defRPr sz="1600"/>
            </a:lvl1pPr>
          </a:lstStyle>
          <a:p>
            <a:pPr lvl="0"/>
            <a:r>
              <a:rPr lang="en-US" dirty="0" smtClean="0"/>
              <a:t>Add Your Subtitle</a:t>
            </a:r>
            <a:endParaRPr lang="en-US" dirty="0"/>
          </a:p>
        </p:txBody>
      </p:sp>
      <p:sp>
        <p:nvSpPr>
          <p:cNvPr id="5" name="Title 1"/>
          <p:cNvSpPr>
            <a:spLocks noGrp="1"/>
          </p:cNvSpPr>
          <p:nvPr>
            <p:ph type="title" hasCustomPrompt="1"/>
          </p:nvPr>
        </p:nvSpPr>
        <p:spPr>
          <a:xfrm>
            <a:off x="530132" y="1500838"/>
            <a:ext cx="4059307" cy="1363375"/>
          </a:xfrm>
        </p:spPr>
        <p:txBody>
          <a:bodyPr/>
          <a:lstStyle/>
          <a:p>
            <a:r>
              <a:rPr lang="en-US" dirty="0" smtClean="0"/>
              <a:t>Add Your Title</a:t>
            </a:r>
            <a:endParaRPr lang="en-US" dirty="0"/>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8313" y="1356527"/>
            <a:ext cx="6497628" cy="3425024"/>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19410507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468313" y="1356527"/>
            <a:ext cx="6497628" cy="3425024"/>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Tree>
    <p:extLst>
      <p:ext uri="{BB962C8B-B14F-4D97-AF65-F5344CB8AC3E}">
        <p14:creationId xmlns:p14="http://schemas.microsoft.com/office/powerpoint/2010/main" val="3630400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0" hasCustomPrompt="1"/>
          </p:nvPr>
        </p:nvSpPr>
        <p:spPr>
          <a:xfrm>
            <a:off x="468313" y="1356527"/>
            <a:ext cx="6497628" cy="3425024"/>
          </a:xfrm>
        </p:spPr>
        <p:txBody>
          <a:bodyPr anchor="ctr"/>
          <a:lstStyle>
            <a:lvl1pPr algn="ctr">
              <a:defRPr baseline="0"/>
            </a:lvl1pPr>
            <a:lvl2pPr algn="l">
              <a:defRPr/>
            </a:lvl2pPr>
            <a:lvl3pPr algn="l">
              <a:defRPr/>
            </a:lvl3pPr>
            <a:lvl4pPr algn="l">
              <a:defRPr/>
            </a:lvl4pPr>
            <a:lvl5pPr algn="l">
              <a:defRPr/>
            </a:lvl5pPr>
          </a:lstStyle>
          <a:p>
            <a:pPr lvl="0"/>
            <a:r>
              <a:rPr lang="en-US" dirty="0" smtClean="0"/>
              <a:t>Add Your Text Here</a:t>
            </a:r>
            <a:endParaRPr lang="en-US" dirty="0"/>
          </a:p>
        </p:txBody>
      </p:sp>
      <p:sp>
        <p:nvSpPr>
          <p:cNvPr id="6" name="Title 1"/>
          <p:cNvSpPr>
            <a:spLocks noGrp="1"/>
          </p:cNvSpPr>
          <p:nvPr>
            <p:ph type="title" hasCustomPrompt="1"/>
          </p:nvPr>
        </p:nvSpPr>
        <p:spPr>
          <a:xfrm>
            <a:off x="3463728" y="225221"/>
            <a:ext cx="2145586" cy="727235"/>
          </a:xfrm>
        </p:spPr>
        <p:txBody>
          <a:bodyPr>
            <a:normAutofit/>
          </a:bodyPr>
          <a:lstStyle>
            <a:lvl1pPr>
              <a:defRPr sz="1600"/>
            </a:lvl1pPr>
          </a:lstStyle>
          <a:p>
            <a:r>
              <a:rPr lang="en-US" dirty="0" smtClean="0"/>
              <a:t>Add Your Title</a:t>
            </a:r>
            <a:endParaRPr lang="en-US" dirty="0"/>
          </a:p>
        </p:txBody>
      </p:sp>
    </p:spTree>
    <p:extLst>
      <p:ext uri="{BB962C8B-B14F-4D97-AF65-F5344CB8AC3E}">
        <p14:creationId xmlns:p14="http://schemas.microsoft.com/office/powerpoint/2010/main" val="33436013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smtClean="0"/>
              <a:t>Add Verse Here</a:t>
            </a:r>
            <a:endParaRPr lang="en-US" dirty="0"/>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435416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smtClean="0"/>
              <a:t>Add Your Text Here</a:t>
            </a:r>
            <a:endParaRPr lang="en-US" dirty="0"/>
          </a:p>
        </p:txBody>
      </p:sp>
    </p:spTree>
    <p:extLst>
      <p:ext uri="{BB962C8B-B14F-4D97-AF65-F5344CB8AC3E}">
        <p14:creationId xmlns:p14="http://schemas.microsoft.com/office/powerpoint/2010/main" val="3822514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chor="ctr">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2/14/2016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6" r:id="rId5"/>
    <p:sldLayoutId id="2147483655" r:id="rId6"/>
    <p:sldLayoutId id="2147483650" r:id="rId7"/>
    <p:sldLayoutId id="2147483657" r:id="rId8"/>
  </p:sldLayoutIdLst>
  <p:txStyles>
    <p:titleStyle>
      <a:lvl1pPr algn="ctr" defTabSz="914400" rtl="0" eaLnBrk="1" latinLnBrk="0" hangingPunct="1">
        <a:spcBef>
          <a:spcPct val="0"/>
        </a:spcBef>
        <a:buNone/>
        <a:defRPr sz="4400" kern="1200">
          <a:solidFill>
            <a:srgbClr val="C4BA88"/>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rgbClr val="C4BA88"/>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rgbClr val="C4BA88"/>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rgbClr val="C4BA88"/>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rgbClr val="C4BA88"/>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rgbClr val="C4BA88"/>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85726" y="606491"/>
            <a:ext cx="8827645" cy="4040154"/>
          </a:xfrm>
        </p:spPr>
        <p:txBody>
          <a:bodyPr anchor="t">
            <a:normAutofit/>
          </a:bodyPr>
          <a:lstStyle/>
          <a:p>
            <a:pPr algn="l"/>
            <a:r>
              <a:rPr lang="en-US" sz="3200" dirty="0" smtClean="0">
                <a:latin typeface="Baskerville Old Face" panose="02020602080505020303" pitchFamily="18" charset="0"/>
              </a:rPr>
              <a:t>1 And </a:t>
            </a:r>
            <a:r>
              <a:rPr lang="en-US" sz="3200" dirty="0">
                <a:latin typeface="Baskerville Old Face" panose="02020602080505020303" pitchFamily="18" charset="0"/>
              </a:rPr>
              <a:t>it came to pass after these things that </a:t>
            </a:r>
            <a:r>
              <a:rPr lang="en-US" sz="3200" dirty="0" err="1">
                <a:latin typeface="Baskerville Old Face" panose="02020602080505020303" pitchFamily="18" charset="0"/>
              </a:rPr>
              <a:t>Naboth</a:t>
            </a:r>
            <a:r>
              <a:rPr lang="en-US" sz="3200" dirty="0">
                <a:latin typeface="Baskerville Old Face" panose="02020602080505020303" pitchFamily="18" charset="0"/>
              </a:rPr>
              <a:t> the </a:t>
            </a:r>
            <a:r>
              <a:rPr lang="en-US" sz="3200" dirty="0" err="1">
                <a:latin typeface="Baskerville Old Face" panose="02020602080505020303" pitchFamily="18" charset="0"/>
              </a:rPr>
              <a:t>Jezreelite</a:t>
            </a:r>
            <a:r>
              <a:rPr lang="en-US" sz="3200" dirty="0">
                <a:latin typeface="Baskerville Old Face" panose="02020602080505020303" pitchFamily="18" charset="0"/>
              </a:rPr>
              <a:t> had a vineyard which was in </a:t>
            </a:r>
            <a:r>
              <a:rPr lang="en-US" sz="3200" dirty="0" err="1">
                <a:latin typeface="Baskerville Old Face" panose="02020602080505020303" pitchFamily="18" charset="0"/>
              </a:rPr>
              <a:t>Jezreel</a:t>
            </a:r>
            <a:r>
              <a:rPr lang="en-US" sz="3200" dirty="0">
                <a:latin typeface="Baskerville Old Face" panose="02020602080505020303" pitchFamily="18" charset="0"/>
              </a:rPr>
              <a:t>, next to the palace of Ahab king of Samaria. 2 So Ahab spoke to </a:t>
            </a:r>
            <a:r>
              <a:rPr lang="en-US" sz="3200" dirty="0" err="1">
                <a:latin typeface="Baskerville Old Face" panose="02020602080505020303" pitchFamily="18" charset="0"/>
              </a:rPr>
              <a:t>Naboth</a:t>
            </a:r>
            <a:r>
              <a:rPr lang="en-US" sz="3200" dirty="0">
                <a:latin typeface="Baskerville Old Face" panose="02020602080505020303" pitchFamily="18" charset="0"/>
              </a:rPr>
              <a:t>, saying, " Give me your vineyard, that I may have it for a vegetable garden, because it is near, next to my house; and for it I will give you a vineyard better than it. Or, if it seems good to you, I will give you its worth in money</a:t>
            </a:r>
            <a:r>
              <a:rPr lang="en-US" sz="3200" dirty="0" smtClean="0">
                <a:latin typeface="Baskerville Old Face" panose="02020602080505020303" pitchFamily="18" charset="0"/>
              </a:rPr>
              <a:t>."</a:t>
            </a:r>
            <a:endParaRPr lang="en-US" sz="3200" dirty="0">
              <a:latin typeface="Baskerville Old Face" panose="02020602080505020303" pitchFamily="18" charset="0"/>
            </a:endParaRPr>
          </a:p>
        </p:txBody>
      </p:sp>
      <p:sp>
        <p:nvSpPr>
          <p:cNvPr id="4" name="Text Placeholder 3"/>
          <p:cNvSpPr>
            <a:spLocks noGrp="1"/>
          </p:cNvSpPr>
          <p:nvPr>
            <p:ph type="body" sz="quarter" idx="14"/>
          </p:nvPr>
        </p:nvSpPr>
        <p:spPr>
          <a:xfrm>
            <a:off x="172487" y="120942"/>
            <a:ext cx="8840884" cy="578854"/>
          </a:xfrm>
        </p:spPr>
        <p:txBody>
          <a:bodyPr>
            <a:normAutofit lnSpcReduction="10000"/>
          </a:bodyPr>
          <a:lstStyle/>
          <a:p>
            <a:r>
              <a:rPr lang="en-US" sz="3200" dirty="0" smtClean="0">
                <a:latin typeface="Baskerville Old Face" panose="02020602080505020303" pitchFamily="18" charset="0"/>
              </a:rPr>
              <a:t>1 Kings 21:1-7</a:t>
            </a:r>
            <a:endParaRPr lang="en-US" sz="3200" dirty="0">
              <a:latin typeface="Baskerville Old Face" panose="02020602080505020303" pitchFamily="18" charset="0"/>
            </a:endParaRPr>
          </a:p>
        </p:txBody>
      </p:sp>
    </p:spTree>
    <p:extLst>
      <p:ext uri="{BB962C8B-B14F-4D97-AF65-F5344CB8AC3E}">
        <p14:creationId xmlns:p14="http://schemas.microsoft.com/office/powerpoint/2010/main" val="3877253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85726" y="490451"/>
            <a:ext cx="8827645" cy="4480560"/>
          </a:xfrm>
        </p:spPr>
        <p:txBody>
          <a:bodyPr anchor="t">
            <a:normAutofit/>
          </a:bodyPr>
          <a:lstStyle/>
          <a:p>
            <a:pPr algn="l"/>
            <a:r>
              <a:rPr lang="en-US" sz="3200" dirty="0">
                <a:latin typeface="Baskerville Old Face" panose="02020602080505020303" pitchFamily="18" charset="0"/>
              </a:rPr>
              <a:t>7 Then Jezebel his wife said to him, “You now exercise authority over Israel! Arise, eat food, and let your heart be cheerful; I will give you the vineyard of </a:t>
            </a:r>
            <a:r>
              <a:rPr lang="en-US" sz="3200" dirty="0" err="1">
                <a:latin typeface="Baskerville Old Face" panose="02020602080505020303" pitchFamily="18" charset="0"/>
              </a:rPr>
              <a:t>Naboth</a:t>
            </a:r>
            <a:r>
              <a:rPr lang="en-US" sz="3200" dirty="0">
                <a:latin typeface="Baskerville Old Face" panose="02020602080505020303" pitchFamily="18" charset="0"/>
              </a:rPr>
              <a:t> the </a:t>
            </a:r>
            <a:r>
              <a:rPr lang="en-US" sz="3200" dirty="0" err="1">
                <a:latin typeface="Baskerville Old Face" panose="02020602080505020303" pitchFamily="18" charset="0"/>
              </a:rPr>
              <a:t>Jezreelite</a:t>
            </a:r>
            <a:r>
              <a:rPr lang="en-US" sz="3200" dirty="0" smtClean="0">
                <a:latin typeface="Baskerville Old Face" panose="02020602080505020303" pitchFamily="18" charset="0"/>
              </a:rPr>
              <a:t>.”</a:t>
            </a:r>
          </a:p>
          <a:p>
            <a:pPr algn="l"/>
            <a:r>
              <a:rPr lang="en-US" sz="3200" dirty="0" smtClean="0">
                <a:latin typeface="Baskerville Old Face" panose="02020602080505020303" pitchFamily="18" charset="0"/>
              </a:rPr>
              <a:t>1 Kings 21:7</a:t>
            </a:r>
          </a:p>
          <a:p>
            <a:pPr algn="l"/>
            <a:endParaRPr lang="en-US" sz="3200" dirty="0">
              <a:latin typeface="Baskerville Old Face" panose="02020602080505020303" pitchFamily="18" charset="0"/>
            </a:endParaRPr>
          </a:p>
        </p:txBody>
      </p:sp>
      <p:sp>
        <p:nvSpPr>
          <p:cNvPr id="4" name="Text Placeholder 3"/>
          <p:cNvSpPr>
            <a:spLocks noGrp="1"/>
          </p:cNvSpPr>
          <p:nvPr>
            <p:ph type="body" sz="quarter" idx="14"/>
          </p:nvPr>
        </p:nvSpPr>
        <p:spPr>
          <a:xfrm>
            <a:off x="172487" y="32201"/>
            <a:ext cx="8840884" cy="578854"/>
          </a:xfrm>
        </p:spPr>
        <p:txBody>
          <a:bodyPr>
            <a:normAutofit lnSpcReduction="10000"/>
          </a:bodyPr>
          <a:lstStyle/>
          <a:p>
            <a:r>
              <a:rPr lang="en-US" sz="3200" u="sng" dirty="0" smtClean="0">
                <a:latin typeface="Baskerville Old Face" panose="02020602080505020303" pitchFamily="18" charset="0"/>
              </a:rPr>
              <a:t>His Wicked Wife</a:t>
            </a:r>
            <a:endParaRPr lang="en-US" sz="3200" u="sng" dirty="0">
              <a:latin typeface="Baskerville Old Face" panose="02020602080505020303" pitchFamily="18" charset="0"/>
            </a:endParaRPr>
          </a:p>
        </p:txBody>
      </p:sp>
    </p:spTree>
    <p:extLst>
      <p:ext uri="{BB962C8B-B14F-4D97-AF65-F5344CB8AC3E}">
        <p14:creationId xmlns:p14="http://schemas.microsoft.com/office/powerpoint/2010/main" val="263900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85726" y="490451"/>
            <a:ext cx="8827645" cy="4480560"/>
          </a:xfrm>
        </p:spPr>
        <p:txBody>
          <a:bodyPr anchor="t">
            <a:normAutofit/>
          </a:bodyPr>
          <a:lstStyle/>
          <a:p>
            <a:pPr algn="l"/>
            <a:r>
              <a:rPr lang="en-US" sz="3200" dirty="0">
                <a:latin typeface="Baskerville Old Face" panose="02020602080505020303" pitchFamily="18" charset="0"/>
              </a:rPr>
              <a:t>8 And she wrote letters in Ahab’s name, sealed them with his seal, and sent the letters to the elders and the nobles who were dwelling in the city with </a:t>
            </a:r>
            <a:r>
              <a:rPr lang="en-US" sz="3200" dirty="0" err="1">
                <a:latin typeface="Baskerville Old Face" panose="02020602080505020303" pitchFamily="18" charset="0"/>
              </a:rPr>
              <a:t>Naboth</a:t>
            </a:r>
            <a:r>
              <a:rPr lang="en-US" sz="3200" dirty="0">
                <a:latin typeface="Baskerville Old Face" panose="02020602080505020303" pitchFamily="18" charset="0"/>
              </a:rPr>
              <a:t>. 9 She wrote in the letters, </a:t>
            </a:r>
            <a:r>
              <a:rPr lang="en-US" sz="3200" dirty="0" smtClean="0">
                <a:latin typeface="Baskerville Old Face" panose="02020602080505020303" pitchFamily="18" charset="0"/>
              </a:rPr>
              <a:t>saying, Proclaim </a:t>
            </a:r>
            <a:r>
              <a:rPr lang="en-US" sz="3200" dirty="0">
                <a:latin typeface="Baskerville Old Face" panose="02020602080505020303" pitchFamily="18" charset="0"/>
              </a:rPr>
              <a:t>a fast, and seat </a:t>
            </a:r>
            <a:r>
              <a:rPr lang="en-US" sz="3200" dirty="0" err="1">
                <a:latin typeface="Baskerville Old Face" panose="02020602080505020303" pitchFamily="18" charset="0"/>
              </a:rPr>
              <a:t>Naboth</a:t>
            </a:r>
            <a:r>
              <a:rPr lang="en-US" sz="3200" dirty="0">
                <a:latin typeface="Baskerville Old Face" panose="02020602080505020303" pitchFamily="18" charset="0"/>
              </a:rPr>
              <a:t> with high honor among the people; </a:t>
            </a:r>
            <a:r>
              <a:rPr lang="en-US" sz="3200" dirty="0" smtClean="0">
                <a:latin typeface="Baskerville Old Face" panose="02020602080505020303" pitchFamily="18" charset="0"/>
              </a:rPr>
              <a:t>10 and seat two men, scoundrels, before him to bear witness against him, saying, “You have blasphemed God and the king.” Then take him out, and stone him, that he may die. – 1 Kings 21:8-10</a:t>
            </a:r>
          </a:p>
        </p:txBody>
      </p:sp>
      <p:sp>
        <p:nvSpPr>
          <p:cNvPr id="4" name="Text Placeholder 3"/>
          <p:cNvSpPr>
            <a:spLocks noGrp="1"/>
          </p:cNvSpPr>
          <p:nvPr>
            <p:ph type="body" sz="quarter" idx="14"/>
          </p:nvPr>
        </p:nvSpPr>
        <p:spPr>
          <a:xfrm>
            <a:off x="172487" y="32201"/>
            <a:ext cx="8840884" cy="578854"/>
          </a:xfrm>
        </p:spPr>
        <p:txBody>
          <a:bodyPr>
            <a:normAutofit lnSpcReduction="10000"/>
          </a:bodyPr>
          <a:lstStyle/>
          <a:p>
            <a:r>
              <a:rPr lang="en-US" sz="3200" u="sng" dirty="0" smtClean="0">
                <a:latin typeface="Baskerville Old Face" panose="02020602080505020303" pitchFamily="18" charset="0"/>
              </a:rPr>
              <a:t>His Wicked Wife</a:t>
            </a:r>
            <a:endParaRPr lang="en-US" sz="3200" u="sng" dirty="0">
              <a:latin typeface="Baskerville Old Face" panose="02020602080505020303" pitchFamily="18" charset="0"/>
            </a:endParaRPr>
          </a:p>
        </p:txBody>
      </p:sp>
    </p:spTree>
    <p:extLst>
      <p:ext uri="{BB962C8B-B14F-4D97-AF65-F5344CB8AC3E}">
        <p14:creationId xmlns:p14="http://schemas.microsoft.com/office/powerpoint/2010/main" val="8792744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85726" y="490451"/>
            <a:ext cx="8827645" cy="4480560"/>
          </a:xfrm>
        </p:spPr>
        <p:txBody>
          <a:bodyPr anchor="t">
            <a:normAutofit/>
          </a:bodyPr>
          <a:lstStyle/>
          <a:p>
            <a:pPr algn="l"/>
            <a:r>
              <a:rPr lang="en-US" sz="3200" dirty="0">
                <a:latin typeface="Baskerville Old Face" panose="02020602080505020303" pitchFamily="18" charset="0"/>
              </a:rPr>
              <a:t>11 So the men of his city, the elders and nobles who were inhabitants of his city, did as Jezebel had sent to them, as it was written in the letters which she had sent to them. 12 They proclaimed a fast, and seated </a:t>
            </a:r>
            <a:r>
              <a:rPr lang="en-US" sz="3200" dirty="0" err="1">
                <a:latin typeface="Baskerville Old Face" panose="02020602080505020303" pitchFamily="18" charset="0"/>
              </a:rPr>
              <a:t>Naboth</a:t>
            </a:r>
            <a:r>
              <a:rPr lang="en-US" sz="3200" dirty="0">
                <a:latin typeface="Baskerville Old Face" panose="02020602080505020303" pitchFamily="18" charset="0"/>
              </a:rPr>
              <a:t> with high honor among the people. </a:t>
            </a:r>
            <a:endParaRPr lang="en-US" sz="3200" dirty="0" smtClean="0">
              <a:latin typeface="Baskerville Old Face" panose="02020602080505020303" pitchFamily="18" charset="0"/>
            </a:endParaRPr>
          </a:p>
        </p:txBody>
      </p:sp>
      <p:sp>
        <p:nvSpPr>
          <p:cNvPr id="4" name="Text Placeholder 3"/>
          <p:cNvSpPr>
            <a:spLocks noGrp="1"/>
          </p:cNvSpPr>
          <p:nvPr>
            <p:ph type="body" sz="quarter" idx="14"/>
          </p:nvPr>
        </p:nvSpPr>
        <p:spPr>
          <a:xfrm>
            <a:off x="172487" y="32201"/>
            <a:ext cx="8840884" cy="578854"/>
          </a:xfrm>
        </p:spPr>
        <p:txBody>
          <a:bodyPr>
            <a:normAutofit lnSpcReduction="10000"/>
          </a:bodyPr>
          <a:lstStyle/>
          <a:p>
            <a:r>
              <a:rPr lang="en-US" sz="3200" u="sng" dirty="0" smtClean="0">
                <a:latin typeface="Baskerville Old Face" panose="02020602080505020303" pitchFamily="18" charset="0"/>
              </a:rPr>
              <a:t>His Wicked Wife</a:t>
            </a:r>
            <a:endParaRPr lang="en-US" sz="3200" u="sng" dirty="0">
              <a:latin typeface="Baskerville Old Face" panose="02020602080505020303" pitchFamily="18" charset="0"/>
            </a:endParaRPr>
          </a:p>
        </p:txBody>
      </p:sp>
    </p:spTree>
    <p:extLst>
      <p:ext uri="{BB962C8B-B14F-4D97-AF65-F5344CB8AC3E}">
        <p14:creationId xmlns:p14="http://schemas.microsoft.com/office/powerpoint/2010/main" val="13253417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85726" y="490451"/>
            <a:ext cx="8827645" cy="4480560"/>
          </a:xfrm>
        </p:spPr>
        <p:txBody>
          <a:bodyPr anchor="t">
            <a:normAutofit/>
          </a:bodyPr>
          <a:lstStyle/>
          <a:p>
            <a:pPr algn="l"/>
            <a:r>
              <a:rPr lang="en-US" sz="3200" dirty="0">
                <a:latin typeface="Baskerville Old Face" panose="02020602080505020303" pitchFamily="18" charset="0"/>
              </a:rPr>
              <a:t>13 And two men, scoundrels, came in and sat before him; and the scoundrels witnessed against him, against </a:t>
            </a:r>
            <a:r>
              <a:rPr lang="en-US" sz="3200" dirty="0" err="1">
                <a:latin typeface="Baskerville Old Face" panose="02020602080505020303" pitchFamily="18" charset="0"/>
              </a:rPr>
              <a:t>Naboth</a:t>
            </a:r>
            <a:r>
              <a:rPr lang="en-US" sz="3200" dirty="0">
                <a:latin typeface="Baskerville Old Face" panose="02020602080505020303" pitchFamily="18" charset="0"/>
              </a:rPr>
              <a:t>, in the presence of the people, saying, “</a:t>
            </a:r>
            <a:r>
              <a:rPr lang="en-US" sz="3200" dirty="0" err="1">
                <a:latin typeface="Baskerville Old Face" panose="02020602080505020303" pitchFamily="18" charset="0"/>
              </a:rPr>
              <a:t>Naboth</a:t>
            </a:r>
            <a:r>
              <a:rPr lang="en-US" sz="3200" dirty="0">
                <a:latin typeface="Baskerville Old Face" panose="02020602080505020303" pitchFamily="18" charset="0"/>
              </a:rPr>
              <a:t> has blasphemed God and the king!” Then they took him outside the city and stoned him with stones, so that he died. </a:t>
            </a:r>
            <a:endParaRPr lang="en-US" sz="3200" dirty="0" smtClean="0">
              <a:latin typeface="Baskerville Old Face" panose="02020602080505020303" pitchFamily="18" charset="0"/>
            </a:endParaRPr>
          </a:p>
          <a:p>
            <a:pPr algn="l"/>
            <a:r>
              <a:rPr lang="en-US" sz="3200" dirty="0" smtClean="0">
                <a:latin typeface="Baskerville Old Face" panose="02020602080505020303" pitchFamily="18" charset="0"/>
              </a:rPr>
              <a:t>1 Kings 21:11-13</a:t>
            </a:r>
            <a:endParaRPr lang="en-US" sz="3200" dirty="0">
              <a:latin typeface="Baskerville Old Face" panose="02020602080505020303" pitchFamily="18" charset="0"/>
            </a:endParaRPr>
          </a:p>
        </p:txBody>
      </p:sp>
      <p:sp>
        <p:nvSpPr>
          <p:cNvPr id="4" name="Text Placeholder 3"/>
          <p:cNvSpPr>
            <a:spLocks noGrp="1"/>
          </p:cNvSpPr>
          <p:nvPr>
            <p:ph type="body" sz="quarter" idx="14"/>
          </p:nvPr>
        </p:nvSpPr>
        <p:spPr>
          <a:xfrm>
            <a:off x="172487" y="32201"/>
            <a:ext cx="8840884" cy="578854"/>
          </a:xfrm>
        </p:spPr>
        <p:txBody>
          <a:bodyPr>
            <a:normAutofit lnSpcReduction="10000"/>
          </a:bodyPr>
          <a:lstStyle/>
          <a:p>
            <a:r>
              <a:rPr lang="en-US" sz="3200" u="sng" dirty="0" smtClean="0">
                <a:latin typeface="Baskerville Old Face" panose="02020602080505020303" pitchFamily="18" charset="0"/>
              </a:rPr>
              <a:t>His Wicked Wife</a:t>
            </a:r>
            <a:endParaRPr lang="en-US" sz="3200" u="sng" dirty="0">
              <a:latin typeface="Baskerville Old Face" panose="02020602080505020303" pitchFamily="18" charset="0"/>
            </a:endParaRPr>
          </a:p>
        </p:txBody>
      </p:sp>
    </p:spTree>
    <p:extLst>
      <p:ext uri="{BB962C8B-B14F-4D97-AF65-F5344CB8AC3E}">
        <p14:creationId xmlns:p14="http://schemas.microsoft.com/office/powerpoint/2010/main" val="5238215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85726" y="490451"/>
            <a:ext cx="8827645" cy="4480560"/>
          </a:xfrm>
        </p:spPr>
        <p:txBody>
          <a:bodyPr anchor="t">
            <a:normAutofit fontScale="92500" lnSpcReduction="10000"/>
          </a:bodyPr>
          <a:lstStyle/>
          <a:p>
            <a:pPr algn="l"/>
            <a:r>
              <a:rPr lang="en-US" sz="3200" dirty="0">
                <a:latin typeface="Baskerville Old Face" panose="02020602080505020303" pitchFamily="18" charset="0"/>
              </a:rPr>
              <a:t>14 Then they sent to Jezebel, saying, “</a:t>
            </a:r>
            <a:r>
              <a:rPr lang="en-US" sz="3200" dirty="0" err="1">
                <a:latin typeface="Baskerville Old Face" panose="02020602080505020303" pitchFamily="18" charset="0"/>
              </a:rPr>
              <a:t>Naboth</a:t>
            </a:r>
            <a:r>
              <a:rPr lang="en-US" sz="3200" dirty="0">
                <a:latin typeface="Baskerville Old Face" panose="02020602080505020303" pitchFamily="18" charset="0"/>
              </a:rPr>
              <a:t> has been stoned and is dead</a:t>
            </a:r>
            <a:r>
              <a:rPr lang="en-US" sz="3200" dirty="0" smtClean="0">
                <a:latin typeface="Baskerville Old Face" panose="02020602080505020303" pitchFamily="18" charset="0"/>
              </a:rPr>
              <a:t>.” 15 </a:t>
            </a:r>
            <a:r>
              <a:rPr lang="en-US" sz="3200" dirty="0">
                <a:latin typeface="Baskerville Old Face" panose="02020602080505020303" pitchFamily="18" charset="0"/>
              </a:rPr>
              <a:t>And it came to pass, when Jezebel heard that </a:t>
            </a:r>
            <a:r>
              <a:rPr lang="en-US" sz="3200" dirty="0" err="1">
                <a:latin typeface="Baskerville Old Face" panose="02020602080505020303" pitchFamily="18" charset="0"/>
              </a:rPr>
              <a:t>Naboth</a:t>
            </a:r>
            <a:r>
              <a:rPr lang="en-US" sz="3200" dirty="0">
                <a:latin typeface="Baskerville Old Face" panose="02020602080505020303" pitchFamily="18" charset="0"/>
              </a:rPr>
              <a:t> had been stoned and was dead, that Jezebel said to Ahab, “Arise, take possession of the vineyard of </a:t>
            </a:r>
            <a:r>
              <a:rPr lang="en-US" sz="3200" dirty="0" err="1">
                <a:latin typeface="Baskerville Old Face" panose="02020602080505020303" pitchFamily="18" charset="0"/>
              </a:rPr>
              <a:t>Naboth</a:t>
            </a:r>
            <a:r>
              <a:rPr lang="en-US" sz="3200" dirty="0">
                <a:latin typeface="Baskerville Old Face" panose="02020602080505020303" pitchFamily="18" charset="0"/>
              </a:rPr>
              <a:t> the </a:t>
            </a:r>
            <a:r>
              <a:rPr lang="en-US" sz="3200" dirty="0" err="1">
                <a:latin typeface="Baskerville Old Face" panose="02020602080505020303" pitchFamily="18" charset="0"/>
              </a:rPr>
              <a:t>Jezreelite</a:t>
            </a:r>
            <a:r>
              <a:rPr lang="en-US" sz="3200" dirty="0">
                <a:latin typeface="Baskerville Old Face" panose="02020602080505020303" pitchFamily="18" charset="0"/>
              </a:rPr>
              <a:t>, which he refused to give you for money; for </a:t>
            </a:r>
            <a:r>
              <a:rPr lang="en-US" sz="3200" dirty="0" err="1">
                <a:latin typeface="Baskerville Old Face" panose="02020602080505020303" pitchFamily="18" charset="0"/>
              </a:rPr>
              <a:t>Naboth</a:t>
            </a:r>
            <a:r>
              <a:rPr lang="en-US" sz="3200" dirty="0">
                <a:latin typeface="Baskerville Old Face" panose="02020602080505020303" pitchFamily="18" charset="0"/>
              </a:rPr>
              <a:t> is not alive, but dead.” 16 So it was, when Ahab heard that </a:t>
            </a:r>
            <a:r>
              <a:rPr lang="en-US" sz="3200" dirty="0" err="1">
                <a:latin typeface="Baskerville Old Face" panose="02020602080505020303" pitchFamily="18" charset="0"/>
              </a:rPr>
              <a:t>Naboth</a:t>
            </a:r>
            <a:r>
              <a:rPr lang="en-US" sz="3200" dirty="0">
                <a:latin typeface="Baskerville Old Face" panose="02020602080505020303" pitchFamily="18" charset="0"/>
              </a:rPr>
              <a:t> was dead, that Ahab got up and went down to take possession of the vineyard of </a:t>
            </a:r>
            <a:r>
              <a:rPr lang="en-US" sz="3200" dirty="0" err="1">
                <a:latin typeface="Baskerville Old Face" panose="02020602080505020303" pitchFamily="18" charset="0"/>
              </a:rPr>
              <a:t>Naboth</a:t>
            </a:r>
            <a:r>
              <a:rPr lang="en-US" sz="3200" dirty="0">
                <a:latin typeface="Baskerville Old Face" panose="02020602080505020303" pitchFamily="18" charset="0"/>
              </a:rPr>
              <a:t> the </a:t>
            </a:r>
            <a:r>
              <a:rPr lang="en-US" sz="3200" dirty="0" err="1">
                <a:latin typeface="Baskerville Old Face" panose="02020602080505020303" pitchFamily="18" charset="0"/>
              </a:rPr>
              <a:t>Jezreelite</a:t>
            </a:r>
            <a:r>
              <a:rPr lang="en-US" sz="3200" dirty="0" smtClean="0">
                <a:latin typeface="Baskerville Old Face" panose="02020602080505020303" pitchFamily="18" charset="0"/>
              </a:rPr>
              <a:t>. – 1 Kings 21:14-16</a:t>
            </a:r>
            <a:endParaRPr lang="en-US" sz="3200" dirty="0">
              <a:latin typeface="Baskerville Old Face" panose="02020602080505020303" pitchFamily="18" charset="0"/>
            </a:endParaRPr>
          </a:p>
        </p:txBody>
      </p:sp>
      <p:sp>
        <p:nvSpPr>
          <p:cNvPr id="4" name="Text Placeholder 3"/>
          <p:cNvSpPr>
            <a:spLocks noGrp="1"/>
          </p:cNvSpPr>
          <p:nvPr>
            <p:ph type="body" sz="quarter" idx="14"/>
          </p:nvPr>
        </p:nvSpPr>
        <p:spPr>
          <a:xfrm>
            <a:off x="172487" y="32201"/>
            <a:ext cx="8840884" cy="578854"/>
          </a:xfrm>
        </p:spPr>
        <p:txBody>
          <a:bodyPr>
            <a:normAutofit lnSpcReduction="10000"/>
          </a:bodyPr>
          <a:lstStyle/>
          <a:p>
            <a:r>
              <a:rPr lang="en-US" sz="3200" u="sng" dirty="0" smtClean="0">
                <a:latin typeface="Baskerville Old Face" panose="02020602080505020303" pitchFamily="18" charset="0"/>
              </a:rPr>
              <a:t>His Wicked Wife</a:t>
            </a:r>
            <a:endParaRPr lang="en-US" sz="3200" u="sng" dirty="0">
              <a:latin typeface="Baskerville Old Face" panose="02020602080505020303" pitchFamily="18" charset="0"/>
            </a:endParaRPr>
          </a:p>
        </p:txBody>
      </p:sp>
    </p:spTree>
    <p:extLst>
      <p:ext uri="{BB962C8B-B14F-4D97-AF65-F5344CB8AC3E}">
        <p14:creationId xmlns:p14="http://schemas.microsoft.com/office/powerpoint/2010/main" val="19637022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85726" y="490451"/>
            <a:ext cx="8827645" cy="4480560"/>
          </a:xfrm>
        </p:spPr>
        <p:txBody>
          <a:bodyPr anchor="t">
            <a:normAutofit/>
          </a:bodyPr>
          <a:lstStyle/>
          <a:p>
            <a:pPr algn="l"/>
            <a:r>
              <a:rPr lang="en-US" sz="3200" dirty="0">
                <a:latin typeface="Baskerville Old Face" panose="02020602080505020303" pitchFamily="18" charset="0"/>
              </a:rPr>
              <a:t>17 Then the word of the Lord came to Elijah the </a:t>
            </a:r>
            <a:r>
              <a:rPr lang="en-US" sz="3200" dirty="0" err="1">
                <a:latin typeface="Baskerville Old Face" panose="02020602080505020303" pitchFamily="18" charset="0"/>
              </a:rPr>
              <a:t>Tishbite</a:t>
            </a:r>
            <a:r>
              <a:rPr lang="en-US" sz="3200" dirty="0">
                <a:latin typeface="Baskerville Old Face" panose="02020602080505020303" pitchFamily="18" charset="0"/>
              </a:rPr>
              <a:t>, saying, 18 “Arise, go down to meet Ahab king of Israel, who lives in Samaria. There he is, in the vineyard of </a:t>
            </a:r>
            <a:r>
              <a:rPr lang="en-US" sz="3200" dirty="0" err="1">
                <a:latin typeface="Baskerville Old Face" panose="02020602080505020303" pitchFamily="18" charset="0"/>
              </a:rPr>
              <a:t>Naboth</a:t>
            </a:r>
            <a:r>
              <a:rPr lang="en-US" sz="3200" dirty="0">
                <a:latin typeface="Baskerville Old Face" panose="02020602080505020303" pitchFamily="18" charset="0"/>
              </a:rPr>
              <a:t>, where he has gone down to take possession of it</a:t>
            </a:r>
            <a:r>
              <a:rPr lang="en-US" sz="3200" dirty="0" smtClean="0">
                <a:latin typeface="Baskerville Old Face" panose="02020602080505020303" pitchFamily="18" charset="0"/>
              </a:rPr>
              <a:t>.</a:t>
            </a:r>
          </a:p>
          <a:p>
            <a:pPr algn="l"/>
            <a:r>
              <a:rPr lang="en-US" sz="3200" dirty="0" smtClean="0">
                <a:latin typeface="Baskerville Old Face" panose="02020602080505020303" pitchFamily="18" charset="0"/>
              </a:rPr>
              <a:t>1 Kings 21:17-18</a:t>
            </a:r>
            <a:endParaRPr lang="en-US" sz="3200" dirty="0">
              <a:latin typeface="Baskerville Old Face" panose="02020602080505020303" pitchFamily="18" charset="0"/>
            </a:endParaRPr>
          </a:p>
        </p:txBody>
      </p:sp>
      <p:sp>
        <p:nvSpPr>
          <p:cNvPr id="4" name="Text Placeholder 3"/>
          <p:cNvSpPr>
            <a:spLocks noGrp="1"/>
          </p:cNvSpPr>
          <p:nvPr>
            <p:ph type="body" sz="quarter" idx="14"/>
          </p:nvPr>
        </p:nvSpPr>
        <p:spPr>
          <a:xfrm>
            <a:off x="172487" y="32201"/>
            <a:ext cx="8840884" cy="578854"/>
          </a:xfrm>
        </p:spPr>
        <p:txBody>
          <a:bodyPr>
            <a:normAutofit lnSpcReduction="10000"/>
          </a:bodyPr>
          <a:lstStyle/>
          <a:p>
            <a:r>
              <a:rPr lang="en-US" sz="3200" u="sng" dirty="0">
                <a:latin typeface="Baskerville Old Face" panose="02020602080505020303" pitchFamily="18" charset="0"/>
              </a:rPr>
              <a:t>God sees &amp; knows all things</a:t>
            </a:r>
          </a:p>
        </p:txBody>
      </p:sp>
    </p:spTree>
    <p:extLst>
      <p:ext uri="{BB962C8B-B14F-4D97-AF65-F5344CB8AC3E}">
        <p14:creationId xmlns:p14="http://schemas.microsoft.com/office/powerpoint/2010/main" val="182110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85726" y="490451"/>
            <a:ext cx="8827645" cy="4480560"/>
          </a:xfrm>
        </p:spPr>
        <p:txBody>
          <a:bodyPr anchor="t">
            <a:normAutofit/>
          </a:bodyPr>
          <a:lstStyle/>
          <a:p>
            <a:pPr algn="l"/>
            <a:r>
              <a:rPr lang="en-US" sz="3200" dirty="0">
                <a:latin typeface="Baskerville Old Face" panose="02020602080505020303" pitchFamily="18" charset="0"/>
              </a:rPr>
              <a:t>19 You shall speak to him, saying, ‘Thus says the Lord: “Have you murdered and also </a:t>
            </a:r>
            <a:r>
              <a:rPr lang="en-US" sz="3200" dirty="0" smtClean="0">
                <a:latin typeface="Baskerville Old Face" panose="02020602080505020303" pitchFamily="18" charset="0"/>
              </a:rPr>
              <a:t>taken possession</a:t>
            </a:r>
            <a:r>
              <a:rPr lang="en-US" sz="3200" dirty="0">
                <a:latin typeface="Baskerville Old Face" panose="02020602080505020303" pitchFamily="18" charset="0"/>
              </a:rPr>
              <a:t>?”’ And you shall speak to him, saying, ‘Thus says the Lord: “In the place where dogs licked the blood of </a:t>
            </a:r>
            <a:r>
              <a:rPr lang="en-US" sz="3200" dirty="0" err="1">
                <a:latin typeface="Baskerville Old Face" panose="02020602080505020303" pitchFamily="18" charset="0"/>
              </a:rPr>
              <a:t>Naboth</a:t>
            </a:r>
            <a:r>
              <a:rPr lang="en-US" sz="3200" dirty="0">
                <a:latin typeface="Baskerville Old Face" panose="02020602080505020303" pitchFamily="18" charset="0"/>
              </a:rPr>
              <a:t>, dogs shall lick your blood, even yours.”’”</a:t>
            </a:r>
            <a:endParaRPr lang="en-US" sz="3200" dirty="0" smtClean="0">
              <a:latin typeface="Baskerville Old Face" panose="02020602080505020303" pitchFamily="18" charset="0"/>
            </a:endParaRPr>
          </a:p>
          <a:p>
            <a:pPr algn="l"/>
            <a:r>
              <a:rPr lang="en-US" sz="3200" dirty="0" smtClean="0">
                <a:latin typeface="Baskerville Old Face" panose="02020602080505020303" pitchFamily="18" charset="0"/>
              </a:rPr>
              <a:t>1 Kings 21:19</a:t>
            </a:r>
            <a:endParaRPr lang="en-US" sz="3200" dirty="0">
              <a:latin typeface="Baskerville Old Face" panose="02020602080505020303" pitchFamily="18" charset="0"/>
            </a:endParaRPr>
          </a:p>
        </p:txBody>
      </p:sp>
      <p:sp>
        <p:nvSpPr>
          <p:cNvPr id="4" name="Text Placeholder 3"/>
          <p:cNvSpPr>
            <a:spLocks noGrp="1"/>
          </p:cNvSpPr>
          <p:nvPr>
            <p:ph type="body" sz="quarter" idx="14"/>
          </p:nvPr>
        </p:nvSpPr>
        <p:spPr>
          <a:xfrm>
            <a:off x="172487" y="32201"/>
            <a:ext cx="8840884" cy="578854"/>
          </a:xfrm>
        </p:spPr>
        <p:txBody>
          <a:bodyPr>
            <a:normAutofit lnSpcReduction="10000"/>
          </a:bodyPr>
          <a:lstStyle/>
          <a:p>
            <a:r>
              <a:rPr lang="en-US" sz="3200" u="sng" dirty="0">
                <a:latin typeface="Baskerville Old Face" panose="02020602080505020303" pitchFamily="18" charset="0"/>
              </a:rPr>
              <a:t>God sees &amp; knows all things</a:t>
            </a:r>
          </a:p>
        </p:txBody>
      </p:sp>
    </p:spTree>
    <p:extLst>
      <p:ext uri="{BB962C8B-B14F-4D97-AF65-F5344CB8AC3E}">
        <p14:creationId xmlns:p14="http://schemas.microsoft.com/office/powerpoint/2010/main" val="7674880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85726" y="490451"/>
            <a:ext cx="8827645" cy="4480560"/>
          </a:xfrm>
        </p:spPr>
        <p:txBody>
          <a:bodyPr anchor="t">
            <a:normAutofit/>
          </a:bodyPr>
          <a:lstStyle/>
          <a:p>
            <a:pPr algn="l"/>
            <a:r>
              <a:rPr lang="en-US" sz="3200" dirty="0">
                <a:latin typeface="Baskerville Old Face" panose="02020602080505020303" pitchFamily="18" charset="0"/>
              </a:rPr>
              <a:t>So Ahab said to Elijah, “Have you found me, O my enemy?”</a:t>
            </a:r>
            <a:endParaRPr lang="en-US" sz="3200" dirty="0" smtClean="0">
              <a:latin typeface="Baskerville Old Face" panose="02020602080505020303" pitchFamily="18" charset="0"/>
            </a:endParaRPr>
          </a:p>
          <a:p>
            <a:pPr algn="l"/>
            <a:r>
              <a:rPr lang="en-US" sz="3200" dirty="0" smtClean="0">
                <a:latin typeface="Baskerville Old Face" panose="02020602080505020303" pitchFamily="18" charset="0"/>
              </a:rPr>
              <a:t>1 Kings 21:20a</a:t>
            </a:r>
            <a:endParaRPr lang="en-US" sz="3200" dirty="0">
              <a:latin typeface="Baskerville Old Face" panose="02020602080505020303" pitchFamily="18" charset="0"/>
            </a:endParaRPr>
          </a:p>
        </p:txBody>
      </p:sp>
      <p:sp>
        <p:nvSpPr>
          <p:cNvPr id="4" name="Text Placeholder 3"/>
          <p:cNvSpPr>
            <a:spLocks noGrp="1"/>
          </p:cNvSpPr>
          <p:nvPr>
            <p:ph type="body" sz="quarter" idx="14"/>
          </p:nvPr>
        </p:nvSpPr>
        <p:spPr>
          <a:xfrm>
            <a:off x="172487" y="32201"/>
            <a:ext cx="8840884" cy="578854"/>
          </a:xfrm>
        </p:spPr>
        <p:txBody>
          <a:bodyPr>
            <a:normAutofit lnSpcReduction="10000"/>
          </a:bodyPr>
          <a:lstStyle/>
          <a:p>
            <a:r>
              <a:rPr lang="en-US" sz="3200" u="sng" dirty="0">
                <a:latin typeface="Baskerville Old Face" panose="02020602080505020303" pitchFamily="18" charset="0"/>
              </a:rPr>
              <a:t>God sees &amp; knows all things</a:t>
            </a:r>
          </a:p>
        </p:txBody>
      </p:sp>
    </p:spTree>
    <p:extLst>
      <p:ext uri="{BB962C8B-B14F-4D97-AF65-F5344CB8AC3E}">
        <p14:creationId xmlns:p14="http://schemas.microsoft.com/office/powerpoint/2010/main" val="18803669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85726" y="490451"/>
            <a:ext cx="8827645" cy="4480560"/>
          </a:xfrm>
        </p:spPr>
        <p:txBody>
          <a:bodyPr anchor="t">
            <a:normAutofit/>
          </a:bodyPr>
          <a:lstStyle/>
          <a:p>
            <a:pPr algn="l"/>
            <a:r>
              <a:rPr lang="en-US" sz="3200" dirty="0">
                <a:latin typeface="Baskerville Old Face" panose="02020602080505020303" pitchFamily="18" charset="0"/>
              </a:rPr>
              <a:t>And he answered, “I have found you, because you have sold yourself to do evil in the sight of the Lord: 21 ‘Behold, I will bring calamity on you. I will take away your posterity, and will cut off from Ahab every male in Israel, both bond and free. 22 I will make your house like the house of Jeroboam the son of </a:t>
            </a:r>
            <a:r>
              <a:rPr lang="en-US" sz="3200" dirty="0" err="1">
                <a:latin typeface="Baskerville Old Face" panose="02020602080505020303" pitchFamily="18" charset="0"/>
              </a:rPr>
              <a:t>Nebat</a:t>
            </a:r>
            <a:r>
              <a:rPr lang="en-US" sz="3200" dirty="0">
                <a:latin typeface="Baskerville Old Face" panose="02020602080505020303" pitchFamily="18" charset="0"/>
              </a:rPr>
              <a:t>, and like the house of </a:t>
            </a:r>
            <a:r>
              <a:rPr lang="en-US" sz="3200" dirty="0" err="1">
                <a:latin typeface="Baskerville Old Face" panose="02020602080505020303" pitchFamily="18" charset="0"/>
              </a:rPr>
              <a:t>Baasha</a:t>
            </a:r>
            <a:r>
              <a:rPr lang="en-US" sz="3200" dirty="0">
                <a:latin typeface="Baskerville Old Face" panose="02020602080505020303" pitchFamily="18" charset="0"/>
              </a:rPr>
              <a:t> the son of </a:t>
            </a:r>
            <a:r>
              <a:rPr lang="en-US" sz="3200" dirty="0" err="1">
                <a:latin typeface="Baskerville Old Face" panose="02020602080505020303" pitchFamily="18" charset="0"/>
              </a:rPr>
              <a:t>Ahijah</a:t>
            </a:r>
            <a:r>
              <a:rPr lang="en-US" sz="3200" dirty="0">
                <a:latin typeface="Baskerville Old Face" panose="02020602080505020303" pitchFamily="18" charset="0"/>
              </a:rPr>
              <a:t>, because of the provocation with which you have provoked Me to anger, and made Israel sin</a:t>
            </a:r>
            <a:r>
              <a:rPr lang="en-US" sz="3200" dirty="0" smtClean="0">
                <a:latin typeface="Baskerville Old Face" panose="02020602080505020303" pitchFamily="18" charset="0"/>
              </a:rPr>
              <a:t>.’</a:t>
            </a:r>
            <a:endParaRPr lang="en-US" sz="3200" dirty="0">
              <a:latin typeface="Baskerville Old Face" panose="02020602080505020303" pitchFamily="18" charset="0"/>
            </a:endParaRPr>
          </a:p>
        </p:txBody>
      </p:sp>
      <p:sp>
        <p:nvSpPr>
          <p:cNvPr id="4" name="Text Placeholder 3"/>
          <p:cNvSpPr>
            <a:spLocks noGrp="1"/>
          </p:cNvSpPr>
          <p:nvPr>
            <p:ph type="body" sz="quarter" idx="14"/>
          </p:nvPr>
        </p:nvSpPr>
        <p:spPr>
          <a:xfrm>
            <a:off x="172487" y="32201"/>
            <a:ext cx="8840884" cy="578854"/>
          </a:xfrm>
        </p:spPr>
        <p:txBody>
          <a:bodyPr>
            <a:normAutofit lnSpcReduction="10000"/>
          </a:bodyPr>
          <a:lstStyle/>
          <a:p>
            <a:r>
              <a:rPr lang="en-US" sz="3200" u="sng" dirty="0">
                <a:latin typeface="Baskerville Old Face" panose="02020602080505020303" pitchFamily="18" charset="0"/>
              </a:rPr>
              <a:t>God sees &amp; knows all things</a:t>
            </a:r>
          </a:p>
        </p:txBody>
      </p:sp>
    </p:spTree>
    <p:extLst>
      <p:ext uri="{BB962C8B-B14F-4D97-AF65-F5344CB8AC3E}">
        <p14:creationId xmlns:p14="http://schemas.microsoft.com/office/powerpoint/2010/main" val="23485317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85726" y="490451"/>
            <a:ext cx="8827645" cy="4480560"/>
          </a:xfrm>
        </p:spPr>
        <p:txBody>
          <a:bodyPr anchor="t">
            <a:normAutofit/>
          </a:bodyPr>
          <a:lstStyle/>
          <a:p>
            <a:pPr algn="l"/>
            <a:r>
              <a:rPr lang="en-US" sz="3200" dirty="0">
                <a:latin typeface="Baskerville Old Face" panose="02020602080505020303" pitchFamily="18" charset="0"/>
              </a:rPr>
              <a:t>23 And concerning Jezebel the Lord also spoke, saying, ‘The dogs shall eat Jezebel by the wall[a] of </a:t>
            </a:r>
            <a:r>
              <a:rPr lang="en-US" sz="3200" dirty="0" err="1">
                <a:latin typeface="Baskerville Old Face" panose="02020602080505020303" pitchFamily="18" charset="0"/>
              </a:rPr>
              <a:t>Jezreel</a:t>
            </a:r>
            <a:r>
              <a:rPr lang="en-US" sz="3200" dirty="0">
                <a:latin typeface="Baskerville Old Face" panose="02020602080505020303" pitchFamily="18" charset="0"/>
              </a:rPr>
              <a:t>.’ 24 The dogs shall eat whoever belongs to Ahab and dies in the city, and the birds of the air shall eat whoever dies in the field</a:t>
            </a:r>
            <a:r>
              <a:rPr lang="en-US" sz="3200" dirty="0" smtClean="0">
                <a:latin typeface="Baskerville Old Face" panose="02020602080505020303" pitchFamily="18" charset="0"/>
              </a:rPr>
              <a:t>.”</a:t>
            </a:r>
          </a:p>
          <a:p>
            <a:pPr algn="l"/>
            <a:r>
              <a:rPr lang="en-US" sz="3200" dirty="0" smtClean="0">
                <a:latin typeface="Baskerville Old Face" panose="02020602080505020303" pitchFamily="18" charset="0"/>
              </a:rPr>
              <a:t>1 Kings 21:20b-24</a:t>
            </a:r>
            <a:endParaRPr lang="en-US" sz="3200" dirty="0">
              <a:latin typeface="Baskerville Old Face" panose="02020602080505020303" pitchFamily="18" charset="0"/>
            </a:endParaRPr>
          </a:p>
        </p:txBody>
      </p:sp>
      <p:sp>
        <p:nvSpPr>
          <p:cNvPr id="4" name="Text Placeholder 3"/>
          <p:cNvSpPr>
            <a:spLocks noGrp="1"/>
          </p:cNvSpPr>
          <p:nvPr>
            <p:ph type="body" sz="quarter" idx="14"/>
          </p:nvPr>
        </p:nvSpPr>
        <p:spPr>
          <a:xfrm>
            <a:off x="172487" y="32201"/>
            <a:ext cx="8840884" cy="578854"/>
          </a:xfrm>
        </p:spPr>
        <p:txBody>
          <a:bodyPr>
            <a:normAutofit lnSpcReduction="10000"/>
          </a:bodyPr>
          <a:lstStyle/>
          <a:p>
            <a:r>
              <a:rPr lang="en-US" sz="3200" u="sng" dirty="0">
                <a:latin typeface="Baskerville Old Face" panose="02020602080505020303" pitchFamily="18" charset="0"/>
              </a:rPr>
              <a:t>God sees &amp; knows all things</a:t>
            </a:r>
          </a:p>
        </p:txBody>
      </p:sp>
    </p:spTree>
    <p:extLst>
      <p:ext uri="{BB962C8B-B14F-4D97-AF65-F5344CB8AC3E}">
        <p14:creationId xmlns:p14="http://schemas.microsoft.com/office/powerpoint/2010/main" val="18596680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85726" y="606491"/>
            <a:ext cx="8827645" cy="4040154"/>
          </a:xfrm>
        </p:spPr>
        <p:txBody>
          <a:bodyPr anchor="t">
            <a:normAutofit/>
          </a:bodyPr>
          <a:lstStyle/>
          <a:p>
            <a:pPr algn="l"/>
            <a:r>
              <a:rPr lang="en-US" sz="3200" dirty="0" smtClean="0">
                <a:latin typeface="Baskerville Old Face" panose="02020602080505020303" pitchFamily="18" charset="0"/>
              </a:rPr>
              <a:t>3 But </a:t>
            </a:r>
            <a:r>
              <a:rPr lang="en-US" sz="3200" dirty="0" err="1">
                <a:latin typeface="Baskerville Old Face" panose="02020602080505020303" pitchFamily="18" charset="0"/>
              </a:rPr>
              <a:t>Naboth</a:t>
            </a:r>
            <a:r>
              <a:rPr lang="en-US" sz="3200" dirty="0">
                <a:latin typeface="Baskerville Old Face" panose="02020602080505020303" pitchFamily="18" charset="0"/>
              </a:rPr>
              <a:t> said to Ahab, "The Lord forbid that I should give the inheritance of my fathers to you!"4 So Ahab went into his house sullen and displeased because of the word which </a:t>
            </a:r>
            <a:r>
              <a:rPr lang="en-US" sz="3200" dirty="0" err="1">
                <a:latin typeface="Baskerville Old Face" panose="02020602080505020303" pitchFamily="18" charset="0"/>
              </a:rPr>
              <a:t>Naboth</a:t>
            </a:r>
            <a:r>
              <a:rPr lang="en-US" sz="3200" dirty="0">
                <a:latin typeface="Baskerville Old Face" panose="02020602080505020303" pitchFamily="18" charset="0"/>
              </a:rPr>
              <a:t> the </a:t>
            </a:r>
            <a:r>
              <a:rPr lang="en-US" sz="3200" dirty="0" err="1">
                <a:latin typeface="Baskerville Old Face" panose="02020602080505020303" pitchFamily="18" charset="0"/>
              </a:rPr>
              <a:t>Jezreelite</a:t>
            </a:r>
            <a:r>
              <a:rPr lang="en-US" sz="3200" dirty="0">
                <a:latin typeface="Baskerville Old Face" panose="02020602080505020303" pitchFamily="18" charset="0"/>
              </a:rPr>
              <a:t> had spoken to him; for he had said, "I will not give you the inheritance of my fathers." And he lay down on his bed, and turned away his face, and would eat no food.</a:t>
            </a:r>
          </a:p>
        </p:txBody>
      </p:sp>
      <p:sp>
        <p:nvSpPr>
          <p:cNvPr id="4" name="Text Placeholder 3"/>
          <p:cNvSpPr>
            <a:spLocks noGrp="1"/>
          </p:cNvSpPr>
          <p:nvPr>
            <p:ph type="body" sz="quarter" idx="14"/>
          </p:nvPr>
        </p:nvSpPr>
        <p:spPr>
          <a:xfrm>
            <a:off x="172487" y="120942"/>
            <a:ext cx="8840884" cy="578854"/>
          </a:xfrm>
        </p:spPr>
        <p:txBody>
          <a:bodyPr>
            <a:normAutofit lnSpcReduction="10000"/>
          </a:bodyPr>
          <a:lstStyle/>
          <a:p>
            <a:r>
              <a:rPr lang="en-US" sz="3200" dirty="0" smtClean="0">
                <a:latin typeface="Baskerville Old Face" panose="02020602080505020303" pitchFamily="18" charset="0"/>
              </a:rPr>
              <a:t>1 Kings 21:1-7</a:t>
            </a:r>
            <a:endParaRPr lang="en-US" sz="3200" dirty="0">
              <a:latin typeface="Baskerville Old Face" panose="02020602080505020303" pitchFamily="18" charset="0"/>
            </a:endParaRPr>
          </a:p>
        </p:txBody>
      </p:sp>
    </p:spTree>
    <p:extLst>
      <p:ext uri="{BB962C8B-B14F-4D97-AF65-F5344CB8AC3E}">
        <p14:creationId xmlns:p14="http://schemas.microsoft.com/office/powerpoint/2010/main" val="1104353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85726" y="490451"/>
            <a:ext cx="8827645" cy="4480560"/>
          </a:xfrm>
        </p:spPr>
        <p:txBody>
          <a:bodyPr anchor="t">
            <a:normAutofit/>
          </a:bodyPr>
          <a:lstStyle/>
          <a:p>
            <a:pPr algn="l"/>
            <a:r>
              <a:rPr lang="en-US" sz="3200" dirty="0">
                <a:latin typeface="Baskerville Old Face" panose="02020602080505020303" pitchFamily="18" charset="0"/>
              </a:rPr>
              <a:t>25 But there was no one like Ahab who sold himself to do wickedness in the sight of the Lord, because Jezebel his wife stirred him up. 26 And he behaved very abominably in following idols, according to all that the Amorites had done, whom the Lord had cast out before the children of Israel.</a:t>
            </a:r>
            <a:endParaRPr lang="en-US" sz="3200" dirty="0" smtClean="0">
              <a:latin typeface="Baskerville Old Face" panose="02020602080505020303" pitchFamily="18" charset="0"/>
            </a:endParaRPr>
          </a:p>
          <a:p>
            <a:pPr algn="l"/>
            <a:r>
              <a:rPr lang="en-US" sz="3200" dirty="0" smtClean="0">
                <a:latin typeface="Baskerville Old Face" panose="02020602080505020303" pitchFamily="18" charset="0"/>
              </a:rPr>
              <a:t>1 Kings 21:25-26</a:t>
            </a:r>
            <a:endParaRPr lang="en-US" sz="3200" dirty="0">
              <a:latin typeface="Baskerville Old Face" panose="02020602080505020303" pitchFamily="18" charset="0"/>
            </a:endParaRPr>
          </a:p>
        </p:txBody>
      </p:sp>
      <p:sp>
        <p:nvSpPr>
          <p:cNvPr id="4" name="Text Placeholder 3"/>
          <p:cNvSpPr>
            <a:spLocks noGrp="1"/>
          </p:cNvSpPr>
          <p:nvPr>
            <p:ph type="body" sz="quarter" idx="14"/>
          </p:nvPr>
        </p:nvSpPr>
        <p:spPr>
          <a:xfrm>
            <a:off x="172487" y="32201"/>
            <a:ext cx="8840884" cy="578854"/>
          </a:xfrm>
        </p:spPr>
        <p:txBody>
          <a:bodyPr>
            <a:normAutofit lnSpcReduction="10000"/>
          </a:bodyPr>
          <a:lstStyle/>
          <a:p>
            <a:r>
              <a:rPr lang="en-US" sz="3200" u="sng" dirty="0">
                <a:latin typeface="Baskerville Old Face" panose="02020602080505020303" pitchFamily="18" charset="0"/>
              </a:rPr>
              <a:t>God sees &amp; knows all things</a:t>
            </a:r>
          </a:p>
        </p:txBody>
      </p:sp>
    </p:spTree>
    <p:extLst>
      <p:ext uri="{BB962C8B-B14F-4D97-AF65-F5344CB8AC3E}">
        <p14:creationId xmlns:p14="http://schemas.microsoft.com/office/powerpoint/2010/main" val="4979208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85726" y="490451"/>
            <a:ext cx="8827645" cy="4480560"/>
          </a:xfrm>
        </p:spPr>
        <p:txBody>
          <a:bodyPr anchor="t">
            <a:normAutofit/>
          </a:bodyPr>
          <a:lstStyle/>
          <a:p>
            <a:pPr algn="l"/>
            <a:r>
              <a:rPr lang="en-US" sz="3200" dirty="0">
                <a:latin typeface="Baskerville Old Face" panose="02020602080505020303" pitchFamily="18" charset="0"/>
              </a:rPr>
              <a:t>27 So it was, when Ahab heard those words, that he tore his clothes and put sackcloth on his body, and fasted and lay in sackcloth, and went about </a:t>
            </a:r>
            <a:r>
              <a:rPr lang="en-US" sz="3200" dirty="0" smtClean="0">
                <a:latin typeface="Baskerville Old Face" panose="02020602080505020303" pitchFamily="18" charset="0"/>
              </a:rPr>
              <a:t>mourning. 28 </a:t>
            </a:r>
            <a:r>
              <a:rPr lang="en-US" sz="3200" dirty="0">
                <a:latin typeface="Baskerville Old Face" panose="02020602080505020303" pitchFamily="18" charset="0"/>
              </a:rPr>
              <a:t>And the word of the Lord came to Elijah the </a:t>
            </a:r>
            <a:r>
              <a:rPr lang="en-US" sz="3200" dirty="0" err="1">
                <a:latin typeface="Baskerville Old Face" panose="02020602080505020303" pitchFamily="18" charset="0"/>
              </a:rPr>
              <a:t>Tishbite</a:t>
            </a:r>
            <a:r>
              <a:rPr lang="en-US" sz="3200" dirty="0">
                <a:latin typeface="Baskerville Old Face" panose="02020602080505020303" pitchFamily="18" charset="0"/>
              </a:rPr>
              <a:t>, saying, </a:t>
            </a:r>
          </a:p>
        </p:txBody>
      </p:sp>
      <p:sp>
        <p:nvSpPr>
          <p:cNvPr id="4" name="Text Placeholder 3"/>
          <p:cNvSpPr>
            <a:spLocks noGrp="1"/>
          </p:cNvSpPr>
          <p:nvPr>
            <p:ph type="body" sz="quarter" idx="14"/>
          </p:nvPr>
        </p:nvSpPr>
        <p:spPr>
          <a:xfrm>
            <a:off x="172487" y="32201"/>
            <a:ext cx="8840884" cy="578854"/>
          </a:xfrm>
        </p:spPr>
        <p:txBody>
          <a:bodyPr>
            <a:normAutofit lnSpcReduction="10000"/>
          </a:bodyPr>
          <a:lstStyle/>
          <a:p>
            <a:r>
              <a:rPr lang="en-US" sz="3200" u="sng" dirty="0">
                <a:latin typeface="Baskerville Old Face" panose="02020602080505020303" pitchFamily="18" charset="0"/>
              </a:rPr>
              <a:t>God sees &amp; knows all things</a:t>
            </a:r>
          </a:p>
        </p:txBody>
      </p:sp>
    </p:spTree>
    <p:extLst>
      <p:ext uri="{BB962C8B-B14F-4D97-AF65-F5344CB8AC3E}">
        <p14:creationId xmlns:p14="http://schemas.microsoft.com/office/powerpoint/2010/main" val="35674273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85726" y="490451"/>
            <a:ext cx="8827645" cy="4480560"/>
          </a:xfrm>
        </p:spPr>
        <p:txBody>
          <a:bodyPr anchor="t">
            <a:normAutofit/>
          </a:bodyPr>
          <a:lstStyle/>
          <a:p>
            <a:pPr algn="l"/>
            <a:r>
              <a:rPr lang="en-US" sz="3200" dirty="0">
                <a:latin typeface="Baskerville Old Face" panose="02020602080505020303" pitchFamily="18" charset="0"/>
              </a:rPr>
              <a:t>29 “See how Ahab has humbled himself before Me? Because he has humbled himself before Me, I will not bring the calamity in his days. In the days of his son I will bring the calamity on his house.”</a:t>
            </a:r>
          </a:p>
          <a:p>
            <a:pPr algn="l"/>
            <a:r>
              <a:rPr lang="en-US" sz="3200" dirty="0">
                <a:latin typeface="Baskerville Old Face" panose="02020602080505020303" pitchFamily="18" charset="0"/>
              </a:rPr>
              <a:t>1 Kings </a:t>
            </a:r>
            <a:r>
              <a:rPr lang="en-US" sz="3200" dirty="0" smtClean="0">
                <a:latin typeface="Baskerville Old Face" panose="02020602080505020303" pitchFamily="18" charset="0"/>
              </a:rPr>
              <a:t>21:27-29</a:t>
            </a:r>
            <a:endParaRPr lang="en-US" sz="3200" dirty="0">
              <a:latin typeface="Baskerville Old Face" panose="02020602080505020303" pitchFamily="18" charset="0"/>
            </a:endParaRPr>
          </a:p>
        </p:txBody>
      </p:sp>
      <p:sp>
        <p:nvSpPr>
          <p:cNvPr id="4" name="Text Placeholder 3"/>
          <p:cNvSpPr>
            <a:spLocks noGrp="1"/>
          </p:cNvSpPr>
          <p:nvPr>
            <p:ph type="body" sz="quarter" idx="14"/>
          </p:nvPr>
        </p:nvSpPr>
        <p:spPr>
          <a:xfrm>
            <a:off x="172487" y="32201"/>
            <a:ext cx="8840884" cy="578854"/>
          </a:xfrm>
        </p:spPr>
        <p:txBody>
          <a:bodyPr>
            <a:normAutofit lnSpcReduction="10000"/>
          </a:bodyPr>
          <a:lstStyle/>
          <a:p>
            <a:r>
              <a:rPr lang="en-US" sz="3200" u="sng" dirty="0">
                <a:latin typeface="Baskerville Old Face" panose="02020602080505020303" pitchFamily="18" charset="0"/>
              </a:rPr>
              <a:t>God sees &amp; knows all things</a:t>
            </a:r>
          </a:p>
        </p:txBody>
      </p:sp>
    </p:spTree>
    <p:extLst>
      <p:ext uri="{BB962C8B-B14F-4D97-AF65-F5344CB8AC3E}">
        <p14:creationId xmlns:p14="http://schemas.microsoft.com/office/powerpoint/2010/main" val="42760314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85726" y="490451"/>
            <a:ext cx="8827645" cy="4480560"/>
          </a:xfrm>
        </p:spPr>
        <p:txBody>
          <a:bodyPr anchor="t">
            <a:normAutofit/>
          </a:bodyPr>
          <a:lstStyle/>
          <a:p>
            <a:pPr marL="514350" indent="-514350" algn="l">
              <a:buFont typeface="+mj-lt"/>
              <a:buAutoNum type="arabicPeriod"/>
            </a:pPr>
            <a:r>
              <a:rPr lang="en-US" sz="3200" dirty="0" smtClean="0">
                <a:latin typeface="Baskerville Old Face" panose="02020602080505020303" pitchFamily="18" charset="0"/>
              </a:rPr>
              <a:t>Greed is a sin!</a:t>
            </a:r>
          </a:p>
          <a:p>
            <a:pPr marL="514350" indent="-514350" algn="l">
              <a:buFont typeface="+mj-lt"/>
              <a:buAutoNum type="arabicPeriod"/>
            </a:pPr>
            <a:r>
              <a:rPr lang="en-US" sz="3200" dirty="0" smtClean="0">
                <a:latin typeface="Baskerville Old Face" panose="02020602080505020303" pitchFamily="18" charset="0"/>
              </a:rPr>
              <a:t>God keeps His word.</a:t>
            </a:r>
            <a:endParaRPr lang="en-US" sz="3200" dirty="0">
              <a:latin typeface="Baskerville Old Face" panose="02020602080505020303" pitchFamily="18" charset="0"/>
            </a:endParaRPr>
          </a:p>
        </p:txBody>
      </p:sp>
      <p:sp>
        <p:nvSpPr>
          <p:cNvPr id="4" name="Text Placeholder 3"/>
          <p:cNvSpPr>
            <a:spLocks noGrp="1"/>
          </p:cNvSpPr>
          <p:nvPr>
            <p:ph type="body" sz="quarter" idx="14"/>
          </p:nvPr>
        </p:nvSpPr>
        <p:spPr>
          <a:xfrm>
            <a:off x="172487" y="32201"/>
            <a:ext cx="8840884" cy="578854"/>
          </a:xfrm>
        </p:spPr>
        <p:txBody>
          <a:bodyPr>
            <a:normAutofit lnSpcReduction="10000"/>
          </a:bodyPr>
          <a:lstStyle/>
          <a:p>
            <a:r>
              <a:rPr lang="en-US" sz="3200" u="sng" dirty="0" smtClean="0">
                <a:latin typeface="Baskerville Old Face" panose="02020602080505020303" pitchFamily="18" charset="0"/>
              </a:rPr>
              <a:t>Lessons for us today</a:t>
            </a:r>
            <a:endParaRPr lang="en-US" sz="3200" u="sng" dirty="0">
              <a:latin typeface="Baskerville Old Face" panose="02020602080505020303" pitchFamily="18" charset="0"/>
            </a:endParaRPr>
          </a:p>
        </p:txBody>
      </p:sp>
    </p:spTree>
    <p:extLst>
      <p:ext uri="{BB962C8B-B14F-4D97-AF65-F5344CB8AC3E}">
        <p14:creationId xmlns:p14="http://schemas.microsoft.com/office/powerpoint/2010/main" val="2425479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85726" y="490451"/>
            <a:ext cx="8827645" cy="4480560"/>
          </a:xfrm>
        </p:spPr>
        <p:txBody>
          <a:bodyPr anchor="t">
            <a:noAutofit/>
          </a:bodyPr>
          <a:lstStyle/>
          <a:p>
            <a:pPr algn="l"/>
            <a:r>
              <a:rPr lang="en-US" sz="3200" u="sng" dirty="0">
                <a:latin typeface="Baskerville Old Face" panose="02020602080505020303" pitchFamily="18" charset="0"/>
              </a:rPr>
              <a:t>Do you remember Jezebel’s death? </a:t>
            </a:r>
            <a:endParaRPr lang="en-US" sz="3200" u="sng" dirty="0" smtClean="0">
              <a:latin typeface="Baskerville Old Face" panose="02020602080505020303" pitchFamily="18" charset="0"/>
            </a:endParaRPr>
          </a:p>
          <a:p>
            <a:pPr algn="l"/>
            <a:r>
              <a:rPr lang="en-US" sz="3200" dirty="0">
                <a:latin typeface="Baskerville Old Face" panose="02020602080505020303" pitchFamily="18" charset="0"/>
              </a:rPr>
              <a:t>Then he said, “Throw her down.” So they threw her down, and some of her blood spattered on the wall and on the horses; and he trampled her underfoot. 34 And when he had gone in, he ate and drank. Then he said, “Go now, see to this accursed woman, and bury her, for she was a king’s daughter.” 35 So they went to bury her, but they found no more of her than the skull and the feet and the palms of her hands. </a:t>
            </a:r>
          </a:p>
        </p:txBody>
      </p:sp>
      <p:sp>
        <p:nvSpPr>
          <p:cNvPr id="4" name="Text Placeholder 3"/>
          <p:cNvSpPr>
            <a:spLocks noGrp="1"/>
          </p:cNvSpPr>
          <p:nvPr>
            <p:ph type="body" sz="quarter" idx="14"/>
          </p:nvPr>
        </p:nvSpPr>
        <p:spPr>
          <a:xfrm>
            <a:off x="172487" y="32201"/>
            <a:ext cx="8840884" cy="578854"/>
          </a:xfrm>
        </p:spPr>
        <p:txBody>
          <a:bodyPr>
            <a:normAutofit lnSpcReduction="10000"/>
          </a:bodyPr>
          <a:lstStyle/>
          <a:p>
            <a:r>
              <a:rPr lang="en-US" sz="3200" u="sng" dirty="0" smtClean="0">
                <a:latin typeface="Baskerville Old Face" panose="02020602080505020303" pitchFamily="18" charset="0"/>
              </a:rPr>
              <a:t>Lessons for us today</a:t>
            </a:r>
            <a:endParaRPr lang="en-US" sz="3200" u="sng" dirty="0">
              <a:latin typeface="Baskerville Old Face" panose="02020602080505020303" pitchFamily="18" charset="0"/>
            </a:endParaRPr>
          </a:p>
        </p:txBody>
      </p:sp>
    </p:spTree>
    <p:extLst>
      <p:ext uri="{BB962C8B-B14F-4D97-AF65-F5344CB8AC3E}">
        <p14:creationId xmlns:p14="http://schemas.microsoft.com/office/powerpoint/2010/main" val="292631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85726" y="490451"/>
            <a:ext cx="8827645" cy="4480560"/>
          </a:xfrm>
        </p:spPr>
        <p:txBody>
          <a:bodyPr anchor="t">
            <a:noAutofit/>
          </a:bodyPr>
          <a:lstStyle/>
          <a:p>
            <a:pPr algn="l"/>
            <a:r>
              <a:rPr lang="en-US" sz="3200" u="sng" dirty="0">
                <a:latin typeface="Baskerville Old Face" panose="02020602080505020303" pitchFamily="18" charset="0"/>
              </a:rPr>
              <a:t>Do you remember Jezebel’s death? </a:t>
            </a:r>
            <a:endParaRPr lang="en-US" sz="3200" u="sng" dirty="0" smtClean="0">
              <a:latin typeface="Baskerville Old Face" panose="02020602080505020303" pitchFamily="18" charset="0"/>
            </a:endParaRPr>
          </a:p>
          <a:p>
            <a:pPr algn="l"/>
            <a:r>
              <a:rPr lang="en-US" sz="3200" dirty="0">
                <a:latin typeface="Baskerville Old Face" panose="02020602080505020303" pitchFamily="18" charset="0"/>
              </a:rPr>
              <a:t>36 Therefore they came back and told him. And he said, “This is the word of the Lord, which He spoke by His servant Elijah the </a:t>
            </a:r>
            <a:r>
              <a:rPr lang="en-US" sz="3200" dirty="0" err="1">
                <a:latin typeface="Baskerville Old Face" panose="02020602080505020303" pitchFamily="18" charset="0"/>
              </a:rPr>
              <a:t>Tishbite</a:t>
            </a:r>
            <a:r>
              <a:rPr lang="en-US" sz="3200" dirty="0">
                <a:latin typeface="Baskerville Old Face" panose="02020602080505020303" pitchFamily="18" charset="0"/>
              </a:rPr>
              <a:t>, saying, ‘On the plot of ground at </a:t>
            </a:r>
            <a:r>
              <a:rPr lang="en-US" sz="3200" dirty="0" err="1">
                <a:latin typeface="Baskerville Old Face" panose="02020602080505020303" pitchFamily="18" charset="0"/>
              </a:rPr>
              <a:t>Jezreel</a:t>
            </a:r>
            <a:r>
              <a:rPr lang="en-US" sz="3200" dirty="0">
                <a:latin typeface="Baskerville Old Face" panose="02020602080505020303" pitchFamily="18" charset="0"/>
              </a:rPr>
              <a:t> dogs shall eat the flesh of Jezebel;[b] 37 and the corpse of Jezebel shall be as refuse on the surface of the field, in the plot at </a:t>
            </a:r>
            <a:r>
              <a:rPr lang="en-US" sz="3200" dirty="0" err="1">
                <a:latin typeface="Baskerville Old Face" panose="02020602080505020303" pitchFamily="18" charset="0"/>
              </a:rPr>
              <a:t>Jezreel</a:t>
            </a:r>
            <a:r>
              <a:rPr lang="en-US" sz="3200" dirty="0">
                <a:latin typeface="Baskerville Old Face" panose="02020602080505020303" pitchFamily="18" charset="0"/>
              </a:rPr>
              <a:t>, so that they shall not say, “Here lies Jezebel</a:t>
            </a:r>
            <a:r>
              <a:rPr lang="en-US" sz="3200" dirty="0" smtClean="0">
                <a:latin typeface="Baskerville Old Face" panose="02020602080505020303" pitchFamily="18" charset="0"/>
              </a:rPr>
              <a:t>.”’” – 2 Kings 9:33-37</a:t>
            </a:r>
            <a:endParaRPr lang="en-US" sz="3200" dirty="0">
              <a:latin typeface="Baskerville Old Face" panose="02020602080505020303" pitchFamily="18" charset="0"/>
            </a:endParaRPr>
          </a:p>
        </p:txBody>
      </p:sp>
      <p:sp>
        <p:nvSpPr>
          <p:cNvPr id="4" name="Text Placeholder 3"/>
          <p:cNvSpPr>
            <a:spLocks noGrp="1"/>
          </p:cNvSpPr>
          <p:nvPr>
            <p:ph type="body" sz="quarter" idx="14"/>
          </p:nvPr>
        </p:nvSpPr>
        <p:spPr>
          <a:xfrm>
            <a:off x="172487" y="32201"/>
            <a:ext cx="8840884" cy="578854"/>
          </a:xfrm>
        </p:spPr>
        <p:txBody>
          <a:bodyPr>
            <a:normAutofit lnSpcReduction="10000"/>
          </a:bodyPr>
          <a:lstStyle/>
          <a:p>
            <a:r>
              <a:rPr lang="en-US" sz="3200" u="sng" dirty="0" smtClean="0">
                <a:latin typeface="Baskerville Old Face" panose="02020602080505020303" pitchFamily="18" charset="0"/>
              </a:rPr>
              <a:t>Lessons for us today</a:t>
            </a:r>
            <a:endParaRPr lang="en-US" sz="3200" u="sng" dirty="0">
              <a:latin typeface="Baskerville Old Face" panose="02020602080505020303" pitchFamily="18" charset="0"/>
            </a:endParaRPr>
          </a:p>
        </p:txBody>
      </p:sp>
    </p:spTree>
    <p:extLst>
      <p:ext uri="{BB962C8B-B14F-4D97-AF65-F5344CB8AC3E}">
        <p14:creationId xmlns:p14="http://schemas.microsoft.com/office/powerpoint/2010/main" val="21082698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85726" y="490451"/>
            <a:ext cx="8827645" cy="4480560"/>
          </a:xfrm>
        </p:spPr>
        <p:txBody>
          <a:bodyPr anchor="t">
            <a:noAutofit/>
          </a:bodyPr>
          <a:lstStyle/>
          <a:p>
            <a:pPr algn="l"/>
            <a:r>
              <a:rPr lang="en-US" sz="3200" u="sng" dirty="0" smtClean="0">
                <a:latin typeface="Baskerville Old Face" panose="02020602080505020303" pitchFamily="18" charset="0"/>
              </a:rPr>
              <a:t>Ahab’s </a:t>
            </a:r>
            <a:r>
              <a:rPr lang="en-US" sz="3200" u="sng" dirty="0">
                <a:latin typeface="Baskerville Old Face" panose="02020602080505020303" pitchFamily="18" charset="0"/>
              </a:rPr>
              <a:t>son’s killed </a:t>
            </a:r>
            <a:endParaRPr lang="en-US" sz="3200" u="sng" dirty="0" smtClean="0">
              <a:latin typeface="Baskerville Old Face" panose="02020602080505020303" pitchFamily="18" charset="0"/>
            </a:endParaRPr>
          </a:p>
          <a:p>
            <a:pPr algn="l"/>
            <a:r>
              <a:rPr lang="en-US" sz="3200" dirty="0">
                <a:latin typeface="Baskerville Old Face" panose="02020602080505020303" pitchFamily="18" charset="0"/>
              </a:rPr>
              <a:t>7 So it was, when the letter came to them, that they took the king’s sons and slaughtered seventy persons, put their heads in baskets and sent them to him at </a:t>
            </a:r>
            <a:r>
              <a:rPr lang="en-US" sz="3200" dirty="0" err="1" smtClean="0">
                <a:latin typeface="Baskerville Old Face" panose="02020602080505020303" pitchFamily="18" charset="0"/>
              </a:rPr>
              <a:t>Jezreel</a:t>
            </a:r>
            <a:r>
              <a:rPr lang="en-US" sz="3200" dirty="0" smtClean="0">
                <a:latin typeface="Baskerville Old Face" panose="02020602080505020303" pitchFamily="18" charset="0"/>
              </a:rPr>
              <a:t>. 8 </a:t>
            </a:r>
            <a:r>
              <a:rPr lang="en-US" sz="3200" dirty="0">
                <a:latin typeface="Baskerville Old Face" panose="02020602080505020303" pitchFamily="18" charset="0"/>
              </a:rPr>
              <a:t>Then a messenger came and told him, saying, “They have brought the heads of the king’s sons</a:t>
            </a:r>
            <a:r>
              <a:rPr lang="en-US" sz="3200" dirty="0" smtClean="0">
                <a:latin typeface="Baskerville Old Face" panose="02020602080505020303" pitchFamily="18" charset="0"/>
              </a:rPr>
              <a:t>.” And </a:t>
            </a:r>
            <a:r>
              <a:rPr lang="en-US" sz="3200" dirty="0">
                <a:latin typeface="Baskerville Old Face" panose="02020602080505020303" pitchFamily="18" charset="0"/>
              </a:rPr>
              <a:t>he said, “Lay them in two heaps at the entrance of the gate until morning</a:t>
            </a:r>
            <a:r>
              <a:rPr lang="en-US" sz="3200" dirty="0" smtClean="0">
                <a:latin typeface="Baskerville Old Face" panose="02020602080505020303" pitchFamily="18" charset="0"/>
              </a:rPr>
              <a:t>.”</a:t>
            </a:r>
          </a:p>
        </p:txBody>
      </p:sp>
      <p:sp>
        <p:nvSpPr>
          <p:cNvPr id="4" name="Text Placeholder 3"/>
          <p:cNvSpPr>
            <a:spLocks noGrp="1"/>
          </p:cNvSpPr>
          <p:nvPr>
            <p:ph type="body" sz="quarter" idx="14"/>
          </p:nvPr>
        </p:nvSpPr>
        <p:spPr>
          <a:xfrm>
            <a:off x="172487" y="32201"/>
            <a:ext cx="8840884" cy="578854"/>
          </a:xfrm>
        </p:spPr>
        <p:txBody>
          <a:bodyPr>
            <a:normAutofit lnSpcReduction="10000"/>
          </a:bodyPr>
          <a:lstStyle/>
          <a:p>
            <a:r>
              <a:rPr lang="en-US" sz="3200" u="sng" dirty="0" smtClean="0">
                <a:latin typeface="Baskerville Old Face" panose="02020602080505020303" pitchFamily="18" charset="0"/>
              </a:rPr>
              <a:t>Lessons for us today</a:t>
            </a:r>
            <a:endParaRPr lang="en-US" sz="3200" u="sng" dirty="0">
              <a:latin typeface="Baskerville Old Face" panose="02020602080505020303" pitchFamily="18" charset="0"/>
            </a:endParaRPr>
          </a:p>
        </p:txBody>
      </p:sp>
    </p:spTree>
    <p:extLst>
      <p:ext uri="{BB962C8B-B14F-4D97-AF65-F5344CB8AC3E}">
        <p14:creationId xmlns:p14="http://schemas.microsoft.com/office/powerpoint/2010/main" val="154695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85726" y="490451"/>
            <a:ext cx="8827645" cy="4480560"/>
          </a:xfrm>
        </p:spPr>
        <p:txBody>
          <a:bodyPr anchor="t">
            <a:noAutofit/>
          </a:bodyPr>
          <a:lstStyle/>
          <a:p>
            <a:pPr algn="l"/>
            <a:r>
              <a:rPr lang="en-US" sz="3200" u="sng" dirty="0" smtClean="0">
                <a:latin typeface="Baskerville Old Face" panose="02020602080505020303" pitchFamily="18" charset="0"/>
              </a:rPr>
              <a:t>Ahab’s </a:t>
            </a:r>
            <a:r>
              <a:rPr lang="en-US" sz="3200" u="sng" dirty="0">
                <a:latin typeface="Baskerville Old Face" panose="02020602080505020303" pitchFamily="18" charset="0"/>
              </a:rPr>
              <a:t>son’s killed </a:t>
            </a:r>
            <a:endParaRPr lang="en-US" sz="3200" u="sng" dirty="0" smtClean="0">
              <a:latin typeface="Baskerville Old Face" panose="02020602080505020303" pitchFamily="18" charset="0"/>
            </a:endParaRPr>
          </a:p>
          <a:p>
            <a:pPr algn="l"/>
            <a:r>
              <a:rPr lang="en-US" sz="3200" dirty="0">
                <a:latin typeface="Baskerville Old Face" panose="02020602080505020303" pitchFamily="18" charset="0"/>
              </a:rPr>
              <a:t>9 So it was, in the morning, that he went out and stood, and said to all the people, “You are righteous. Indeed I conspired against my master and killed him; but who killed all these? 10 Know now that nothing shall fall to the earth of the word of the Lord which the Lord spoke concerning the house of Ahab; for the Lord has done what He spoke by His servant Elijah</a:t>
            </a:r>
            <a:r>
              <a:rPr lang="en-US" sz="3200" dirty="0" smtClean="0">
                <a:latin typeface="Baskerville Old Face" panose="02020602080505020303" pitchFamily="18" charset="0"/>
              </a:rPr>
              <a:t>.”</a:t>
            </a:r>
            <a:endParaRPr lang="en-US" sz="3200" dirty="0">
              <a:latin typeface="Baskerville Old Face" panose="02020602080505020303" pitchFamily="18" charset="0"/>
            </a:endParaRPr>
          </a:p>
        </p:txBody>
      </p:sp>
      <p:sp>
        <p:nvSpPr>
          <p:cNvPr id="4" name="Text Placeholder 3"/>
          <p:cNvSpPr>
            <a:spLocks noGrp="1"/>
          </p:cNvSpPr>
          <p:nvPr>
            <p:ph type="body" sz="quarter" idx="14"/>
          </p:nvPr>
        </p:nvSpPr>
        <p:spPr>
          <a:xfrm>
            <a:off x="172487" y="32201"/>
            <a:ext cx="8840884" cy="578854"/>
          </a:xfrm>
        </p:spPr>
        <p:txBody>
          <a:bodyPr>
            <a:normAutofit lnSpcReduction="10000"/>
          </a:bodyPr>
          <a:lstStyle/>
          <a:p>
            <a:r>
              <a:rPr lang="en-US" sz="3200" u="sng" dirty="0" smtClean="0">
                <a:latin typeface="Baskerville Old Face" panose="02020602080505020303" pitchFamily="18" charset="0"/>
              </a:rPr>
              <a:t>Lessons for us today</a:t>
            </a:r>
            <a:endParaRPr lang="en-US" sz="3200" u="sng" dirty="0">
              <a:latin typeface="Baskerville Old Face" panose="02020602080505020303" pitchFamily="18" charset="0"/>
            </a:endParaRPr>
          </a:p>
        </p:txBody>
      </p:sp>
    </p:spTree>
    <p:extLst>
      <p:ext uri="{BB962C8B-B14F-4D97-AF65-F5344CB8AC3E}">
        <p14:creationId xmlns:p14="http://schemas.microsoft.com/office/powerpoint/2010/main" val="31610314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85726" y="490451"/>
            <a:ext cx="8827645" cy="4480560"/>
          </a:xfrm>
        </p:spPr>
        <p:txBody>
          <a:bodyPr anchor="t">
            <a:noAutofit/>
          </a:bodyPr>
          <a:lstStyle/>
          <a:p>
            <a:pPr algn="l"/>
            <a:r>
              <a:rPr lang="en-US" sz="3200" u="sng" dirty="0" smtClean="0">
                <a:latin typeface="Baskerville Old Face" panose="02020602080505020303" pitchFamily="18" charset="0"/>
              </a:rPr>
              <a:t>Ahab’s </a:t>
            </a:r>
            <a:r>
              <a:rPr lang="en-US" sz="3200" u="sng" dirty="0">
                <a:latin typeface="Baskerville Old Face" panose="02020602080505020303" pitchFamily="18" charset="0"/>
              </a:rPr>
              <a:t>son’s killed </a:t>
            </a:r>
            <a:endParaRPr lang="en-US" sz="3200" u="sng" dirty="0" smtClean="0">
              <a:latin typeface="Baskerville Old Face" panose="02020602080505020303" pitchFamily="18" charset="0"/>
            </a:endParaRPr>
          </a:p>
          <a:p>
            <a:pPr algn="l"/>
            <a:r>
              <a:rPr lang="en-US" sz="3200" dirty="0">
                <a:latin typeface="Baskerville Old Face" panose="02020602080505020303" pitchFamily="18" charset="0"/>
              </a:rPr>
              <a:t>11 So Jehu killed all who remained of the house of Ahab in </a:t>
            </a:r>
            <a:r>
              <a:rPr lang="en-US" sz="3200" dirty="0" err="1">
                <a:latin typeface="Baskerville Old Face" panose="02020602080505020303" pitchFamily="18" charset="0"/>
              </a:rPr>
              <a:t>Jezreel</a:t>
            </a:r>
            <a:r>
              <a:rPr lang="en-US" sz="3200" dirty="0">
                <a:latin typeface="Baskerville Old Face" panose="02020602080505020303" pitchFamily="18" charset="0"/>
              </a:rPr>
              <a:t>, and all his great men and his close acquaintances and his priests, until he left him none remaining</a:t>
            </a:r>
            <a:r>
              <a:rPr lang="en-US" sz="3200" dirty="0" smtClean="0">
                <a:latin typeface="Baskerville Old Face" panose="02020602080505020303" pitchFamily="18" charset="0"/>
              </a:rPr>
              <a:t>.</a:t>
            </a:r>
          </a:p>
          <a:p>
            <a:pPr algn="l"/>
            <a:r>
              <a:rPr lang="en-US" sz="3200" dirty="0" smtClean="0">
                <a:latin typeface="Baskerville Old Face" panose="02020602080505020303" pitchFamily="18" charset="0"/>
              </a:rPr>
              <a:t>2 Kings 10:7-11</a:t>
            </a:r>
            <a:endParaRPr lang="en-US" sz="3200" dirty="0">
              <a:latin typeface="Baskerville Old Face" panose="02020602080505020303" pitchFamily="18" charset="0"/>
            </a:endParaRPr>
          </a:p>
        </p:txBody>
      </p:sp>
      <p:sp>
        <p:nvSpPr>
          <p:cNvPr id="4" name="Text Placeholder 3"/>
          <p:cNvSpPr>
            <a:spLocks noGrp="1"/>
          </p:cNvSpPr>
          <p:nvPr>
            <p:ph type="body" sz="quarter" idx="14"/>
          </p:nvPr>
        </p:nvSpPr>
        <p:spPr>
          <a:xfrm>
            <a:off x="172487" y="32201"/>
            <a:ext cx="8840884" cy="578854"/>
          </a:xfrm>
        </p:spPr>
        <p:txBody>
          <a:bodyPr>
            <a:normAutofit lnSpcReduction="10000"/>
          </a:bodyPr>
          <a:lstStyle/>
          <a:p>
            <a:r>
              <a:rPr lang="en-US" sz="3200" u="sng" dirty="0" smtClean="0">
                <a:latin typeface="Baskerville Old Face" panose="02020602080505020303" pitchFamily="18" charset="0"/>
              </a:rPr>
              <a:t>Lessons for us today</a:t>
            </a:r>
            <a:endParaRPr lang="en-US" sz="3200" u="sng" dirty="0">
              <a:latin typeface="Baskerville Old Face" panose="02020602080505020303" pitchFamily="18" charset="0"/>
            </a:endParaRPr>
          </a:p>
        </p:txBody>
      </p:sp>
    </p:spTree>
    <p:extLst>
      <p:ext uri="{BB962C8B-B14F-4D97-AF65-F5344CB8AC3E}">
        <p14:creationId xmlns:p14="http://schemas.microsoft.com/office/powerpoint/2010/main" val="9395914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85726" y="490451"/>
            <a:ext cx="8827645" cy="4480560"/>
          </a:xfrm>
        </p:spPr>
        <p:txBody>
          <a:bodyPr anchor="t">
            <a:noAutofit/>
          </a:bodyPr>
          <a:lstStyle/>
          <a:p>
            <a:pPr algn="l"/>
            <a:r>
              <a:rPr lang="en-US" sz="3200" u="sng" dirty="0">
                <a:latin typeface="Baskerville Old Face" panose="02020602080505020303" pitchFamily="18" charset="0"/>
              </a:rPr>
              <a:t>Remaining members of Ahab’s family killed </a:t>
            </a:r>
            <a:endParaRPr lang="en-US" sz="3200" u="sng" dirty="0" smtClean="0">
              <a:latin typeface="Baskerville Old Face" panose="02020602080505020303" pitchFamily="18" charset="0"/>
            </a:endParaRPr>
          </a:p>
          <a:p>
            <a:pPr algn="l"/>
            <a:r>
              <a:rPr lang="en-US" sz="3200" dirty="0">
                <a:latin typeface="Baskerville Old Face" panose="02020602080505020303" pitchFamily="18" charset="0"/>
              </a:rPr>
              <a:t>15 Now when he departed from there, he met </a:t>
            </a:r>
            <a:r>
              <a:rPr lang="en-US" sz="3200" dirty="0" err="1">
                <a:latin typeface="Baskerville Old Face" panose="02020602080505020303" pitchFamily="18" charset="0"/>
              </a:rPr>
              <a:t>Jehonadab</a:t>
            </a:r>
            <a:r>
              <a:rPr lang="en-US" sz="3200" dirty="0">
                <a:latin typeface="Baskerville Old Face" panose="02020602080505020303" pitchFamily="18" charset="0"/>
              </a:rPr>
              <a:t> the son of </a:t>
            </a:r>
            <a:r>
              <a:rPr lang="en-US" sz="3200" dirty="0" err="1">
                <a:latin typeface="Baskerville Old Face" panose="02020602080505020303" pitchFamily="18" charset="0"/>
              </a:rPr>
              <a:t>Rechab</a:t>
            </a:r>
            <a:r>
              <a:rPr lang="en-US" sz="3200" dirty="0">
                <a:latin typeface="Baskerville Old Face" panose="02020602080505020303" pitchFamily="18" charset="0"/>
              </a:rPr>
              <a:t>, coming to meet him; and he greeted him and said to him, “Is your heart right, as my heart is toward your </a:t>
            </a:r>
            <a:r>
              <a:rPr lang="en-US" sz="3200" dirty="0" err="1">
                <a:latin typeface="Baskerville Old Face" panose="02020602080505020303" pitchFamily="18" charset="0"/>
              </a:rPr>
              <a:t>heart</a:t>
            </a:r>
            <a:r>
              <a:rPr lang="en-US" sz="3200" dirty="0" err="1" smtClean="0">
                <a:latin typeface="Baskerville Old Face" panose="02020602080505020303" pitchFamily="18" charset="0"/>
              </a:rPr>
              <a:t>?”And</a:t>
            </a:r>
            <a:r>
              <a:rPr lang="en-US" sz="3200" dirty="0" smtClean="0">
                <a:latin typeface="Baskerville Old Face" panose="02020602080505020303" pitchFamily="18" charset="0"/>
              </a:rPr>
              <a:t> </a:t>
            </a:r>
            <a:r>
              <a:rPr lang="en-US" sz="3200" dirty="0" err="1">
                <a:latin typeface="Baskerville Old Face" panose="02020602080505020303" pitchFamily="18" charset="0"/>
              </a:rPr>
              <a:t>Jehonadab</a:t>
            </a:r>
            <a:r>
              <a:rPr lang="en-US" sz="3200" dirty="0">
                <a:latin typeface="Baskerville Old Face" panose="02020602080505020303" pitchFamily="18" charset="0"/>
              </a:rPr>
              <a:t> answered, “It is</a:t>
            </a:r>
            <a:r>
              <a:rPr lang="en-US" sz="3200" dirty="0" smtClean="0">
                <a:latin typeface="Baskerville Old Face" panose="02020602080505020303" pitchFamily="18" charset="0"/>
              </a:rPr>
              <a:t>.” Jehu </a:t>
            </a:r>
            <a:r>
              <a:rPr lang="en-US" sz="3200" dirty="0">
                <a:latin typeface="Baskerville Old Face" panose="02020602080505020303" pitchFamily="18" charset="0"/>
              </a:rPr>
              <a:t>said, “If it is, give me your hand.” So he gave him his hand, and he took him up to him into the chariot. </a:t>
            </a:r>
            <a:endParaRPr lang="en-US" sz="3200" dirty="0" smtClean="0">
              <a:latin typeface="Baskerville Old Face" panose="02020602080505020303" pitchFamily="18" charset="0"/>
            </a:endParaRPr>
          </a:p>
        </p:txBody>
      </p:sp>
      <p:sp>
        <p:nvSpPr>
          <p:cNvPr id="4" name="Text Placeholder 3"/>
          <p:cNvSpPr>
            <a:spLocks noGrp="1"/>
          </p:cNvSpPr>
          <p:nvPr>
            <p:ph type="body" sz="quarter" idx="14"/>
          </p:nvPr>
        </p:nvSpPr>
        <p:spPr>
          <a:xfrm>
            <a:off x="172487" y="32201"/>
            <a:ext cx="8840884" cy="578854"/>
          </a:xfrm>
        </p:spPr>
        <p:txBody>
          <a:bodyPr>
            <a:normAutofit lnSpcReduction="10000"/>
          </a:bodyPr>
          <a:lstStyle/>
          <a:p>
            <a:r>
              <a:rPr lang="en-US" sz="3200" u="sng" dirty="0" smtClean="0">
                <a:latin typeface="Baskerville Old Face" panose="02020602080505020303" pitchFamily="18" charset="0"/>
              </a:rPr>
              <a:t>Lessons for us today</a:t>
            </a:r>
            <a:endParaRPr lang="en-US" sz="3200" u="sng" dirty="0">
              <a:latin typeface="Baskerville Old Face" panose="02020602080505020303" pitchFamily="18" charset="0"/>
            </a:endParaRPr>
          </a:p>
        </p:txBody>
      </p:sp>
    </p:spTree>
    <p:extLst>
      <p:ext uri="{BB962C8B-B14F-4D97-AF65-F5344CB8AC3E}">
        <p14:creationId xmlns:p14="http://schemas.microsoft.com/office/powerpoint/2010/main" val="248640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85726" y="606491"/>
            <a:ext cx="8827645" cy="4040154"/>
          </a:xfrm>
        </p:spPr>
        <p:txBody>
          <a:bodyPr anchor="t">
            <a:normAutofit/>
          </a:bodyPr>
          <a:lstStyle/>
          <a:p>
            <a:pPr algn="l"/>
            <a:r>
              <a:rPr lang="en-US" sz="3200" dirty="0" smtClean="0">
                <a:latin typeface="Baskerville Old Face" panose="02020602080505020303" pitchFamily="18" charset="0"/>
              </a:rPr>
              <a:t>5 </a:t>
            </a:r>
            <a:r>
              <a:rPr lang="en-US" sz="3200" dirty="0">
                <a:latin typeface="Baskerville Old Face" panose="02020602080505020303" pitchFamily="18" charset="0"/>
              </a:rPr>
              <a:t>But Jezebel his wife came to him, and said to him, "Why is your spirit so sullen that you eat no food?"6 He said to her, "Because I spoke to </a:t>
            </a:r>
            <a:r>
              <a:rPr lang="en-US" sz="3200" dirty="0" err="1">
                <a:latin typeface="Baskerville Old Face" panose="02020602080505020303" pitchFamily="18" charset="0"/>
              </a:rPr>
              <a:t>Naboth</a:t>
            </a:r>
            <a:r>
              <a:rPr lang="en-US" sz="3200" dirty="0">
                <a:latin typeface="Baskerville Old Face" panose="02020602080505020303" pitchFamily="18" charset="0"/>
              </a:rPr>
              <a:t> the </a:t>
            </a:r>
            <a:r>
              <a:rPr lang="en-US" sz="3200" dirty="0" err="1">
                <a:latin typeface="Baskerville Old Face" panose="02020602080505020303" pitchFamily="18" charset="0"/>
              </a:rPr>
              <a:t>Jezreelite</a:t>
            </a:r>
            <a:r>
              <a:rPr lang="en-US" sz="3200" dirty="0">
                <a:latin typeface="Baskerville Old Face" panose="02020602080505020303" pitchFamily="18" charset="0"/>
              </a:rPr>
              <a:t>, and said to him, ' Give me your vineyard for money; or else, if it pleases you, I will give you another vineyard for it. ' And he answered, 'I will not give you my vineyard. '"</a:t>
            </a:r>
          </a:p>
        </p:txBody>
      </p:sp>
      <p:sp>
        <p:nvSpPr>
          <p:cNvPr id="4" name="Text Placeholder 3"/>
          <p:cNvSpPr>
            <a:spLocks noGrp="1"/>
          </p:cNvSpPr>
          <p:nvPr>
            <p:ph type="body" sz="quarter" idx="14"/>
          </p:nvPr>
        </p:nvSpPr>
        <p:spPr>
          <a:xfrm>
            <a:off x="172487" y="120942"/>
            <a:ext cx="8840884" cy="578854"/>
          </a:xfrm>
        </p:spPr>
        <p:txBody>
          <a:bodyPr>
            <a:normAutofit lnSpcReduction="10000"/>
          </a:bodyPr>
          <a:lstStyle/>
          <a:p>
            <a:r>
              <a:rPr lang="en-US" sz="3200" dirty="0" smtClean="0">
                <a:latin typeface="Baskerville Old Face" panose="02020602080505020303" pitchFamily="18" charset="0"/>
              </a:rPr>
              <a:t>1 Kings 21:1-7</a:t>
            </a:r>
            <a:endParaRPr lang="en-US" sz="3200" dirty="0">
              <a:latin typeface="Baskerville Old Face" panose="02020602080505020303" pitchFamily="18" charset="0"/>
            </a:endParaRPr>
          </a:p>
        </p:txBody>
      </p:sp>
    </p:spTree>
    <p:extLst>
      <p:ext uri="{BB962C8B-B14F-4D97-AF65-F5344CB8AC3E}">
        <p14:creationId xmlns:p14="http://schemas.microsoft.com/office/powerpoint/2010/main" val="2432736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85726" y="490451"/>
            <a:ext cx="8827645" cy="4480560"/>
          </a:xfrm>
        </p:spPr>
        <p:txBody>
          <a:bodyPr anchor="t">
            <a:noAutofit/>
          </a:bodyPr>
          <a:lstStyle/>
          <a:p>
            <a:pPr algn="l"/>
            <a:r>
              <a:rPr lang="en-US" sz="3200" u="sng" dirty="0">
                <a:latin typeface="Baskerville Old Face" panose="02020602080505020303" pitchFamily="18" charset="0"/>
              </a:rPr>
              <a:t>Remaining members of Ahab’s family killed </a:t>
            </a:r>
            <a:endParaRPr lang="en-US" sz="3200" u="sng" dirty="0" smtClean="0">
              <a:latin typeface="Baskerville Old Face" panose="02020602080505020303" pitchFamily="18" charset="0"/>
            </a:endParaRPr>
          </a:p>
          <a:p>
            <a:pPr algn="l"/>
            <a:r>
              <a:rPr lang="en-US" sz="3200" dirty="0">
                <a:latin typeface="Baskerville Old Face" panose="02020602080505020303" pitchFamily="18" charset="0"/>
              </a:rPr>
              <a:t>16 Then he said, “Come with me, and see my zeal for the Lord.” So they had him ride in his chariot. 17 And when he came to Samaria, he killed all who remained to Ahab in Samaria, till he had destroyed them, according to the word of the Lord which He spoke to Elijah</a:t>
            </a:r>
            <a:r>
              <a:rPr lang="en-US" sz="3200" dirty="0" smtClean="0">
                <a:latin typeface="Baskerville Old Face" panose="02020602080505020303" pitchFamily="18" charset="0"/>
              </a:rPr>
              <a:t>.</a:t>
            </a:r>
          </a:p>
          <a:p>
            <a:pPr algn="l"/>
            <a:r>
              <a:rPr lang="en-US" sz="3200" dirty="0" smtClean="0">
                <a:latin typeface="Baskerville Old Face" panose="02020602080505020303" pitchFamily="18" charset="0"/>
              </a:rPr>
              <a:t>2 Kings 10:15-17</a:t>
            </a:r>
            <a:endParaRPr lang="en-US" sz="3200" dirty="0">
              <a:latin typeface="Baskerville Old Face" panose="02020602080505020303" pitchFamily="18" charset="0"/>
            </a:endParaRPr>
          </a:p>
        </p:txBody>
      </p:sp>
      <p:sp>
        <p:nvSpPr>
          <p:cNvPr id="4" name="Text Placeholder 3"/>
          <p:cNvSpPr>
            <a:spLocks noGrp="1"/>
          </p:cNvSpPr>
          <p:nvPr>
            <p:ph type="body" sz="quarter" idx="14"/>
          </p:nvPr>
        </p:nvSpPr>
        <p:spPr>
          <a:xfrm>
            <a:off x="172487" y="32201"/>
            <a:ext cx="8840884" cy="578854"/>
          </a:xfrm>
        </p:spPr>
        <p:txBody>
          <a:bodyPr>
            <a:normAutofit lnSpcReduction="10000"/>
          </a:bodyPr>
          <a:lstStyle/>
          <a:p>
            <a:r>
              <a:rPr lang="en-US" sz="3200" u="sng" dirty="0" smtClean="0">
                <a:latin typeface="Baskerville Old Face" panose="02020602080505020303" pitchFamily="18" charset="0"/>
              </a:rPr>
              <a:t>Lessons for us today</a:t>
            </a:r>
            <a:endParaRPr lang="en-US" sz="3200" u="sng" dirty="0">
              <a:latin typeface="Baskerville Old Face" panose="02020602080505020303" pitchFamily="18" charset="0"/>
            </a:endParaRPr>
          </a:p>
        </p:txBody>
      </p:sp>
    </p:spTree>
    <p:extLst>
      <p:ext uri="{BB962C8B-B14F-4D97-AF65-F5344CB8AC3E}">
        <p14:creationId xmlns:p14="http://schemas.microsoft.com/office/powerpoint/2010/main" val="42456685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85726" y="490451"/>
            <a:ext cx="8827645" cy="4480560"/>
          </a:xfrm>
        </p:spPr>
        <p:txBody>
          <a:bodyPr anchor="t">
            <a:noAutofit/>
          </a:bodyPr>
          <a:lstStyle/>
          <a:p>
            <a:pPr marL="514350" indent="-514350" algn="l">
              <a:buFont typeface="+mj-lt"/>
              <a:buAutoNum type="arabicPeriod"/>
            </a:pPr>
            <a:r>
              <a:rPr lang="en-US" sz="3200" dirty="0">
                <a:latin typeface="Baskerville Old Face" panose="02020602080505020303" pitchFamily="18" charset="0"/>
              </a:rPr>
              <a:t>Many plans have been laid on the path of sin, but God exposes them all</a:t>
            </a:r>
            <a:r>
              <a:rPr lang="en-US" sz="3200" dirty="0" smtClean="0">
                <a:latin typeface="Baskerville Old Face" panose="02020602080505020303" pitchFamily="18" charset="0"/>
              </a:rPr>
              <a:t>.</a:t>
            </a:r>
          </a:p>
          <a:p>
            <a:pPr marL="514350" indent="-514350" algn="l">
              <a:buFont typeface="+mj-lt"/>
              <a:buAutoNum type="arabicPeriod"/>
            </a:pPr>
            <a:r>
              <a:rPr lang="en-US" sz="3200" dirty="0">
                <a:latin typeface="Baskerville Old Face" panose="02020602080505020303" pitchFamily="18" charset="0"/>
              </a:rPr>
              <a:t>God ruins the plans of evil, as He brings them to light. The humbled sinner </a:t>
            </a:r>
            <a:r>
              <a:rPr lang="en-US" sz="3200" dirty="0" smtClean="0">
                <a:latin typeface="Baskerville Old Face" panose="02020602080505020303" pitchFamily="18" charset="0"/>
              </a:rPr>
              <a:t>will repent</a:t>
            </a:r>
            <a:r>
              <a:rPr lang="en-US" sz="3200" dirty="0">
                <a:latin typeface="Baskerville Old Face" panose="02020602080505020303" pitchFamily="18" charset="0"/>
              </a:rPr>
              <a:t>, while the proud will </a:t>
            </a:r>
            <a:r>
              <a:rPr lang="en-US" sz="3200" dirty="0" smtClean="0">
                <a:latin typeface="Baskerville Old Face" panose="02020602080505020303" pitchFamily="18" charset="0"/>
              </a:rPr>
              <a:t>perish.</a:t>
            </a:r>
          </a:p>
          <a:p>
            <a:pPr algn="l"/>
            <a:r>
              <a:rPr lang="en-US" sz="3200" dirty="0" smtClean="0">
                <a:latin typeface="Baskerville Old Face" panose="02020602080505020303" pitchFamily="18" charset="0"/>
              </a:rPr>
              <a:t>Though </a:t>
            </a:r>
            <a:r>
              <a:rPr lang="en-US" sz="3200" dirty="0">
                <a:latin typeface="Baskerville Old Face" panose="02020602080505020303" pitchFamily="18" charset="0"/>
              </a:rPr>
              <a:t>they join forces</a:t>
            </a:r>
            <a:r>
              <a:rPr lang="en-US" sz="3200" dirty="0" smtClean="0">
                <a:latin typeface="Baskerville Old Face" panose="02020602080505020303" pitchFamily="18" charset="0"/>
              </a:rPr>
              <a:t>, </a:t>
            </a:r>
            <a:r>
              <a:rPr lang="en-US" sz="3200" dirty="0">
                <a:latin typeface="Baskerville Old Face" panose="02020602080505020303" pitchFamily="18" charset="0"/>
              </a:rPr>
              <a:t>the wicked will not go </a:t>
            </a:r>
            <a:r>
              <a:rPr lang="en-US" sz="3200" dirty="0" smtClean="0">
                <a:latin typeface="Baskerville Old Face" panose="02020602080505020303" pitchFamily="18" charset="0"/>
              </a:rPr>
              <a:t>unpunished; But </a:t>
            </a:r>
            <a:r>
              <a:rPr lang="en-US" sz="3200" dirty="0">
                <a:latin typeface="Baskerville Old Face" panose="02020602080505020303" pitchFamily="18" charset="0"/>
              </a:rPr>
              <a:t>the posterity of the righteous will be delivered</a:t>
            </a:r>
            <a:r>
              <a:rPr lang="en-US" sz="3200" dirty="0" smtClean="0">
                <a:latin typeface="Baskerville Old Face" panose="02020602080505020303" pitchFamily="18" charset="0"/>
              </a:rPr>
              <a:t>. – Proverbs 11:21</a:t>
            </a:r>
            <a:endParaRPr lang="en-US" sz="3200" dirty="0">
              <a:latin typeface="Baskerville Old Face" panose="02020602080505020303" pitchFamily="18" charset="0"/>
            </a:endParaRPr>
          </a:p>
        </p:txBody>
      </p:sp>
      <p:sp>
        <p:nvSpPr>
          <p:cNvPr id="4" name="Text Placeholder 3"/>
          <p:cNvSpPr>
            <a:spLocks noGrp="1"/>
          </p:cNvSpPr>
          <p:nvPr>
            <p:ph type="body" sz="quarter" idx="14"/>
          </p:nvPr>
        </p:nvSpPr>
        <p:spPr>
          <a:xfrm>
            <a:off x="172487" y="32201"/>
            <a:ext cx="8840884" cy="578854"/>
          </a:xfrm>
        </p:spPr>
        <p:txBody>
          <a:bodyPr>
            <a:normAutofit lnSpcReduction="10000"/>
          </a:bodyPr>
          <a:lstStyle/>
          <a:p>
            <a:r>
              <a:rPr lang="en-US" sz="3200" u="sng" dirty="0" smtClean="0">
                <a:latin typeface="Baskerville Old Face" panose="02020602080505020303" pitchFamily="18" charset="0"/>
              </a:rPr>
              <a:t>Conclusion</a:t>
            </a:r>
            <a:endParaRPr lang="en-US" sz="3200" u="sng" dirty="0">
              <a:latin typeface="Baskerville Old Face" panose="02020602080505020303" pitchFamily="18" charset="0"/>
            </a:endParaRPr>
          </a:p>
        </p:txBody>
      </p:sp>
    </p:spTree>
    <p:extLst>
      <p:ext uri="{BB962C8B-B14F-4D97-AF65-F5344CB8AC3E}">
        <p14:creationId xmlns:p14="http://schemas.microsoft.com/office/powerpoint/2010/main" val="221275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85726" y="606491"/>
            <a:ext cx="8827645" cy="4040154"/>
          </a:xfrm>
        </p:spPr>
        <p:txBody>
          <a:bodyPr anchor="t">
            <a:normAutofit/>
          </a:bodyPr>
          <a:lstStyle/>
          <a:p>
            <a:pPr algn="l"/>
            <a:r>
              <a:rPr lang="en-US" sz="3200" dirty="0">
                <a:latin typeface="Baskerville Old Face" panose="02020602080505020303" pitchFamily="18" charset="0"/>
              </a:rPr>
              <a:t>7 Then Jezebel his wife said to him, "You now exercise authority over Israel! Arise, eat food, and let your heart be cheerful; I will give you the vineyard of </a:t>
            </a:r>
            <a:r>
              <a:rPr lang="en-US" sz="3200" dirty="0" err="1">
                <a:latin typeface="Baskerville Old Face" panose="02020602080505020303" pitchFamily="18" charset="0"/>
              </a:rPr>
              <a:t>Naboth</a:t>
            </a:r>
            <a:r>
              <a:rPr lang="en-US" sz="3200" dirty="0">
                <a:latin typeface="Baskerville Old Face" panose="02020602080505020303" pitchFamily="18" charset="0"/>
              </a:rPr>
              <a:t> the </a:t>
            </a:r>
            <a:r>
              <a:rPr lang="en-US" sz="3200" dirty="0" err="1">
                <a:latin typeface="Baskerville Old Face" panose="02020602080505020303" pitchFamily="18" charset="0"/>
              </a:rPr>
              <a:t>Jezreelite</a:t>
            </a:r>
            <a:r>
              <a:rPr lang="en-US" sz="3200" dirty="0">
                <a:latin typeface="Baskerville Old Face" panose="02020602080505020303" pitchFamily="18" charset="0"/>
              </a:rPr>
              <a:t>."</a:t>
            </a:r>
          </a:p>
        </p:txBody>
      </p:sp>
      <p:sp>
        <p:nvSpPr>
          <p:cNvPr id="4" name="Text Placeholder 3"/>
          <p:cNvSpPr>
            <a:spLocks noGrp="1"/>
          </p:cNvSpPr>
          <p:nvPr>
            <p:ph type="body" sz="quarter" idx="14"/>
          </p:nvPr>
        </p:nvSpPr>
        <p:spPr>
          <a:xfrm>
            <a:off x="172487" y="120942"/>
            <a:ext cx="8840884" cy="578854"/>
          </a:xfrm>
        </p:spPr>
        <p:txBody>
          <a:bodyPr>
            <a:normAutofit lnSpcReduction="10000"/>
          </a:bodyPr>
          <a:lstStyle/>
          <a:p>
            <a:r>
              <a:rPr lang="en-US" sz="3200" dirty="0" smtClean="0">
                <a:latin typeface="Baskerville Old Face" panose="02020602080505020303" pitchFamily="18" charset="0"/>
              </a:rPr>
              <a:t>1 Kings 21:1-7</a:t>
            </a:r>
            <a:endParaRPr lang="en-US" sz="3200" dirty="0">
              <a:latin typeface="Baskerville Old Face" panose="02020602080505020303" pitchFamily="18" charset="0"/>
            </a:endParaRPr>
          </a:p>
        </p:txBody>
      </p:sp>
    </p:spTree>
    <p:extLst>
      <p:ext uri="{BB962C8B-B14F-4D97-AF65-F5344CB8AC3E}">
        <p14:creationId xmlns:p14="http://schemas.microsoft.com/office/powerpoint/2010/main" val="3133318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839756" y="3194094"/>
            <a:ext cx="3517640" cy="215694"/>
          </a:xfrm>
        </p:spPr>
        <p:txBody>
          <a:bodyPr>
            <a:noAutofit/>
          </a:bodyPr>
          <a:lstStyle/>
          <a:p>
            <a:r>
              <a:rPr lang="en-US" sz="3600" dirty="0" smtClean="0">
                <a:effectLst>
                  <a:outerShdw blurRad="38100" dist="38100" dir="2700000" algn="tl">
                    <a:srgbClr val="000000">
                      <a:alpha val="43137"/>
                    </a:srgbClr>
                  </a:outerShdw>
                </a:effectLst>
                <a:latin typeface="Baskerville Old Face" panose="02020602080505020303" pitchFamily="18" charset="0"/>
              </a:rPr>
              <a:t>1 Kings 21</a:t>
            </a:r>
            <a:endParaRPr lang="en-US" sz="3600" dirty="0">
              <a:effectLst>
                <a:outerShdw blurRad="38100" dist="38100" dir="2700000" algn="tl">
                  <a:srgbClr val="000000">
                    <a:alpha val="43137"/>
                  </a:srgbClr>
                </a:outerShdw>
              </a:effectLst>
              <a:latin typeface="Baskerville Old Face" panose="02020602080505020303" pitchFamily="18" charset="0"/>
            </a:endParaRPr>
          </a:p>
        </p:txBody>
      </p:sp>
      <p:sp>
        <p:nvSpPr>
          <p:cNvPr id="3" name="Title 2"/>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Baskerville Old Face" panose="02020602080505020303" pitchFamily="18" charset="0"/>
              </a:rPr>
              <a:t>AHAB &amp; Greed</a:t>
            </a:r>
            <a:endParaRPr lang="en-US" dirty="0">
              <a:effectLst>
                <a:outerShdw blurRad="38100" dist="38100" dir="2700000" algn="tl">
                  <a:srgbClr val="000000">
                    <a:alpha val="43137"/>
                  </a:srgbClr>
                </a:outerShdw>
              </a:effectLst>
              <a:latin typeface="Baskerville Old Face" panose="02020602080505020303" pitchFamily="18" charset="0"/>
            </a:endParaRPr>
          </a:p>
        </p:txBody>
      </p:sp>
    </p:spTree>
    <p:extLst>
      <p:ext uri="{BB962C8B-B14F-4D97-AF65-F5344CB8AC3E}">
        <p14:creationId xmlns:p14="http://schemas.microsoft.com/office/powerpoint/2010/main" val="1822522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85726" y="606491"/>
            <a:ext cx="8827645" cy="4364520"/>
          </a:xfrm>
        </p:spPr>
        <p:txBody>
          <a:bodyPr anchor="t">
            <a:normAutofit/>
          </a:bodyPr>
          <a:lstStyle/>
          <a:p>
            <a:pPr algn="l"/>
            <a:r>
              <a:rPr lang="en-US" sz="3200" dirty="0">
                <a:latin typeface="Baskerville Old Face" panose="02020602080505020303" pitchFamily="18" charset="0"/>
              </a:rPr>
              <a:t>And it came to pass after these things that </a:t>
            </a:r>
            <a:r>
              <a:rPr lang="en-US" sz="3200" dirty="0" err="1">
                <a:latin typeface="Baskerville Old Face" panose="02020602080505020303" pitchFamily="18" charset="0"/>
              </a:rPr>
              <a:t>Naboth</a:t>
            </a:r>
            <a:r>
              <a:rPr lang="en-US" sz="3200" dirty="0">
                <a:latin typeface="Baskerville Old Face" panose="02020602080505020303" pitchFamily="18" charset="0"/>
              </a:rPr>
              <a:t> the </a:t>
            </a:r>
            <a:r>
              <a:rPr lang="en-US" sz="3200" dirty="0" err="1">
                <a:latin typeface="Baskerville Old Face" panose="02020602080505020303" pitchFamily="18" charset="0"/>
              </a:rPr>
              <a:t>Jezreelite</a:t>
            </a:r>
            <a:r>
              <a:rPr lang="en-US" sz="3200" dirty="0">
                <a:latin typeface="Baskerville Old Face" panose="02020602080505020303" pitchFamily="18" charset="0"/>
              </a:rPr>
              <a:t> had a vineyard which was in </a:t>
            </a:r>
            <a:r>
              <a:rPr lang="en-US" sz="3200" dirty="0" err="1">
                <a:latin typeface="Baskerville Old Face" panose="02020602080505020303" pitchFamily="18" charset="0"/>
              </a:rPr>
              <a:t>Jezreel</a:t>
            </a:r>
            <a:r>
              <a:rPr lang="en-US" sz="3200" dirty="0">
                <a:latin typeface="Baskerville Old Face" panose="02020602080505020303" pitchFamily="18" charset="0"/>
              </a:rPr>
              <a:t>, next to the palace of Ahab king of Samaria. 2 So Ahab spoke to </a:t>
            </a:r>
            <a:r>
              <a:rPr lang="en-US" sz="3200" dirty="0" err="1">
                <a:latin typeface="Baskerville Old Face" panose="02020602080505020303" pitchFamily="18" charset="0"/>
              </a:rPr>
              <a:t>Naboth</a:t>
            </a:r>
            <a:r>
              <a:rPr lang="en-US" sz="3200" dirty="0">
                <a:latin typeface="Baskerville Old Face" panose="02020602080505020303" pitchFamily="18" charset="0"/>
              </a:rPr>
              <a:t>, saying, “Give me your vineyard, that I may have it for a vegetable garden, because it is near, next to my house; and for it I will give you a vineyard better than it. Or, if it seems good to you, I will give you its worth in money</a:t>
            </a:r>
            <a:r>
              <a:rPr lang="en-US" sz="3200" dirty="0" smtClean="0">
                <a:latin typeface="Baskerville Old Face" panose="02020602080505020303" pitchFamily="18" charset="0"/>
              </a:rPr>
              <a:t>.” – 1 Kings 21:1-2</a:t>
            </a:r>
            <a:endParaRPr lang="en-US" sz="3200" dirty="0">
              <a:latin typeface="Baskerville Old Face" panose="02020602080505020303" pitchFamily="18" charset="0"/>
            </a:endParaRPr>
          </a:p>
        </p:txBody>
      </p:sp>
      <p:sp>
        <p:nvSpPr>
          <p:cNvPr id="4" name="Text Placeholder 3"/>
          <p:cNvSpPr>
            <a:spLocks noGrp="1"/>
          </p:cNvSpPr>
          <p:nvPr>
            <p:ph type="body" sz="quarter" idx="14"/>
          </p:nvPr>
        </p:nvSpPr>
        <p:spPr>
          <a:xfrm>
            <a:off x="172487" y="120942"/>
            <a:ext cx="8840884" cy="578854"/>
          </a:xfrm>
        </p:spPr>
        <p:txBody>
          <a:bodyPr>
            <a:normAutofit lnSpcReduction="10000"/>
          </a:bodyPr>
          <a:lstStyle/>
          <a:p>
            <a:r>
              <a:rPr lang="en-US" sz="3200" u="sng" dirty="0">
                <a:latin typeface="Baskerville Old Face" panose="02020602080505020303" pitchFamily="18" charset="0"/>
              </a:rPr>
              <a:t>Ahab &amp; the vineyard </a:t>
            </a:r>
          </a:p>
        </p:txBody>
      </p:sp>
    </p:spTree>
    <p:extLst>
      <p:ext uri="{BB962C8B-B14F-4D97-AF65-F5344CB8AC3E}">
        <p14:creationId xmlns:p14="http://schemas.microsoft.com/office/powerpoint/2010/main" val="4119310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85726" y="490451"/>
            <a:ext cx="8827645" cy="4480560"/>
          </a:xfrm>
        </p:spPr>
        <p:txBody>
          <a:bodyPr anchor="t">
            <a:normAutofit/>
          </a:bodyPr>
          <a:lstStyle/>
          <a:p>
            <a:pPr algn="l"/>
            <a:r>
              <a:rPr lang="en-US" sz="3200" dirty="0">
                <a:latin typeface="Baskerville Old Face" panose="02020602080505020303" pitchFamily="18" charset="0"/>
              </a:rPr>
              <a:t>3 But </a:t>
            </a:r>
            <a:r>
              <a:rPr lang="en-US" sz="3200" dirty="0" err="1">
                <a:latin typeface="Baskerville Old Face" panose="02020602080505020303" pitchFamily="18" charset="0"/>
              </a:rPr>
              <a:t>Naboth</a:t>
            </a:r>
            <a:r>
              <a:rPr lang="en-US" sz="3200" dirty="0">
                <a:latin typeface="Baskerville Old Face" panose="02020602080505020303" pitchFamily="18" charset="0"/>
              </a:rPr>
              <a:t> said to Ahab, “The Lord forbid that I should give the inheritance of my fathers to you</a:t>
            </a:r>
            <a:r>
              <a:rPr lang="en-US" sz="3200" dirty="0" smtClean="0">
                <a:latin typeface="Baskerville Old Face" panose="02020602080505020303" pitchFamily="18" charset="0"/>
              </a:rPr>
              <a:t>!”</a:t>
            </a:r>
            <a:endParaRPr lang="en-US" sz="3200" dirty="0">
              <a:latin typeface="Baskerville Old Face" panose="02020602080505020303" pitchFamily="18" charset="0"/>
            </a:endParaRPr>
          </a:p>
          <a:p>
            <a:pPr algn="l"/>
            <a:r>
              <a:rPr lang="en-US" sz="3200" dirty="0" smtClean="0">
                <a:latin typeface="Baskerville Old Face" panose="02020602080505020303" pitchFamily="18" charset="0"/>
              </a:rPr>
              <a:t>1 Kings 21:3</a:t>
            </a:r>
            <a:endParaRPr lang="en-US" sz="3200" dirty="0">
              <a:latin typeface="Baskerville Old Face" panose="02020602080505020303" pitchFamily="18" charset="0"/>
            </a:endParaRPr>
          </a:p>
        </p:txBody>
      </p:sp>
      <p:sp>
        <p:nvSpPr>
          <p:cNvPr id="4" name="Text Placeholder 3"/>
          <p:cNvSpPr>
            <a:spLocks noGrp="1"/>
          </p:cNvSpPr>
          <p:nvPr>
            <p:ph type="body" sz="quarter" idx="14"/>
          </p:nvPr>
        </p:nvSpPr>
        <p:spPr>
          <a:xfrm>
            <a:off x="172487" y="32201"/>
            <a:ext cx="8840884" cy="578854"/>
          </a:xfrm>
        </p:spPr>
        <p:txBody>
          <a:bodyPr>
            <a:normAutofit lnSpcReduction="10000"/>
          </a:bodyPr>
          <a:lstStyle/>
          <a:p>
            <a:r>
              <a:rPr lang="en-US" sz="3200" u="sng" dirty="0">
                <a:latin typeface="Baskerville Old Face" panose="02020602080505020303" pitchFamily="18" charset="0"/>
              </a:rPr>
              <a:t>Ahab &amp; the vineyard </a:t>
            </a:r>
          </a:p>
        </p:txBody>
      </p:sp>
    </p:spTree>
    <p:extLst>
      <p:ext uri="{BB962C8B-B14F-4D97-AF65-F5344CB8AC3E}">
        <p14:creationId xmlns:p14="http://schemas.microsoft.com/office/powerpoint/2010/main" val="618060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85726" y="490451"/>
            <a:ext cx="8827645" cy="4480560"/>
          </a:xfrm>
        </p:spPr>
        <p:txBody>
          <a:bodyPr anchor="t">
            <a:normAutofit/>
          </a:bodyPr>
          <a:lstStyle/>
          <a:p>
            <a:pPr algn="l"/>
            <a:r>
              <a:rPr lang="en-US" sz="3200" dirty="0">
                <a:latin typeface="Baskerville Old Face" panose="02020602080505020303" pitchFamily="18" charset="0"/>
              </a:rPr>
              <a:t>4 So Ahab went into his house sullen and displeased because of the word which </a:t>
            </a:r>
            <a:r>
              <a:rPr lang="en-US" sz="3200" dirty="0" err="1">
                <a:latin typeface="Baskerville Old Face" panose="02020602080505020303" pitchFamily="18" charset="0"/>
              </a:rPr>
              <a:t>Naboth</a:t>
            </a:r>
            <a:r>
              <a:rPr lang="en-US" sz="3200" dirty="0">
                <a:latin typeface="Baskerville Old Face" panose="02020602080505020303" pitchFamily="18" charset="0"/>
              </a:rPr>
              <a:t> the </a:t>
            </a:r>
            <a:r>
              <a:rPr lang="en-US" sz="3200" dirty="0" err="1">
                <a:latin typeface="Baskerville Old Face" panose="02020602080505020303" pitchFamily="18" charset="0"/>
              </a:rPr>
              <a:t>Jezreelite</a:t>
            </a:r>
            <a:r>
              <a:rPr lang="en-US" sz="3200" dirty="0">
                <a:latin typeface="Baskerville Old Face" panose="02020602080505020303" pitchFamily="18" charset="0"/>
              </a:rPr>
              <a:t> had spoken to him; for he had said, “I will not give you the inheritance of my fathers.” And he lay down on his bed, and turned away his face, and would eat no food.  </a:t>
            </a:r>
          </a:p>
          <a:p>
            <a:pPr algn="l"/>
            <a:r>
              <a:rPr lang="en-US" sz="3200" dirty="0" smtClean="0">
                <a:latin typeface="Baskerville Old Face" panose="02020602080505020303" pitchFamily="18" charset="0"/>
              </a:rPr>
              <a:t>1 </a:t>
            </a:r>
            <a:r>
              <a:rPr lang="en-US" sz="3200" dirty="0">
                <a:latin typeface="Baskerville Old Face" panose="02020602080505020303" pitchFamily="18" charset="0"/>
              </a:rPr>
              <a:t>Kings </a:t>
            </a:r>
            <a:r>
              <a:rPr lang="en-US" sz="3200" dirty="0" smtClean="0">
                <a:latin typeface="Baskerville Old Face" panose="02020602080505020303" pitchFamily="18" charset="0"/>
              </a:rPr>
              <a:t>21:4</a:t>
            </a:r>
            <a:endParaRPr lang="en-US" sz="3200" dirty="0">
              <a:latin typeface="Baskerville Old Face" panose="02020602080505020303" pitchFamily="18" charset="0"/>
            </a:endParaRPr>
          </a:p>
          <a:p>
            <a:pPr algn="l"/>
            <a:endParaRPr lang="en-US" sz="3200" dirty="0">
              <a:latin typeface="Baskerville Old Face" panose="02020602080505020303" pitchFamily="18" charset="0"/>
            </a:endParaRPr>
          </a:p>
        </p:txBody>
      </p:sp>
      <p:sp>
        <p:nvSpPr>
          <p:cNvPr id="4" name="Text Placeholder 3"/>
          <p:cNvSpPr>
            <a:spLocks noGrp="1"/>
          </p:cNvSpPr>
          <p:nvPr>
            <p:ph type="body" sz="quarter" idx="14"/>
          </p:nvPr>
        </p:nvSpPr>
        <p:spPr>
          <a:xfrm>
            <a:off x="172487" y="32201"/>
            <a:ext cx="8840884" cy="578854"/>
          </a:xfrm>
        </p:spPr>
        <p:txBody>
          <a:bodyPr>
            <a:normAutofit lnSpcReduction="10000"/>
          </a:bodyPr>
          <a:lstStyle/>
          <a:p>
            <a:r>
              <a:rPr lang="en-US" sz="3200" u="sng" dirty="0">
                <a:latin typeface="Baskerville Old Face" panose="02020602080505020303" pitchFamily="18" charset="0"/>
              </a:rPr>
              <a:t>Ahab &amp; the vineyard </a:t>
            </a:r>
          </a:p>
        </p:txBody>
      </p:sp>
    </p:spTree>
    <p:extLst>
      <p:ext uri="{BB962C8B-B14F-4D97-AF65-F5344CB8AC3E}">
        <p14:creationId xmlns:p14="http://schemas.microsoft.com/office/powerpoint/2010/main" val="29753777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185726" y="490451"/>
            <a:ext cx="8827645" cy="4480560"/>
          </a:xfrm>
        </p:spPr>
        <p:txBody>
          <a:bodyPr anchor="t">
            <a:normAutofit/>
          </a:bodyPr>
          <a:lstStyle/>
          <a:p>
            <a:pPr algn="l"/>
            <a:r>
              <a:rPr lang="en-US" sz="3200" dirty="0">
                <a:latin typeface="Baskerville Old Face" panose="02020602080505020303" pitchFamily="18" charset="0"/>
              </a:rPr>
              <a:t>5 But Jezebel his wife came to him, and said to him, “Why is your spirit so sullen that you eat no food</a:t>
            </a:r>
            <a:r>
              <a:rPr lang="en-US" sz="3200" dirty="0" smtClean="0">
                <a:latin typeface="Baskerville Old Face" panose="02020602080505020303" pitchFamily="18" charset="0"/>
              </a:rPr>
              <a:t>?”</a:t>
            </a:r>
            <a:endParaRPr lang="en-US" sz="3200" dirty="0">
              <a:latin typeface="Baskerville Old Face" panose="02020602080505020303" pitchFamily="18" charset="0"/>
            </a:endParaRPr>
          </a:p>
          <a:p>
            <a:pPr algn="l"/>
            <a:r>
              <a:rPr lang="en-US" sz="3200" dirty="0">
                <a:latin typeface="Baskerville Old Face" panose="02020602080505020303" pitchFamily="18" charset="0"/>
              </a:rPr>
              <a:t>6 He said to her, “Because I spoke to </a:t>
            </a:r>
            <a:r>
              <a:rPr lang="en-US" sz="3200" dirty="0" err="1">
                <a:latin typeface="Baskerville Old Face" panose="02020602080505020303" pitchFamily="18" charset="0"/>
              </a:rPr>
              <a:t>Naboth</a:t>
            </a:r>
            <a:r>
              <a:rPr lang="en-US" sz="3200" dirty="0">
                <a:latin typeface="Baskerville Old Face" panose="02020602080505020303" pitchFamily="18" charset="0"/>
              </a:rPr>
              <a:t> the </a:t>
            </a:r>
            <a:r>
              <a:rPr lang="en-US" sz="3200" dirty="0" err="1">
                <a:latin typeface="Baskerville Old Face" panose="02020602080505020303" pitchFamily="18" charset="0"/>
              </a:rPr>
              <a:t>Jezreelite</a:t>
            </a:r>
            <a:r>
              <a:rPr lang="en-US" sz="3200" dirty="0">
                <a:latin typeface="Baskerville Old Face" panose="02020602080505020303" pitchFamily="18" charset="0"/>
              </a:rPr>
              <a:t>, and said to him, ‘Give me your vineyard for money; or else, if it pleases you, I will give you another vineyard for it.’ And he answered, ‘I will not give you my vineyard</a:t>
            </a:r>
            <a:r>
              <a:rPr lang="en-US" sz="3200" dirty="0" smtClean="0">
                <a:latin typeface="Baskerville Old Face" panose="02020602080505020303" pitchFamily="18" charset="0"/>
              </a:rPr>
              <a:t>.’”</a:t>
            </a:r>
          </a:p>
          <a:p>
            <a:pPr algn="l"/>
            <a:r>
              <a:rPr lang="en-US" sz="3200" dirty="0" smtClean="0">
                <a:latin typeface="Baskerville Old Face" panose="02020602080505020303" pitchFamily="18" charset="0"/>
              </a:rPr>
              <a:t>1 Kings 21:5-6</a:t>
            </a:r>
            <a:endParaRPr lang="en-US" sz="3200" dirty="0">
              <a:latin typeface="Baskerville Old Face" panose="02020602080505020303" pitchFamily="18" charset="0"/>
            </a:endParaRPr>
          </a:p>
        </p:txBody>
      </p:sp>
      <p:sp>
        <p:nvSpPr>
          <p:cNvPr id="4" name="Text Placeholder 3"/>
          <p:cNvSpPr>
            <a:spLocks noGrp="1"/>
          </p:cNvSpPr>
          <p:nvPr>
            <p:ph type="body" sz="quarter" idx="14"/>
          </p:nvPr>
        </p:nvSpPr>
        <p:spPr>
          <a:xfrm>
            <a:off x="172487" y="32201"/>
            <a:ext cx="8840884" cy="578854"/>
          </a:xfrm>
        </p:spPr>
        <p:txBody>
          <a:bodyPr>
            <a:normAutofit lnSpcReduction="10000"/>
          </a:bodyPr>
          <a:lstStyle/>
          <a:p>
            <a:r>
              <a:rPr lang="en-US" sz="3200" u="sng" dirty="0">
                <a:latin typeface="Baskerville Old Face" panose="02020602080505020303" pitchFamily="18" charset="0"/>
              </a:rPr>
              <a:t>Ahab &amp; the vineyard </a:t>
            </a:r>
          </a:p>
        </p:txBody>
      </p:sp>
    </p:spTree>
    <p:extLst>
      <p:ext uri="{BB962C8B-B14F-4D97-AF65-F5344CB8AC3E}">
        <p14:creationId xmlns:p14="http://schemas.microsoft.com/office/powerpoint/2010/main" val="294705689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201</TotalTime>
  <Words>2227</Words>
  <Application>Microsoft Office PowerPoint</Application>
  <PresentationFormat>On-screen Show (16:9)</PresentationFormat>
  <Paragraphs>116</Paragraphs>
  <Slides>31</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Adelle-Regular</vt:lpstr>
      <vt:lpstr>Apple Chancery</vt:lpstr>
      <vt:lpstr>Arial</vt:lpstr>
      <vt:lpstr>Baskerville Old Face</vt:lpstr>
      <vt:lpstr>Calibri</vt:lpstr>
      <vt:lpstr>Georgia</vt:lpstr>
      <vt:lpstr>Default</vt:lpstr>
      <vt:lpstr>PowerPoint Presentation</vt:lpstr>
      <vt:lpstr>PowerPoint Presentation</vt:lpstr>
      <vt:lpstr>PowerPoint Presentation</vt:lpstr>
      <vt:lpstr>PowerPoint Presentation</vt:lpstr>
      <vt:lpstr>AHAB &amp; Greed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Russ Earl</cp:lastModifiedBy>
  <cp:revision>36</cp:revision>
  <dcterms:created xsi:type="dcterms:W3CDTF">2014-03-26T14:03:34Z</dcterms:created>
  <dcterms:modified xsi:type="dcterms:W3CDTF">2016-02-14T06:18:04Z</dcterms:modified>
</cp:coreProperties>
</file>