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4" r:id="rId20"/>
    <p:sldId id="275" r:id="rId21"/>
    <p:sldId id="276" r:id="rId22"/>
    <p:sldId id="277" r:id="rId23"/>
    <p:sldId id="278" r:id="rId24"/>
    <p:sldId id="281" r:id="rId25"/>
    <p:sldId id="280"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8/18/2018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8/18/2018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effectLst>
                  <a:outerShdw blurRad="38100" dist="38100" dir="2700000" algn="tl">
                    <a:srgbClr val="000000">
                      <a:alpha val="43137"/>
                    </a:srgbClr>
                  </a:outerShdw>
                </a:effectLst>
              </a:rPr>
              <a:t>The Last Words</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effectLst>
                  <a:outerShdw blurRad="38100" dist="38100" dir="2700000" algn="tl">
                    <a:srgbClr val="000000">
                      <a:alpha val="43137"/>
                    </a:srgbClr>
                  </a:outerShdw>
                </a:effectLst>
              </a:rPr>
              <a:t>Revelation 22</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71574843"/>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 He is the Alpha and Omega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All </a:t>
            </a:r>
            <a:r>
              <a:rPr lang="en-US" sz="3600" dirty="0">
                <a:effectLst>
                  <a:outerShdw blurRad="38100" dist="38100" dir="2700000" algn="tl">
                    <a:srgbClr val="000000">
                      <a:alpha val="43137"/>
                    </a:srgbClr>
                  </a:outerShdw>
                </a:effectLst>
                <a:latin typeface="Baskerville Old Face" panose="02020602080505020303" pitchFamily="18" charset="0"/>
              </a:rPr>
              <a:t>things were made through Him, and without Him nothing was made that was made.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John 1:3</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Then </a:t>
            </a:r>
            <a:r>
              <a:rPr lang="en-US" sz="3600" dirty="0">
                <a:effectLst>
                  <a:outerShdw blurRad="38100" dist="38100" dir="2700000" algn="tl">
                    <a:srgbClr val="000000">
                      <a:alpha val="43137"/>
                    </a:srgbClr>
                  </a:outerShdw>
                </a:effectLst>
                <a:latin typeface="Baskerville Old Face" panose="02020602080505020303" pitchFamily="18" charset="0"/>
              </a:rPr>
              <a:t>comes the end, when He delivers the kingdom to God the Father, when He puts an end to all rule and all authority and power.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a:t>
            </a:r>
            <a:r>
              <a:rPr lang="en-US" sz="3600" dirty="0">
                <a:effectLst>
                  <a:outerShdw blurRad="38100" dist="38100" dir="2700000" algn="tl">
                    <a:srgbClr val="000000">
                      <a:alpha val="43137"/>
                    </a:srgbClr>
                  </a:outerShdw>
                </a:effectLst>
                <a:latin typeface="Baskerville Old Face" panose="02020602080505020303" pitchFamily="18" charset="0"/>
              </a:rPr>
              <a:t>Corinthians 15:24</a:t>
            </a:r>
          </a:p>
        </p:txBody>
      </p:sp>
    </p:spTree>
    <p:extLst>
      <p:ext uri="{BB962C8B-B14F-4D97-AF65-F5344CB8AC3E}">
        <p14:creationId xmlns:p14="http://schemas.microsoft.com/office/powerpoint/2010/main" val="8043469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 He is the Alpha and Omega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15 He </a:t>
            </a:r>
            <a:r>
              <a:rPr lang="en-US" sz="3600" dirty="0">
                <a:effectLst>
                  <a:outerShdw blurRad="38100" dist="38100" dir="2700000" algn="tl">
                    <a:srgbClr val="000000">
                      <a:alpha val="43137"/>
                    </a:srgbClr>
                  </a:outerShdw>
                </a:effectLst>
                <a:latin typeface="Baskerville Old Face" panose="02020602080505020303" pitchFamily="18" charset="0"/>
              </a:rPr>
              <a:t>is the image of the invisible God, the firstborn over all creation. 16 </a:t>
            </a:r>
            <a:r>
              <a:rPr lang="en-US" sz="3600" dirty="0" smtClean="0">
                <a:effectLst>
                  <a:outerShdw blurRad="38100" dist="38100" dir="2700000" algn="tl">
                    <a:srgbClr val="000000">
                      <a:alpha val="43137"/>
                    </a:srgbClr>
                  </a:outerShdw>
                </a:effectLst>
                <a:latin typeface="Baskerville Old Face" panose="02020602080505020303" pitchFamily="18" charset="0"/>
              </a:rPr>
              <a:t>For </a:t>
            </a:r>
            <a:r>
              <a:rPr lang="en-US" sz="3600" dirty="0">
                <a:effectLst>
                  <a:outerShdw blurRad="38100" dist="38100" dir="2700000" algn="tl">
                    <a:srgbClr val="000000">
                      <a:alpha val="43137"/>
                    </a:srgbClr>
                  </a:outerShdw>
                </a:effectLst>
                <a:latin typeface="Baskerville Old Face" panose="02020602080505020303" pitchFamily="18" charset="0"/>
              </a:rPr>
              <a:t>by Him all things were created that are in heaven and that are on earth, visible and invisible, whether thrones or dominions or principalities or powers. All things were created through Him and for Him. 17 </a:t>
            </a:r>
            <a:r>
              <a:rPr lang="en-US" sz="3600" dirty="0" smtClean="0">
                <a:effectLst>
                  <a:outerShdw blurRad="38100" dist="38100" dir="2700000" algn="tl">
                    <a:srgbClr val="000000">
                      <a:alpha val="43137"/>
                    </a:srgbClr>
                  </a:outerShdw>
                </a:effectLst>
                <a:latin typeface="Baskerville Old Face" panose="02020602080505020303" pitchFamily="18" charset="0"/>
              </a:rPr>
              <a:t>And </a:t>
            </a:r>
            <a:r>
              <a:rPr lang="en-US" sz="3600" dirty="0">
                <a:effectLst>
                  <a:outerShdw blurRad="38100" dist="38100" dir="2700000" algn="tl">
                    <a:srgbClr val="000000">
                      <a:alpha val="43137"/>
                    </a:srgbClr>
                  </a:outerShdw>
                </a:effectLst>
                <a:latin typeface="Baskerville Old Face" panose="02020602080505020303" pitchFamily="18" charset="0"/>
              </a:rPr>
              <a:t>He is before all things, and in Him all things consist.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Colossians </a:t>
            </a:r>
            <a:r>
              <a:rPr lang="en-US" sz="3600" dirty="0">
                <a:effectLst>
                  <a:outerShdw blurRad="38100" dist="38100" dir="2700000" algn="tl">
                    <a:srgbClr val="000000">
                      <a:alpha val="43137"/>
                    </a:srgbClr>
                  </a:outerShdw>
                </a:effectLst>
                <a:latin typeface="Baskerville Old Face" panose="02020602080505020303" pitchFamily="18" charset="0"/>
              </a:rPr>
              <a:t>1:15-17</a:t>
            </a:r>
          </a:p>
        </p:txBody>
      </p:sp>
    </p:spTree>
    <p:extLst>
      <p:ext uri="{BB962C8B-B14F-4D97-AF65-F5344CB8AC3E}">
        <p14:creationId xmlns:p14="http://schemas.microsoft.com/office/powerpoint/2010/main" val="2986794239"/>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a:latin typeface="Baskerville Old Face" panose="02020602080505020303" pitchFamily="18" charset="0"/>
              </a:rPr>
              <a:t>The Authority of God’s Word </a:t>
            </a:r>
          </a:p>
        </p:txBody>
      </p:sp>
    </p:spTree>
    <p:extLst>
      <p:ext uri="{BB962C8B-B14F-4D97-AF65-F5344CB8AC3E}">
        <p14:creationId xmlns:p14="http://schemas.microsoft.com/office/powerpoint/2010/main" val="102655314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Revelation 22:18-19</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18 For </a:t>
            </a:r>
            <a:r>
              <a:rPr lang="en-US" sz="3600" dirty="0">
                <a:effectLst>
                  <a:outerShdw blurRad="38100" dist="38100" dir="2700000" algn="tl">
                    <a:srgbClr val="000000">
                      <a:alpha val="43137"/>
                    </a:srgbClr>
                  </a:outerShdw>
                </a:effectLst>
                <a:latin typeface="Baskerville Old Face" panose="02020602080505020303" pitchFamily="18" charset="0"/>
              </a:rPr>
              <a:t>I testify to everyone who hears the words of the prophecy of this book: If anyone adds to these things, God will add to him the plagues that are written in this book; 19 </a:t>
            </a:r>
            <a:r>
              <a:rPr lang="en-US" sz="3600" dirty="0" smtClean="0">
                <a:effectLst>
                  <a:outerShdw blurRad="38100" dist="38100" dir="2700000" algn="tl">
                    <a:srgbClr val="000000">
                      <a:alpha val="43137"/>
                    </a:srgbClr>
                  </a:outerShdw>
                </a:effectLst>
                <a:latin typeface="Baskerville Old Face" panose="02020602080505020303" pitchFamily="18" charset="0"/>
              </a:rPr>
              <a:t>and </a:t>
            </a:r>
            <a:r>
              <a:rPr lang="en-US" sz="3600" dirty="0">
                <a:effectLst>
                  <a:outerShdw blurRad="38100" dist="38100" dir="2700000" algn="tl">
                    <a:srgbClr val="000000">
                      <a:alpha val="43137"/>
                    </a:srgbClr>
                  </a:outerShdw>
                </a:effectLst>
                <a:latin typeface="Baskerville Old Face" panose="02020602080505020303" pitchFamily="18" charset="0"/>
              </a:rPr>
              <a:t>if anyone takes away from the words of the book of this prophecy, God shall take away his part from the Book of Life, from the holy city, and from the things which are written in this book. </a:t>
            </a:r>
          </a:p>
        </p:txBody>
      </p:sp>
    </p:spTree>
    <p:extLst>
      <p:ext uri="{BB962C8B-B14F-4D97-AF65-F5344CB8AC3E}">
        <p14:creationId xmlns:p14="http://schemas.microsoft.com/office/powerpoint/2010/main" val="4058979575"/>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God’s power had produced the revelation of His word to man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as </a:t>
            </a:r>
            <a:r>
              <a:rPr lang="en-US" sz="3600" dirty="0">
                <a:effectLst>
                  <a:outerShdw blurRad="38100" dist="38100" dir="2700000" algn="tl">
                    <a:srgbClr val="000000">
                      <a:alpha val="43137"/>
                    </a:srgbClr>
                  </a:outerShdw>
                </a:effectLst>
                <a:latin typeface="Baskerville Old Face" panose="02020602080505020303" pitchFamily="18" charset="0"/>
              </a:rPr>
              <a:t>His divine power has given to us all things that pertain to life and godliness, through the knowledge of Him who called us by glory and virtue,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Peter 1:3</a:t>
            </a:r>
          </a:p>
        </p:txBody>
      </p:sp>
    </p:spTree>
    <p:extLst>
      <p:ext uri="{BB962C8B-B14F-4D97-AF65-F5344CB8AC3E}">
        <p14:creationId xmlns:p14="http://schemas.microsoft.com/office/powerpoint/2010/main" val="345370412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People </a:t>
            </a:r>
            <a:r>
              <a:rPr lang="en-US" sz="4400" u="sng" dirty="0">
                <a:effectLst>
                  <a:outerShdw blurRad="38100" dist="38100" dir="2700000" algn="tl">
                    <a:srgbClr val="000000">
                      <a:alpha val="43137"/>
                    </a:srgbClr>
                  </a:outerShdw>
                </a:effectLst>
                <a:latin typeface="Baskerville Old Face" panose="02020602080505020303" pitchFamily="18" charset="0"/>
              </a:rPr>
              <a:t>are saved by God’s word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Therefore </a:t>
            </a:r>
            <a:r>
              <a:rPr lang="en-US" sz="3600" dirty="0">
                <a:effectLst>
                  <a:outerShdw blurRad="38100" dist="38100" dir="2700000" algn="tl">
                    <a:srgbClr val="000000">
                      <a:alpha val="43137"/>
                    </a:srgbClr>
                  </a:outerShdw>
                </a:effectLst>
                <a:latin typeface="Baskerville Old Face" panose="02020602080505020303" pitchFamily="18" charset="0"/>
              </a:rPr>
              <a:t>lay aside all filthiness and overflow of wickedness, and receive with meekness the implanted word, which is able to save your souls.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James </a:t>
            </a:r>
            <a:r>
              <a:rPr lang="en-US" sz="3600" dirty="0">
                <a:effectLst>
                  <a:outerShdw blurRad="38100" dist="38100" dir="2700000" algn="tl">
                    <a:srgbClr val="000000">
                      <a:alpha val="43137"/>
                    </a:srgbClr>
                  </a:outerShdw>
                </a:effectLst>
                <a:latin typeface="Baskerville Old Face" panose="02020602080505020303" pitchFamily="18" charset="0"/>
              </a:rPr>
              <a:t>1:21</a:t>
            </a:r>
          </a:p>
        </p:txBody>
      </p:sp>
    </p:spTree>
    <p:extLst>
      <p:ext uri="{BB962C8B-B14F-4D97-AF65-F5344CB8AC3E}">
        <p14:creationId xmlns:p14="http://schemas.microsoft.com/office/powerpoint/2010/main" val="104106471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People </a:t>
            </a:r>
            <a:r>
              <a:rPr lang="en-US" sz="4400" u="sng" dirty="0">
                <a:effectLst>
                  <a:outerShdw blurRad="38100" dist="38100" dir="2700000" algn="tl">
                    <a:srgbClr val="000000">
                      <a:alpha val="43137"/>
                    </a:srgbClr>
                  </a:outerShdw>
                </a:effectLst>
                <a:latin typeface="Baskerville Old Face" panose="02020602080505020303" pitchFamily="18" charset="0"/>
              </a:rPr>
              <a:t>are saved by God’s word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The </a:t>
            </a:r>
            <a:r>
              <a:rPr lang="en-US" sz="3600" dirty="0">
                <a:effectLst>
                  <a:outerShdw blurRad="38100" dist="38100" dir="2700000" algn="tl">
                    <a:srgbClr val="000000">
                      <a:alpha val="43137"/>
                    </a:srgbClr>
                  </a:outerShdw>
                </a:effectLst>
                <a:latin typeface="Baskerville Old Face" panose="02020602080505020303" pitchFamily="18" charset="0"/>
              </a:rPr>
              <a:t>word of God reveals the reality of sin and man’s need of salvation.</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The </a:t>
            </a:r>
            <a:r>
              <a:rPr lang="en-US" sz="3600" dirty="0">
                <a:effectLst>
                  <a:outerShdw blurRad="38100" dist="38100" dir="2700000" algn="tl">
                    <a:srgbClr val="000000">
                      <a:alpha val="43137"/>
                    </a:srgbClr>
                  </a:outerShdw>
                </a:effectLst>
                <a:latin typeface="Baskerville Old Face" panose="02020602080505020303" pitchFamily="18" charset="0"/>
              </a:rPr>
              <a:t>word reveals the death of Christ man’s Savior </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3. The </a:t>
            </a:r>
            <a:r>
              <a:rPr lang="en-US" sz="3600" dirty="0">
                <a:effectLst>
                  <a:outerShdw blurRad="38100" dist="38100" dir="2700000" algn="tl">
                    <a:srgbClr val="000000">
                      <a:alpha val="43137"/>
                    </a:srgbClr>
                  </a:outerShdw>
                </a:effectLst>
                <a:latin typeface="Baskerville Old Face" panose="02020602080505020303" pitchFamily="18" charset="0"/>
              </a:rPr>
              <a:t>word reveals God’s plan of salvation </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67160318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a:latin typeface="Baskerville Old Face" panose="02020602080505020303" pitchFamily="18" charset="0"/>
              </a:rPr>
              <a:t>The 2nd Coming of Christ </a:t>
            </a:r>
          </a:p>
        </p:txBody>
      </p:sp>
    </p:spTree>
    <p:extLst>
      <p:ext uri="{BB962C8B-B14F-4D97-AF65-F5344CB8AC3E}">
        <p14:creationId xmlns:p14="http://schemas.microsoft.com/office/powerpoint/2010/main" val="3530641676"/>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Revelation 22:20</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He </a:t>
            </a:r>
            <a:r>
              <a:rPr lang="en-US" sz="3600" dirty="0">
                <a:effectLst>
                  <a:outerShdw blurRad="38100" dist="38100" dir="2700000" algn="tl">
                    <a:srgbClr val="000000">
                      <a:alpha val="43137"/>
                    </a:srgbClr>
                  </a:outerShdw>
                </a:effectLst>
                <a:latin typeface="Baskerville Old Face" panose="02020602080505020303" pitchFamily="18" charset="0"/>
              </a:rPr>
              <a:t>who testifies to these things says, “Surely I am coming quickly.” </a:t>
            </a:r>
            <a:r>
              <a:rPr lang="en-US" sz="3600" dirty="0" smtClean="0">
                <a:effectLst>
                  <a:outerShdw blurRad="38100" dist="38100" dir="2700000" algn="tl">
                    <a:srgbClr val="000000">
                      <a:alpha val="43137"/>
                    </a:srgbClr>
                  </a:outerShdw>
                </a:effectLst>
                <a:latin typeface="Baskerville Old Face" panose="02020602080505020303" pitchFamily="18" charset="0"/>
              </a:rPr>
              <a:t>Amen</a:t>
            </a:r>
            <a:r>
              <a:rPr lang="en-US" sz="3600" dirty="0">
                <a:effectLst>
                  <a:outerShdw blurRad="38100" dist="38100" dir="2700000" algn="tl">
                    <a:srgbClr val="000000">
                      <a:alpha val="43137"/>
                    </a:srgbClr>
                  </a:outerShdw>
                </a:effectLst>
                <a:latin typeface="Baskerville Old Face" panose="02020602080505020303" pitchFamily="18" charset="0"/>
              </a:rPr>
              <a:t>. Even so, come, Lord </a:t>
            </a:r>
            <a:r>
              <a:rPr lang="en-US" sz="3600" dirty="0" smtClean="0">
                <a:effectLst>
                  <a:outerShdw blurRad="38100" dist="38100" dir="2700000" algn="tl">
                    <a:srgbClr val="000000">
                      <a:alpha val="43137"/>
                    </a:srgbClr>
                  </a:outerShdw>
                </a:effectLst>
                <a:latin typeface="Baskerville Old Face" panose="02020602080505020303" pitchFamily="18" charset="0"/>
              </a:rPr>
              <a:t>Jesus! </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854015404"/>
      </p:ext>
    </p:extLst>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The Promise of the Lord</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“Let </a:t>
            </a:r>
            <a:r>
              <a:rPr lang="en-US" sz="3600" dirty="0">
                <a:effectLst>
                  <a:outerShdw blurRad="38100" dist="38100" dir="2700000" algn="tl">
                    <a:srgbClr val="000000">
                      <a:alpha val="43137"/>
                    </a:srgbClr>
                  </a:outerShdw>
                </a:effectLst>
                <a:latin typeface="Baskerville Old Face" panose="02020602080505020303" pitchFamily="18" charset="0"/>
              </a:rPr>
              <a:t>not your heart be troubled; you believe in God, believe also in Me. 2 </a:t>
            </a:r>
            <a:r>
              <a:rPr lang="en-US" sz="3600" dirty="0" smtClean="0">
                <a:effectLst>
                  <a:outerShdw blurRad="38100" dist="38100" dir="2700000" algn="tl">
                    <a:srgbClr val="000000">
                      <a:alpha val="43137"/>
                    </a:srgbClr>
                  </a:outerShdw>
                </a:effectLst>
                <a:latin typeface="Baskerville Old Face" panose="02020602080505020303" pitchFamily="18" charset="0"/>
              </a:rPr>
              <a:t>In </a:t>
            </a:r>
            <a:r>
              <a:rPr lang="en-US" sz="3600" dirty="0">
                <a:effectLst>
                  <a:outerShdw blurRad="38100" dist="38100" dir="2700000" algn="tl">
                    <a:srgbClr val="000000">
                      <a:alpha val="43137"/>
                    </a:srgbClr>
                  </a:outerShdw>
                </a:effectLst>
                <a:latin typeface="Baskerville Old Face" panose="02020602080505020303" pitchFamily="18" charset="0"/>
              </a:rPr>
              <a:t>My Father's house are many mansions; if it were not so, I would have told you. I go to prepare a place for you. 3 </a:t>
            </a:r>
            <a:r>
              <a:rPr lang="en-US" sz="3600" dirty="0" smtClean="0">
                <a:effectLst>
                  <a:outerShdw blurRad="38100" dist="38100" dir="2700000" algn="tl">
                    <a:srgbClr val="000000">
                      <a:alpha val="43137"/>
                    </a:srgbClr>
                  </a:outerShdw>
                </a:effectLst>
                <a:latin typeface="Baskerville Old Face" panose="02020602080505020303" pitchFamily="18" charset="0"/>
              </a:rPr>
              <a:t>And </a:t>
            </a:r>
            <a:r>
              <a:rPr lang="en-US" sz="3600" dirty="0">
                <a:effectLst>
                  <a:outerShdw blurRad="38100" dist="38100" dir="2700000" algn="tl">
                    <a:srgbClr val="000000">
                      <a:alpha val="43137"/>
                    </a:srgbClr>
                  </a:outerShdw>
                </a:effectLst>
                <a:latin typeface="Baskerville Old Face" panose="02020602080505020303" pitchFamily="18" charset="0"/>
              </a:rPr>
              <a:t>if I go and prepare a place for you, I will come again and receive you to Myself; that where I am, there you may be also.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John </a:t>
            </a:r>
            <a:r>
              <a:rPr lang="en-US" sz="3600" dirty="0">
                <a:effectLst>
                  <a:outerShdw blurRad="38100" dist="38100" dir="2700000" algn="tl">
                    <a:srgbClr val="000000">
                      <a:alpha val="43137"/>
                    </a:srgbClr>
                  </a:outerShdw>
                </a:effectLst>
                <a:latin typeface="Baskerville Old Face" panose="02020602080505020303" pitchFamily="18" charset="0"/>
              </a:rPr>
              <a:t>14:1-3</a:t>
            </a:r>
          </a:p>
        </p:txBody>
      </p:sp>
    </p:spTree>
    <p:extLst>
      <p:ext uri="{BB962C8B-B14F-4D97-AF65-F5344CB8AC3E}">
        <p14:creationId xmlns:p14="http://schemas.microsoft.com/office/powerpoint/2010/main" val="49612504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Deity of Jesus</a:t>
            </a:r>
            <a:endParaRPr lang="en-US" dirty="0"/>
          </a:p>
        </p:txBody>
      </p:sp>
    </p:spTree>
    <p:extLst>
      <p:ext uri="{BB962C8B-B14F-4D97-AF65-F5344CB8AC3E}">
        <p14:creationId xmlns:p14="http://schemas.microsoft.com/office/powerpoint/2010/main" val="42546597"/>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The Promise of the Lord</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“Watch </a:t>
            </a:r>
            <a:r>
              <a:rPr lang="en-US" sz="3600" dirty="0">
                <a:effectLst>
                  <a:outerShdw blurRad="38100" dist="38100" dir="2700000" algn="tl">
                    <a:srgbClr val="000000">
                      <a:alpha val="43137"/>
                    </a:srgbClr>
                  </a:outerShdw>
                </a:effectLst>
                <a:latin typeface="Baskerville Old Face" panose="02020602080505020303" pitchFamily="18" charset="0"/>
              </a:rPr>
              <a:t>therefore, for you know neither the day nor the hour in which the Son of Man is coming.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Matthew </a:t>
            </a:r>
            <a:r>
              <a:rPr lang="en-US" sz="3600" dirty="0">
                <a:effectLst>
                  <a:outerShdw blurRad="38100" dist="38100" dir="2700000" algn="tl">
                    <a:srgbClr val="000000">
                      <a:alpha val="43137"/>
                    </a:srgbClr>
                  </a:outerShdw>
                </a:effectLst>
                <a:latin typeface="Baskerville Old Face" panose="02020602080505020303" pitchFamily="18" charset="0"/>
              </a:rPr>
              <a:t>25:13</a:t>
            </a:r>
          </a:p>
        </p:txBody>
      </p:sp>
    </p:spTree>
    <p:extLst>
      <p:ext uri="{BB962C8B-B14F-4D97-AF65-F5344CB8AC3E}">
        <p14:creationId xmlns:p14="http://schemas.microsoft.com/office/powerpoint/2010/main" val="1147909195"/>
      </p:ext>
    </p:extLst>
  </p:cSld>
  <p:clrMapOvr>
    <a:masterClrMapping/>
  </p:clrMapOvr>
  <p:transition spd="slow">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a:latin typeface="Baskerville Old Face" panose="02020602080505020303" pitchFamily="18" charset="0"/>
              </a:rPr>
              <a:t>The Invitation of Christ </a:t>
            </a:r>
          </a:p>
        </p:txBody>
      </p:sp>
    </p:spTree>
    <p:extLst>
      <p:ext uri="{BB962C8B-B14F-4D97-AF65-F5344CB8AC3E}">
        <p14:creationId xmlns:p14="http://schemas.microsoft.com/office/powerpoint/2010/main" val="3641038450"/>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Revelation 22:17</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And </a:t>
            </a:r>
            <a:r>
              <a:rPr lang="en-US" sz="3600" dirty="0">
                <a:effectLst>
                  <a:outerShdw blurRad="38100" dist="38100" dir="2700000" algn="tl">
                    <a:srgbClr val="000000">
                      <a:alpha val="43137"/>
                    </a:srgbClr>
                  </a:outerShdw>
                </a:effectLst>
                <a:latin typeface="Baskerville Old Face" panose="02020602080505020303" pitchFamily="18" charset="0"/>
              </a:rPr>
              <a:t>the Spirit and the bride say, “Come!” And let him who hears say, “Come!” And let him who thirsts come. Whoever desires, let him take the water of life freely. </a:t>
            </a:r>
          </a:p>
        </p:txBody>
      </p:sp>
    </p:spTree>
    <p:extLst>
      <p:ext uri="{BB962C8B-B14F-4D97-AF65-F5344CB8AC3E}">
        <p14:creationId xmlns:p14="http://schemas.microsoft.com/office/powerpoint/2010/main" val="1308693198"/>
      </p:ext>
    </p:extLst>
  </p:cSld>
  <p:clrMapOvr>
    <a:masterClrMapping/>
  </p:clrMapOvr>
  <p:transition spd="slow">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God </a:t>
            </a:r>
            <a:r>
              <a:rPr lang="en-US" sz="4400" u="sng" dirty="0">
                <a:effectLst>
                  <a:outerShdw blurRad="38100" dist="38100" dir="2700000" algn="tl">
                    <a:srgbClr val="000000">
                      <a:alpha val="43137"/>
                    </a:srgbClr>
                  </a:outerShdw>
                </a:effectLst>
                <a:latin typeface="Baskerville Old Face" panose="02020602080505020303" pitchFamily="18" charset="0"/>
              </a:rPr>
              <a:t>has always invited the lost to Him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“Ho</a:t>
            </a:r>
            <a:r>
              <a:rPr lang="en-US" sz="3600" dirty="0">
                <a:effectLst>
                  <a:outerShdw blurRad="38100" dist="38100" dir="2700000" algn="tl">
                    <a:srgbClr val="000000">
                      <a:alpha val="43137"/>
                    </a:srgbClr>
                  </a:outerShdw>
                </a:effectLst>
                <a:latin typeface="Baskerville Old Face" panose="02020602080505020303" pitchFamily="18" charset="0"/>
              </a:rPr>
              <a:t>! Everyone who thirsts,  Come to the </a:t>
            </a:r>
            <a:r>
              <a:rPr lang="en-US" sz="3600" dirty="0" smtClean="0">
                <a:effectLst>
                  <a:outerShdw blurRad="38100" dist="38100" dir="2700000" algn="tl">
                    <a:srgbClr val="000000">
                      <a:alpha val="43137"/>
                    </a:srgbClr>
                  </a:outerShdw>
                </a:effectLst>
                <a:latin typeface="Baskerville Old Face" panose="02020602080505020303" pitchFamily="18" charset="0"/>
              </a:rPr>
              <a:t>waters; And </a:t>
            </a:r>
            <a:r>
              <a:rPr lang="en-US" sz="3600" dirty="0">
                <a:effectLst>
                  <a:outerShdw blurRad="38100" dist="38100" dir="2700000" algn="tl">
                    <a:srgbClr val="000000">
                      <a:alpha val="43137"/>
                    </a:srgbClr>
                  </a:outerShdw>
                </a:effectLst>
                <a:latin typeface="Baskerville Old Face" panose="02020602080505020303" pitchFamily="18" charset="0"/>
              </a:rPr>
              <a:t>you who have no </a:t>
            </a:r>
            <a:r>
              <a:rPr lang="en-US" sz="3600" dirty="0" smtClean="0">
                <a:effectLst>
                  <a:outerShdw blurRad="38100" dist="38100" dir="2700000" algn="tl">
                    <a:srgbClr val="000000">
                      <a:alpha val="43137"/>
                    </a:srgbClr>
                  </a:outerShdw>
                </a:effectLst>
                <a:latin typeface="Baskerville Old Face" panose="02020602080505020303" pitchFamily="18" charset="0"/>
              </a:rPr>
              <a:t>money, Come</a:t>
            </a:r>
            <a:r>
              <a:rPr lang="en-US" sz="3600" dirty="0">
                <a:effectLst>
                  <a:outerShdw blurRad="38100" dist="38100" dir="2700000" algn="tl">
                    <a:srgbClr val="000000">
                      <a:alpha val="43137"/>
                    </a:srgbClr>
                  </a:outerShdw>
                </a:effectLst>
                <a:latin typeface="Baskerville Old Face" panose="02020602080505020303" pitchFamily="18" charset="0"/>
              </a:rPr>
              <a:t>, buy and </a:t>
            </a:r>
            <a:r>
              <a:rPr lang="en-US" sz="3600" dirty="0" smtClean="0">
                <a:effectLst>
                  <a:outerShdw blurRad="38100" dist="38100" dir="2700000" algn="tl">
                    <a:srgbClr val="000000">
                      <a:alpha val="43137"/>
                    </a:srgbClr>
                  </a:outerShdw>
                </a:effectLst>
                <a:latin typeface="Baskerville Old Face" panose="02020602080505020303" pitchFamily="18" charset="0"/>
              </a:rPr>
              <a:t>eat. Yes</a:t>
            </a:r>
            <a:r>
              <a:rPr lang="en-US" sz="3600" dirty="0">
                <a:effectLst>
                  <a:outerShdw blurRad="38100" dist="38100" dir="2700000" algn="tl">
                    <a:srgbClr val="000000">
                      <a:alpha val="43137"/>
                    </a:srgbClr>
                  </a:outerShdw>
                </a:effectLst>
                <a:latin typeface="Baskerville Old Face" panose="02020602080505020303" pitchFamily="18" charset="0"/>
              </a:rPr>
              <a:t>, come, buy wine and </a:t>
            </a:r>
            <a:r>
              <a:rPr lang="en-US" sz="3600" dirty="0" smtClean="0">
                <a:effectLst>
                  <a:outerShdw blurRad="38100" dist="38100" dir="2700000" algn="tl">
                    <a:srgbClr val="000000">
                      <a:alpha val="43137"/>
                    </a:srgbClr>
                  </a:outerShdw>
                </a:effectLst>
                <a:latin typeface="Baskerville Old Face" panose="02020602080505020303" pitchFamily="18" charset="0"/>
              </a:rPr>
              <a:t>milk Without </a:t>
            </a:r>
            <a:r>
              <a:rPr lang="en-US" sz="3600" dirty="0">
                <a:effectLst>
                  <a:outerShdw blurRad="38100" dist="38100" dir="2700000" algn="tl">
                    <a:srgbClr val="000000">
                      <a:alpha val="43137"/>
                    </a:srgbClr>
                  </a:outerShdw>
                </a:effectLst>
                <a:latin typeface="Baskerville Old Face" panose="02020602080505020303" pitchFamily="18" charset="0"/>
              </a:rPr>
              <a:t>money and without price. </a:t>
            </a:r>
            <a:r>
              <a:rPr lang="en-US" sz="3600" dirty="0" smtClean="0">
                <a:effectLst>
                  <a:outerShdw blurRad="38100" dist="38100" dir="2700000" algn="tl">
                    <a:srgbClr val="000000">
                      <a:alpha val="43137"/>
                    </a:srgbClr>
                  </a:outerShdw>
                </a:effectLst>
                <a:latin typeface="Baskerville Old Face" panose="02020602080505020303" pitchFamily="18" charset="0"/>
              </a:rPr>
              <a:t>2 </a:t>
            </a:r>
            <a:r>
              <a:rPr lang="en-US" sz="3600" dirty="0">
                <a:effectLst>
                  <a:outerShdw blurRad="38100" dist="38100" dir="2700000" algn="tl">
                    <a:srgbClr val="000000">
                      <a:alpha val="43137"/>
                    </a:srgbClr>
                  </a:outerShdw>
                </a:effectLst>
                <a:latin typeface="Baskerville Old Face" panose="02020602080505020303" pitchFamily="18" charset="0"/>
              </a:rPr>
              <a:t>Why do you spend money for what is not </a:t>
            </a:r>
            <a:r>
              <a:rPr lang="en-US" sz="3600" dirty="0" smtClean="0">
                <a:effectLst>
                  <a:outerShdw blurRad="38100" dist="38100" dir="2700000" algn="tl">
                    <a:srgbClr val="000000">
                      <a:alpha val="43137"/>
                    </a:srgbClr>
                  </a:outerShdw>
                </a:effectLst>
                <a:latin typeface="Baskerville Old Face" panose="02020602080505020303" pitchFamily="18" charset="0"/>
              </a:rPr>
              <a:t>bread, And </a:t>
            </a:r>
            <a:r>
              <a:rPr lang="en-US" sz="3600" dirty="0">
                <a:effectLst>
                  <a:outerShdw blurRad="38100" dist="38100" dir="2700000" algn="tl">
                    <a:srgbClr val="000000">
                      <a:alpha val="43137"/>
                    </a:srgbClr>
                  </a:outerShdw>
                </a:effectLst>
                <a:latin typeface="Baskerville Old Face" panose="02020602080505020303" pitchFamily="18" charset="0"/>
              </a:rPr>
              <a:t>your wages for what does not </a:t>
            </a:r>
            <a:r>
              <a:rPr lang="en-US" sz="3600" dirty="0" smtClean="0">
                <a:effectLst>
                  <a:outerShdw blurRad="38100" dist="38100" dir="2700000" algn="tl">
                    <a:srgbClr val="000000">
                      <a:alpha val="43137"/>
                    </a:srgbClr>
                  </a:outerShdw>
                </a:effectLst>
                <a:latin typeface="Baskerville Old Face" panose="02020602080505020303" pitchFamily="18" charset="0"/>
              </a:rPr>
              <a:t>satisfy? Listen carefully to Me, and eat what is good, And </a:t>
            </a:r>
            <a:r>
              <a:rPr lang="en-US" sz="3600" dirty="0">
                <a:effectLst>
                  <a:outerShdw blurRad="38100" dist="38100" dir="2700000" algn="tl">
                    <a:srgbClr val="000000">
                      <a:alpha val="43137"/>
                    </a:srgbClr>
                  </a:outerShdw>
                </a:effectLst>
                <a:latin typeface="Baskerville Old Face" panose="02020602080505020303" pitchFamily="18" charset="0"/>
              </a:rPr>
              <a:t>let your soul delight itself in abundance.  </a:t>
            </a:r>
            <a:r>
              <a:rPr lang="en-US" sz="3600" dirty="0" smtClean="0">
                <a:effectLst>
                  <a:outerShdw blurRad="38100" dist="38100" dir="2700000" algn="tl">
                    <a:srgbClr val="000000">
                      <a:alpha val="43137"/>
                    </a:srgbClr>
                  </a:outerShdw>
                </a:effectLst>
                <a:latin typeface="Baskerville Old Face" panose="02020602080505020303" pitchFamily="18" charset="0"/>
              </a:rPr>
              <a:t>3 </a:t>
            </a:r>
            <a:r>
              <a:rPr lang="en-US" sz="3600" dirty="0">
                <a:effectLst>
                  <a:outerShdw blurRad="38100" dist="38100" dir="2700000" algn="tl">
                    <a:srgbClr val="000000">
                      <a:alpha val="43137"/>
                    </a:srgbClr>
                  </a:outerShdw>
                </a:effectLst>
                <a:latin typeface="Baskerville Old Face" panose="02020602080505020303" pitchFamily="18" charset="0"/>
              </a:rPr>
              <a:t>Incline your ear, and come to </a:t>
            </a:r>
            <a:r>
              <a:rPr lang="en-US" sz="3600" dirty="0" smtClean="0">
                <a:effectLst>
                  <a:outerShdw blurRad="38100" dist="38100" dir="2700000" algn="tl">
                    <a:srgbClr val="000000">
                      <a:alpha val="43137"/>
                    </a:srgbClr>
                  </a:outerShdw>
                </a:effectLst>
                <a:latin typeface="Baskerville Old Face" panose="02020602080505020303" pitchFamily="18" charset="0"/>
              </a:rPr>
              <a:t>Me. Hear</a:t>
            </a:r>
            <a:r>
              <a:rPr lang="en-US" sz="3600" dirty="0">
                <a:effectLst>
                  <a:outerShdw blurRad="38100" dist="38100" dir="2700000" algn="tl">
                    <a:srgbClr val="000000">
                      <a:alpha val="43137"/>
                    </a:srgbClr>
                  </a:outerShdw>
                </a:effectLst>
                <a:latin typeface="Baskerville Old Face" panose="02020602080505020303" pitchFamily="18" charset="0"/>
              </a:rPr>
              <a:t>, and your soul shall </a:t>
            </a:r>
            <a:r>
              <a:rPr lang="en-US" sz="3600" dirty="0" smtClean="0">
                <a:effectLst>
                  <a:outerShdw blurRad="38100" dist="38100" dir="2700000" algn="tl">
                    <a:srgbClr val="000000">
                      <a:alpha val="43137"/>
                    </a:srgbClr>
                  </a:outerShdw>
                </a:effectLst>
                <a:latin typeface="Baskerville Old Face" panose="02020602080505020303" pitchFamily="18" charset="0"/>
              </a:rPr>
              <a:t>live; And </a:t>
            </a:r>
            <a:r>
              <a:rPr lang="en-US" sz="3600" dirty="0">
                <a:effectLst>
                  <a:outerShdw blurRad="38100" dist="38100" dir="2700000" algn="tl">
                    <a:srgbClr val="000000">
                      <a:alpha val="43137"/>
                    </a:srgbClr>
                  </a:outerShdw>
                </a:effectLst>
                <a:latin typeface="Baskerville Old Face" panose="02020602080505020303" pitchFamily="18" charset="0"/>
              </a:rPr>
              <a:t>I will make an everlasting covenant with </a:t>
            </a:r>
            <a:r>
              <a:rPr lang="en-US" sz="3600" dirty="0" smtClean="0">
                <a:effectLst>
                  <a:outerShdw blurRad="38100" dist="38100" dir="2700000" algn="tl">
                    <a:srgbClr val="000000">
                      <a:alpha val="43137"/>
                    </a:srgbClr>
                  </a:outerShdw>
                </a:effectLst>
                <a:latin typeface="Baskerville Old Face" panose="02020602080505020303" pitchFamily="18" charset="0"/>
              </a:rPr>
              <a:t>you— The </a:t>
            </a:r>
            <a:r>
              <a:rPr lang="en-US" sz="3600" dirty="0">
                <a:effectLst>
                  <a:outerShdw blurRad="38100" dist="38100" dir="2700000" algn="tl">
                    <a:srgbClr val="000000">
                      <a:alpha val="43137"/>
                    </a:srgbClr>
                  </a:outerShdw>
                </a:effectLst>
                <a:latin typeface="Baskerville Old Face" panose="02020602080505020303" pitchFamily="18" charset="0"/>
              </a:rPr>
              <a:t>sure mercies of David.  </a:t>
            </a:r>
          </a:p>
        </p:txBody>
      </p:sp>
    </p:spTree>
    <p:extLst>
      <p:ext uri="{BB962C8B-B14F-4D97-AF65-F5344CB8AC3E}">
        <p14:creationId xmlns:p14="http://schemas.microsoft.com/office/powerpoint/2010/main" val="35141392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God </a:t>
            </a:r>
            <a:r>
              <a:rPr lang="en-US" sz="4400" u="sng" dirty="0">
                <a:effectLst>
                  <a:outerShdw blurRad="38100" dist="38100" dir="2700000" algn="tl">
                    <a:srgbClr val="000000">
                      <a:alpha val="43137"/>
                    </a:srgbClr>
                  </a:outerShdw>
                </a:effectLst>
                <a:latin typeface="Baskerville Old Face" panose="02020602080505020303" pitchFamily="18" charset="0"/>
              </a:rPr>
              <a:t>has always invited the lost to Him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4 Indeed I have given him as a witness to the people, A leader and commander for the people.  5 Surely you shall call a nation you do not know, And nations who do not know you shall run to you, Because of the Lord your God, And the Holy One of Israel; For He has glorified you.” 6 Seek the Lord while He may be found, Call upon Him while He is near. 7 Let the wicked forsake his way, And the unrighteous man his thoughts; Let him return to the Lord, And He will have mercy on him; And to our God, For He will abundantly pardon. </a:t>
            </a:r>
          </a:p>
        </p:txBody>
      </p:sp>
    </p:spTree>
    <p:extLst>
      <p:ext uri="{BB962C8B-B14F-4D97-AF65-F5344CB8AC3E}">
        <p14:creationId xmlns:p14="http://schemas.microsoft.com/office/powerpoint/2010/main" val="287457484"/>
      </p:ext>
    </p:extLst>
  </p:cSld>
  <p:clrMapOvr>
    <a:masterClrMapping/>
  </p:clrMapOvr>
  <p:transition spd="slow">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God </a:t>
            </a:r>
            <a:r>
              <a:rPr lang="en-US" sz="4400" u="sng" dirty="0">
                <a:effectLst>
                  <a:outerShdw blurRad="38100" dist="38100" dir="2700000" algn="tl">
                    <a:srgbClr val="000000">
                      <a:alpha val="43137"/>
                    </a:srgbClr>
                  </a:outerShdw>
                </a:effectLst>
                <a:latin typeface="Baskerville Old Face" panose="02020602080505020303" pitchFamily="18" charset="0"/>
              </a:rPr>
              <a:t>has always invited the lost to Him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8 </a:t>
            </a:r>
            <a:r>
              <a:rPr lang="en-US" sz="3600" dirty="0">
                <a:effectLst>
                  <a:outerShdw blurRad="38100" dist="38100" dir="2700000" algn="tl">
                    <a:srgbClr val="000000">
                      <a:alpha val="43137"/>
                    </a:srgbClr>
                  </a:outerShdw>
                </a:effectLst>
                <a:latin typeface="Baskerville Old Face" panose="02020602080505020303" pitchFamily="18" charset="0"/>
              </a:rPr>
              <a:t>“For My thoughts are not your thoughts, Nor are your ways My ways,” says the Lord. 9 “For as the heavens are higher than the earth, So are My ways higher than your ways, And My thoughts than your thoughts. 10 “For as the rain comes down, and the snow from heaven, And do not return there, But water the earth, And make it bring forth and bud, That it may give seed to the sower And bread to the eater,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Isaiah 55:1-10</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899718208"/>
      </p:ext>
    </p:extLst>
  </p:cSld>
  <p:clrMapOvr>
    <a:masterClrMapping/>
  </p:clrMapOvr>
  <p:transition spd="slow">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6600" dirty="0" smtClean="0">
                <a:latin typeface="Baskerville Old Face" panose="02020602080505020303" pitchFamily="18" charset="0"/>
              </a:rPr>
              <a:t>Lessons For Us Today</a:t>
            </a:r>
            <a:endParaRPr lang="en-US" sz="6600" dirty="0">
              <a:latin typeface="Baskerville Old Face" panose="02020602080505020303" pitchFamily="18" charset="0"/>
            </a:endParaRPr>
          </a:p>
        </p:txBody>
      </p:sp>
    </p:spTree>
    <p:extLst>
      <p:ext uri="{BB962C8B-B14F-4D97-AF65-F5344CB8AC3E}">
        <p14:creationId xmlns:p14="http://schemas.microsoft.com/office/powerpoint/2010/main" val="47412575"/>
      </p:ext>
    </p:extLst>
  </p:cSld>
  <p:clrMapOvr>
    <a:masterClrMapping/>
  </p:clrMapOvr>
  <p:transition spd="slow">
    <p:wip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Lessons For Us Today</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742950" indent="-742950">
              <a:buFont typeface="+mj-lt"/>
              <a:buAutoNum type="arabicPeriod"/>
            </a:pPr>
            <a:r>
              <a:rPr lang="en-US" sz="3600" dirty="0" smtClean="0">
                <a:effectLst>
                  <a:outerShdw blurRad="38100" dist="38100" dir="2700000" algn="tl">
                    <a:srgbClr val="000000">
                      <a:alpha val="43137"/>
                    </a:srgbClr>
                  </a:outerShdw>
                </a:effectLst>
                <a:latin typeface="Baskerville Old Face" panose="02020602080505020303" pitchFamily="18" charset="0"/>
              </a:rPr>
              <a:t>Christ </a:t>
            </a:r>
            <a:r>
              <a:rPr lang="en-US" sz="3600" dirty="0">
                <a:effectLst>
                  <a:outerShdw blurRad="38100" dist="38100" dir="2700000" algn="tl">
                    <a:srgbClr val="000000">
                      <a:alpha val="43137"/>
                    </a:srgbClr>
                  </a:outerShdw>
                </a:effectLst>
                <a:latin typeface="Baskerville Old Face" panose="02020602080505020303" pitchFamily="18" charset="0"/>
              </a:rPr>
              <a:t>is the </a:t>
            </a:r>
            <a:r>
              <a:rPr lang="en-US" sz="3600" dirty="0" smtClean="0">
                <a:effectLst>
                  <a:outerShdw blurRad="38100" dist="38100" dir="2700000" algn="tl">
                    <a:srgbClr val="000000">
                      <a:alpha val="43137"/>
                    </a:srgbClr>
                  </a:outerShdw>
                </a:effectLst>
                <a:latin typeface="Baskerville Old Face" panose="02020602080505020303" pitchFamily="18" charset="0"/>
              </a:rPr>
              <a:t>center point of </a:t>
            </a:r>
            <a:r>
              <a:rPr lang="en-US" sz="3600" dirty="0">
                <a:effectLst>
                  <a:outerShdw blurRad="38100" dist="38100" dir="2700000" algn="tl">
                    <a:srgbClr val="000000">
                      <a:alpha val="43137"/>
                    </a:srgbClr>
                  </a:outerShdw>
                </a:effectLst>
                <a:latin typeface="Baskerville Old Face" panose="02020602080505020303" pitchFamily="18" charset="0"/>
              </a:rPr>
              <a:t>the Bible</a:t>
            </a:r>
            <a:r>
              <a:rPr lang="en-US" sz="3600" dirty="0" smtClean="0">
                <a:effectLst>
                  <a:outerShdw blurRad="38100" dist="38100" dir="2700000" algn="tl">
                    <a:srgbClr val="000000">
                      <a:alpha val="43137"/>
                    </a:srgbClr>
                  </a:outerShdw>
                </a:effectLst>
                <a:latin typeface="Baskerville Old Face" panose="02020602080505020303" pitchFamily="18" charset="0"/>
              </a:rPr>
              <a:t>.</a:t>
            </a:r>
          </a:p>
          <a:p>
            <a:pPr marL="742950" indent="-742950">
              <a:buFont typeface="+mj-lt"/>
              <a:buAutoNum type="arabicPeriod"/>
            </a:pPr>
            <a:r>
              <a:rPr lang="en-US" sz="3600" dirty="0">
                <a:effectLst>
                  <a:outerShdw blurRad="38100" dist="38100" dir="2700000" algn="tl">
                    <a:srgbClr val="000000">
                      <a:alpha val="43137"/>
                    </a:srgbClr>
                  </a:outerShdw>
                </a:effectLst>
                <a:latin typeface="Baskerville Old Face" panose="02020602080505020303" pitchFamily="18" charset="0"/>
              </a:rPr>
              <a:t>Christ leads mankind to Heaven by obedience</a:t>
            </a:r>
            <a:r>
              <a:rPr lang="en-US" sz="3600" dirty="0" smtClean="0">
                <a:effectLst>
                  <a:outerShdw blurRad="38100" dist="38100" dir="2700000" algn="tl">
                    <a:srgbClr val="000000">
                      <a:alpha val="43137"/>
                    </a:srgbClr>
                  </a:outerShdw>
                </a:effectLst>
                <a:latin typeface="Baskerville Old Face" panose="02020602080505020303" pitchFamily="18" charset="0"/>
              </a:rPr>
              <a:t>.</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for </a:t>
            </a:r>
            <a:r>
              <a:rPr lang="en-US" sz="3600" dirty="0">
                <a:effectLst>
                  <a:outerShdw blurRad="38100" dist="38100" dir="2700000" algn="tl">
                    <a:srgbClr val="000000">
                      <a:alpha val="43137"/>
                    </a:srgbClr>
                  </a:outerShdw>
                </a:effectLst>
                <a:latin typeface="Baskerville Old Face" panose="02020602080505020303" pitchFamily="18" charset="0"/>
              </a:rPr>
              <a:t>the Son of Man has come to seek and to save that which was lost.” Luke 19:10</a:t>
            </a:r>
          </a:p>
        </p:txBody>
      </p:sp>
    </p:spTree>
    <p:extLst>
      <p:ext uri="{BB962C8B-B14F-4D97-AF65-F5344CB8AC3E}">
        <p14:creationId xmlns:p14="http://schemas.microsoft.com/office/powerpoint/2010/main" val="29284108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Conclusion</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These </a:t>
            </a:r>
            <a:r>
              <a:rPr lang="en-US" sz="3600" dirty="0">
                <a:effectLst>
                  <a:outerShdw blurRad="38100" dist="38100" dir="2700000" algn="tl">
                    <a:srgbClr val="000000">
                      <a:alpha val="43137"/>
                    </a:srgbClr>
                  </a:outerShdw>
                </a:effectLst>
                <a:latin typeface="Baskerville Old Face" panose="02020602080505020303" pitchFamily="18" charset="0"/>
              </a:rPr>
              <a:t>last words are profound in their declaration and power in their invitation.</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 The </a:t>
            </a:r>
            <a:r>
              <a:rPr lang="en-US" sz="3600" dirty="0">
                <a:effectLst>
                  <a:outerShdw blurRad="38100" dist="38100" dir="2700000" algn="tl">
                    <a:srgbClr val="000000">
                      <a:alpha val="43137"/>
                    </a:srgbClr>
                  </a:outerShdw>
                </a:effectLst>
                <a:latin typeface="Baskerville Old Face" panose="02020602080505020303" pitchFamily="18" charset="0"/>
              </a:rPr>
              <a:t>next time the Lord speaks to man, except through His revealed word, will be </a:t>
            </a:r>
            <a:r>
              <a:rPr lang="en-US" sz="3600" dirty="0" smtClean="0">
                <a:effectLst>
                  <a:outerShdw blurRad="38100" dist="38100" dir="2700000" algn="tl">
                    <a:srgbClr val="000000">
                      <a:alpha val="43137"/>
                    </a:srgbClr>
                  </a:outerShdw>
                </a:effectLst>
                <a:latin typeface="Baskerville Old Face" panose="02020602080505020303" pitchFamily="18" charset="0"/>
              </a:rPr>
              <a:t>in the </a:t>
            </a:r>
            <a:r>
              <a:rPr lang="en-US" sz="3600" dirty="0">
                <a:effectLst>
                  <a:outerShdw blurRad="38100" dist="38100" dir="2700000" algn="tl">
                    <a:srgbClr val="000000">
                      <a:alpha val="43137"/>
                    </a:srgbClr>
                  </a:outerShdw>
                </a:effectLst>
                <a:latin typeface="Baskerville Old Face" panose="02020602080505020303" pitchFamily="18" charset="0"/>
              </a:rPr>
              <a:t>last day. </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46660778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881785"/>
          </a:xfrm>
        </p:spPr>
        <p:txBody>
          <a:bodyPr>
            <a:norm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Revelation 22:13,16</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059873"/>
            <a:ext cx="11724409" cy="5579917"/>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I </a:t>
            </a:r>
            <a:r>
              <a:rPr lang="en-US" sz="3600" dirty="0">
                <a:effectLst>
                  <a:outerShdw blurRad="38100" dist="38100" dir="2700000" algn="tl">
                    <a:srgbClr val="000000">
                      <a:alpha val="43137"/>
                    </a:srgbClr>
                  </a:outerShdw>
                </a:effectLst>
                <a:latin typeface="Baskerville Old Face" panose="02020602080505020303" pitchFamily="18" charset="0"/>
              </a:rPr>
              <a:t>am the Alpha and the Omega, the Beginning and the End, the First and the Last.” Revelation </a:t>
            </a:r>
            <a:r>
              <a:rPr lang="en-US" sz="3600" dirty="0" smtClean="0">
                <a:effectLst>
                  <a:outerShdw blurRad="38100" dist="38100" dir="2700000" algn="tl">
                    <a:srgbClr val="000000">
                      <a:alpha val="43137"/>
                    </a:srgbClr>
                  </a:outerShdw>
                </a:effectLst>
                <a:latin typeface="Baskerville Old Face" panose="02020602080505020303" pitchFamily="18" charset="0"/>
              </a:rPr>
              <a:t>22:13</a:t>
            </a: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“I</a:t>
            </a:r>
            <a:r>
              <a:rPr lang="en-US" sz="3600" dirty="0">
                <a:effectLst>
                  <a:outerShdw blurRad="38100" dist="38100" dir="2700000" algn="tl">
                    <a:srgbClr val="000000">
                      <a:alpha val="43137"/>
                    </a:srgbClr>
                  </a:outerShdw>
                </a:effectLst>
                <a:latin typeface="Baskerville Old Face" panose="02020602080505020303" pitchFamily="18" charset="0"/>
              </a:rPr>
              <a:t>, Jesus, have sent My angel to testify to you these things in the churches. I am the Root and the Offspring of David, the Bright and Morning Star.”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Revelation </a:t>
            </a:r>
            <a:r>
              <a:rPr lang="en-US" sz="3600" dirty="0">
                <a:effectLst>
                  <a:outerShdw blurRad="38100" dist="38100" dir="2700000" algn="tl">
                    <a:srgbClr val="000000">
                      <a:alpha val="43137"/>
                    </a:srgbClr>
                  </a:outerShdw>
                </a:effectLst>
                <a:latin typeface="Baskerville Old Face" panose="02020602080505020303" pitchFamily="18" charset="0"/>
              </a:rPr>
              <a:t>22:16</a:t>
            </a:r>
          </a:p>
        </p:txBody>
      </p:sp>
    </p:spTree>
    <p:extLst>
      <p:ext uri="{BB962C8B-B14F-4D97-AF65-F5344CB8AC3E}">
        <p14:creationId xmlns:p14="http://schemas.microsoft.com/office/powerpoint/2010/main" val="259955504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881785"/>
          </a:xfrm>
        </p:spPr>
        <p:txBody>
          <a:bodyPr>
            <a:normAutofit/>
          </a:bodyPr>
          <a:lstStyle/>
          <a:p>
            <a:r>
              <a:rPr lang="en-US" sz="4400" u="sng" dirty="0" smtClean="0">
                <a:effectLst>
                  <a:outerShdw blurRad="38100" dist="38100" dir="2700000" algn="tl">
                    <a:srgbClr val="000000">
                      <a:alpha val="43137"/>
                    </a:srgbClr>
                  </a:outerShdw>
                </a:effectLst>
                <a:latin typeface="Baskerville Old Face" panose="02020602080505020303" pitchFamily="18" charset="0"/>
              </a:rPr>
              <a:t>Jesus is the Key Person of the Bible</a:t>
            </a:r>
            <a:endParaRPr lang="en-US" sz="4400" u="sng" dirty="0">
              <a:effectLst>
                <a:outerShdw blurRad="38100" dist="38100" dir="2700000" algn="tl">
                  <a:srgbClr val="000000">
                    <a:alpha val="43137"/>
                  </a:srgbClr>
                </a:outerShdw>
              </a:effectLst>
              <a:latin typeface="Baskerville Old Face" panose="02020602080505020303" pitchFamily="18" charset="0"/>
            </a:endParaRPr>
          </a:p>
        </p:txBody>
      </p:sp>
      <p:sp>
        <p:nvSpPr>
          <p:cNvPr id="3" name="Content Placeholder 2"/>
          <p:cNvSpPr>
            <a:spLocks noGrp="1"/>
          </p:cNvSpPr>
          <p:nvPr>
            <p:ph idx="1"/>
          </p:nvPr>
        </p:nvSpPr>
        <p:spPr>
          <a:xfrm>
            <a:off x="266698" y="1059873"/>
            <a:ext cx="11724409" cy="5579917"/>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But </a:t>
            </a:r>
            <a:r>
              <a:rPr lang="en-US" sz="3600" dirty="0">
                <a:effectLst>
                  <a:outerShdw blurRad="38100" dist="38100" dir="2700000" algn="tl">
                    <a:srgbClr val="000000">
                      <a:alpha val="43137"/>
                    </a:srgbClr>
                  </a:outerShdw>
                </a:effectLst>
                <a:latin typeface="Baskerville Old Face" panose="02020602080505020303" pitchFamily="18" charset="0"/>
              </a:rPr>
              <a:t>to you who fear My name</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The </a:t>
            </a:r>
            <a:r>
              <a:rPr lang="en-US" sz="3600" dirty="0">
                <a:effectLst>
                  <a:outerShdw blurRad="38100" dist="38100" dir="2700000" algn="tl">
                    <a:srgbClr val="000000">
                      <a:alpha val="43137"/>
                    </a:srgbClr>
                  </a:outerShdw>
                </a:effectLst>
                <a:latin typeface="Baskerville Old Face" panose="02020602080505020303" pitchFamily="18" charset="0"/>
              </a:rPr>
              <a:t>Sun of Righteousness shall arise</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With </a:t>
            </a:r>
            <a:r>
              <a:rPr lang="en-US" sz="3600" dirty="0">
                <a:effectLst>
                  <a:outerShdw blurRad="38100" dist="38100" dir="2700000" algn="tl">
                    <a:srgbClr val="000000">
                      <a:alpha val="43137"/>
                    </a:srgbClr>
                  </a:outerShdw>
                </a:effectLst>
                <a:latin typeface="Baskerville Old Face" panose="02020602080505020303" pitchFamily="18" charset="0"/>
              </a:rPr>
              <a:t>healing in His </a:t>
            </a:r>
            <a:r>
              <a:rPr lang="en-US" sz="3600" dirty="0" smtClean="0">
                <a:effectLst>
                  <a:outerShdw blurRad="38100" dist="38100" dir="2700000" algn="tl">
                    <a:srgbClr val="000000">
                      <a:alpha val="43137"/>
                    </a:srgbClr>
                  </a:outerShdw>
                </a:effectLst>
                <a:latin typeface="Baskerville Old Face" panose="02020602080505020303" pitchFamily="18" charset="0"/>
              </a:rPr>
              <a:t>wings…</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Malachi 4:2a</a:t>
            </a: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243590472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881785"/>
          </a:xfrm>
        </p:spPr>
        <p:txBody>
          <a:bodyPr>
            <a:norm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Jesus is the Key Person of the Bible</a:t>
            </a:r>
          </a:p>
        </p:txBody>
      </p:sp>
      <p:sp>
        <p:nvSpPr>
          <p:cNvPr id="3" name="Content Placeholder 2"/>
          <p:cNvSpPr>
            <a:spLocks noGrp="1"/>
          </p:cNvSpPr>
          <p:nvPr>
            <p:ph idx="1"/>
          </p:nvPr>
        </p:nvSpPr>
        <p:spPr>
          <a:xfrm>
            <a:off x="266698" y="1059873"/>
            <a:ext cx="11724409" cy="5579917"/>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22 So </a:t>
            </a:r>
            <a:r>
              <a:rPr lang="en-US" sz="3600" dirty="0">
                <a:effectLst>
                  <a:outerShdw blurRad="38100" dist="38100" dir="2700000" algn="tl">
                    <a:srgbClr val="000000">
                      <a:alpha val="43137"/>
                    </a:srgbClr>
                  </a:outerShdw>
                </a:effectLst>
                <a:latin typeface="Baskerville Old Face" panose="02020602080505020303" pitchFamily="18" charset="0"/>
              </a:rPr>
              <a:t>all this was done that it might be fulfilled which was spoken by the Lord through the prophet, saying: 23 </a:t>
            </a:r>
            <a:r>
              <a:rPr lang="en-US" sz="3600" dirty="0" smtClean="0">
                <a:effectLst>
                  <a:outerShdw blurRad="38100" dist="38100" dir="2700000" algn="tl">
                    <a:srgbClr val="000000">
                      <a:alpha val="43137"/>
                    </a:srgbClr>
                  </a:outerShdw>
                </a:effectLst>
                <a:latin typeface="Baskerville Old Face" panose="02020602080505020303" pitchFamily="18" charset="0"/>
              </a:rPr>
              <a:t>“</a:t>
            </a:r>
            <a:r>
              <a:rPr lang="en-US" sz="3600" dirty="0">
                <a:effectLst>
                  <a:outerShdw blurRad="38100" dist="38100" dir="2700000" algn="tl">
                    <a:srgbClr val="000000">
                      <a:alpha val="43137"/>
                    </a:srgbClr>
                  </a:outerShdw>
                </a:effectLst>
                <a:latin typeface="Baskerville Old Face" panose="02020602080505020303" pitchFamily="18" charset="0"/>
              </a:rPr>
              <a:t>Behold, the virgin shall be with child, and bear a Son, and they shall call His name Immanuel,” which is translated, “God with us.” Matthew </a:t>
            </a:r>
            <a:r>
              <a:rPr lang="en-US" sz="3600" dirty="0" smtClean="0">
                <a:effectLst>
                  <a:outerShdw blurRad="38100" dist="38100" dir="2700000" algn="tl">
                    <a:srgbClr val="000000">
                      <a:alpha val="43137"/>
                    </a:srgbClr>
                  </a:outerShdw>
                </a:effectLst>
                <a:latin typeface="Baskerville Old Face" panose="02020602080505020303" pitchFamily="18" charset="0"/>
              </a:rPr>
              <a:t>1:22-23</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27 And </a:t>
            </a:r>
            <a:r>
              <a:rPr lang="en-US" sz="3600" dirty="0">
                <a:effectLst>
                  <a:outerShdw blurRad="38100" dist="38100" dir="2700000" algn="tl">
                    <a:srgbClr val="000000">
                      <a:alpha val="43137"/>
                    </a:srgbClr>
                  </a:outerShdw>
                </a:effectLst>
                <a:latin typeface="Baskerville Old Face" panose="02020602080505020303" pitchFamily="18" charset="0"/>
              </a:rPr>
              <a:t>as it is appointed for men to die once, but after this the judgment, 28 </a:t>
            </a:r>
            <a:r>
              <a:rPr lang="en-US" sz="3600" dirty="0" smtClean="0">
                <a:effectLst>
                  <a:outerShdw blurRad="38100" dist="38100" dir="2700000" algn="tl">
                    <a:srgbClr val="000000">
                      <a:alpha val="43137"/>
                    </a:srgbClr>
                  </a:outerShdw>
                </a:effectLst>
                <a:latin typeface="Baskerville Old Face" panose="02020602080505020303" pitchFamily="18" charset="0"/>
              </a:rPr>
              <a:t>so </a:t>
            </a:r>
            <a:r>
              <a:rPr lang="en-US" sz="3600" dirty="0">
                <a:effectLst>
                  <a:outerShdw blurRad="38100" dist="38100" dir="2700000" algn="tl">
                    <a:srgbClr val="000000">
                      <a:alpha val="43137"/>
                    </a:srgbClr>
                  </a:outerShdw>
                </a:effectLst>
                <a:latin typeface="Baskerville Old Face" panose="02020602080505020303" pitchFamily="18" charset="0"/>
              </a:rPr>
              <a:t>Christ was offered once to bear the sins of many. To those who eagerly wait for Him He will appear a second time, apart from sin, for salvation. </a:t>
            </a:r>
            <a:r>
              <a:rPr lang="en-US" sz="3600" dirty="0" smtClean="0">
                <a:effectLst>
                  <a:outerShdw blurRad="38100" dist="38100" dir="2700000" algn="tl">
                    <a:srgbClr val="000000">
                      <a:alpha val="43137"/>
                    </a:srgbClr>
                  </a:outerShdw>
                </a:effectLst>
                <a:latin typeface="Baskerville Old Face" panose="02020602080505020303" pitchFamily="18" charset="0"/>
              </a:rPr>
              <a:t>    Hebrews </a:t>
            </a:r>
            <a:r>
              <a:rPr lang="en-US" sz="3600" dirty="0">
                <a:effectLst>
                  <a:outerShdw blurRad="38100" dist="38100" dir="2700000" algn="tl">
                    <a:srgbClr val="000000">
                      <a:alpha val="43137"/>
                    </a:srgbClr>
                  </a:outerShdw>
                </a:effectLst>
                <a:latin typeface="Baskerville Old Face" panose="02020602080505020303" pitchFamily="18" charset="0"/>
              </a:rPr>
              <a:t>9:27-28</a:t>
            </a:r>
          </a:p>
        </p:txBody>
      </p:sp>
    </p:spTree>
    <p:extLst>
      <p:ext uri="{BB962C8B-B14F-4D97-AF65-F5344CB8AC3E}">
        <p14:creationId xmlns:p14="http://schemas.microsoft.com/office/powerpoint/2010/main" val="419157164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Jesus is not just a simple teacher, philosopher, </a:t>
            </a:r>
            <a:r>
              <a:rPr lang="en-US" sz="4400" u="sng" dirty="0" smtClean="0">
                <a:effectLst>
                  <a:outerShdw blurRad="38100" dist="38100" dir="2700000" algn="tl">
                    <a:srgbClr val="000000">
                      <a:alpha val="43137"/>
                    </a:srgbClr>
                  </a:outerShdw>
                </a:effectLst>
                <a:latin typeface="Baskerville Old Face" panose="02020602080505020303" pitchFamily="18" charset="0"/>
              </a:rPr>
              <a:t/>
            </a:r>
            <a:br>
              <a:rPr lang="en-US" sz="4400" u="sng" dirty="0" smtClean="0">
                <a:effectLst>
                  <a:outerShdw blurRad="38100" dist="38100" dir="2700000" algn="tl">
                    <a:srgbClr val="000000">
                      <a:alpha val="43137"/>
                    </a:srgbClr>
                  </a:outerShdw>
                </a:effectLst>
                <a:latin typeface="Baskerville Old Face" panose="02020602080505020303" pitchFamily="18" charset="0"/>
              </a:rPr>
            </a:br>
            <a:r>
              <a:rPr lang="en-US" sz="4400" u="sng" dirty="0" smtClean="0">
                <a:effectLst>
                  <a:outerShdw blurRad="38100" dist="38100" dir="2700000" algn="tl">
                    <a:srgbClr val="000000">
                      <a:alpha val="43137"/>
                    </a:srgbClr>
                  </a:outerShdw>
                </a:effectLst>
                <a:latin typeface="Baskerville Old Face" panose="02020602080505020303" pitchFamily="18" charset="0"/>
              </a:rPr>
              <a:t>or </a:t>
            </a:r>
            <a:r>
              <a:rPr lang="en-US" sz="4400" u="sng" dirty="0">
                <a:effectLst>
                  <a:outerShdw blurRad="38100" dist="38100" dir="2700000" algn="tl">
                    <a:srgbClr val="000000">
                      <a:alpha val="43137"/>
                    </a:srgbClr>
                  </a:outerShdw>
                </a:effectLst>
                <a:latin typeface="Baskerville Old Face" panose="02020602080505020303" pitchFamily="18" charset="0"/>
              </a:rPr>
              <a:t>religious leader.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“Behold</a:t>
            </a:r>
            <a:r>
              <a:rPr lang="en-US" sz="3600" dirty="0">
                <a:effectLst>
                  <a:outerShdw blurRad="38100" dist="38100" dir="2700000" algn="tl">
                    <a:srgbClr val="000000">
                      <a:alpha val="43137"/>
                    </a:srgbClr>
                  </a:outerShdw>
                </a:effectLst>
                <a:latin typeface="Baskerville Old Face" panose="02020602080505020303" pitchFamily="18" charset="0"/>
              </a:rPr>
              <a:t>, the virgin shall be with child, and bear a Son, and they shall call His name Immanuel,” which is translated, “God with us</a:t>
            </a:r>
            <a:r>
              <a:rPr lang="en-US" sz="3600" dirty="0" smtClean="0">
                <a:effectLst>
                  <a:outerShdw blurRad="38100" dist="38100" dir="2700000" algn="tl">
                    <a:srgbClr val="000000">
                      <a:alpha val="43137"/>
                    </a:srgbClr>
                  </a:outerShdw>
                </a:effectLst>
                <a:latin typeface="Baskerville Old Face" panose="02020602080505020303" pitchFamily="18" charset="0"/>
              </a:rPr>
              <a:t>.”</a:t>
            </a: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Matthew 1:23</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31116681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Jesus is not just a simple teacher, philosopher, </a:t>
            </a:r>
            <a:r>
              <a:rPr lang="en-US" sz="4400" u="sng" dirty="0" smtClean="0">
                <a:effectLst>
                  <a:outerShdw blurRad="38100" dist="38100" dir="2700000" algn="tl">
                    <a:srgbClr val="000000">
                      <a:alpha val="43137"/>
                    </a:srgbClr>
                  </a:outerShdw>
                </a:effectLst>
                <a:latin typeface="Baskerville Old Face" panose="02020602080505020303" pitchFamily="18" charset="0"/>
              </a:rPr>
              <a:t/>
            </a:r>
            <a:br>
              <a:rPr lang="en-US" sz="4400" u="sng" dirty="0" smtClean="0">
                <a:effectLst>
                  <a:outerShdw blurRad="38100" dist="38100" dir="2700000" algn="tl">
                    <a:srgbClr val="000000">
                      <a:alpha val="43137"/>
                    </a:srgbClr>
                  </a:outerShdw>
                </a:effectLst>
                <a:latin typeface="Baskerville Old Face" panose="02020602080505020303" pitchFamily="18" charset="0"/>
              </a:rPr>
            </a:br>
            <a:r>
              <a:rPr lang="en-US" sz="4400" u="sng" dirty="0" smtClean="0">
                <a:effectLst>
                  <a:outerShdw blurRad="38100" dist="38100" dir="2700000" algn="tl">
                    <a:srgbClr val="000000">
                      <a:alpha val="43137"/>
                    </a:srgbClr>
                  </a:outerShdw>
                </a:effectLst>
                <a:latin typeface="Baskerville Old Face" panose="02020602080505020303" pitchFamily="18" charset="0"/>
              </a:rPr>
              <a:t>or </a:t>
            </a:r>
            <a:r>
              <a:rPr lang="en-US" sz="4400" u="sng" dirty="0">
                <a:effectLst>
                  <a:outerShdw blurRad="38100" dist="38100" dir="2700000" algn="tl">
                    <a:srgbClr val="000000">
                      <a:alpha val="43137"/>
                    </a:srgbClr>
                  </a:outerShdw>
                </a:effectLst>
                <a:latin typeface="Baskerville Old Face" panose="02020602080505020303" pitchFamily="18" charset="0"/>
              </a:rPr>
              <a:t>religious leader.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Simon Peter answered and said, “You are the Christ, the Son of the living God.” </a:t>
            </a:r>
          </a:p>
          <a:p>
            <a:pPr marL="0" indent="0">
              <a:buNone/>
            </a:pPr>
            <a:r>
              <a:rPr lang="en-US" sz="3600" dirty="0">
                <a:effectLst>
                  <a:outerShdw blurRad="38100" dist="38100" dir="2700000" algn="tl">
                    <a:srgbClr val="000000">
                      <a:alpha val="43137"/>
                    </a:srgbClr>
                  </a:outerShdw>
                </a:effectLst>
                <a:latin typeface="Baskerville Old Face" panose="02020602080505020303" pitchFamily="18" charset="0"/>
              </a:rPr>
              <a:t>Matthew 16:16</a:t>
            </a:r>
          </a:p>
          <a:p>
            <a:pPr marL="0" indent="0">
              <a:buNone/>
            </a:pPr>
            <a:endParaRPr lang="en-US" sz="3600" dirty="0">
              <a:effectLst>
                <a:outerShdw blurRad="38100" dist="38100" dir="2700000" algn="tl">
                  <a:srgbClr val="000000">
                    <a:alpha val="43137"/>
                  </a:srgbClr>
                </a:outerShdw>
              </a:effectLst>
              <a:latin typeface="Baskerville Old Face" panose="02020602080505020303" pitchFamily="18" charset="0"/>
            </a:endParaRPr>
          </a:p>
        </p:txBody>
      </p:sp>
    </p:spTree>
    <p:extLst>
      <p:ext uri="{BB962C8B-B14F-4D97-AF65-F5344CB8AC3E}">
        <p14:creationId xmlns:p14="http://schemas.microsoft.com/office/powerpoint/2010/main" val="11451543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Jesus is not just a simple teacher, philosopher, </a:t>
            </a:r>
            <a:r>
              <a:rPr lang="en-US" sz="4400" u="sng" dirty="0" smtClean="0">
                <a:effectLst>
                  <a:outerShdw blurRad="38100" dist="38100" dir="2700000" algn="tl">
                    <a:srgbClr val="000000">
                      <a:alpha val="43137"/>
                    </a:srgbClr>
                  </a:outerShdw>
                </a:effectLst>
                <a:latin typeface="Baskerville Old Face" panose="02020602080505020303" pitchFamily="18" charset="0"/>
              </a:rPr>
              <a:t/>
            </a:r>
            <a:br>
              <a:rPr lang="en-US" sz="4400" u="sng" dirty="0" smtClean="0">
                <a:effectLst>
                  <a:outerShdw blurRad="38100" dist="38100" dir="2700000" algn="tl">
                    <a:srgbClr val="000000">
                      <a:alpha val="43137"/>
                    </a:srgbClr>
                  </a:outerShdw>
                </a:effectLst>
                <a:latin typeface="Baskerville Old Face" panose="02020602080505020303" pitchFamily="18" charset="0"/>
              </a:rPr>
            </a:br>
            <a:r>
              <a:rPr lang="en-US" sz="4400" u="sng" dirty="0" smtClean="0">
                <a:effectLst>
                  <a:outerShdw blurRad="38100" dist="38100" dir="2700000" algn="tl">
                    <a:srgbClr val="000000">
                      <a:alpha val="43137"/>
                    </a:srgbClr>
                  </a:outerShdw>
                </a:effectLst>
                <a:latin typeface="Baskerville Old Face" panose="02020602080505020303" pitchFamily="18" charset="0"/>
              </a:rPr>
              <a:t>or </a:t>
            </a:r>
            <a:r>
              <a:rPr lang="en-US" sz="4400" u="sng" dirty="0">
                <a:effectLst>
                  <a:outerShdw blurRad="38100" dist="38100" dir="2700000" algn="tl">
                    <a:srgbClr val="000000">
                      <a:alpha val="43137"/>
                    </a:srgbClr>
                  </a:outerShdw>
                </a:effectLst>
                <a:latin typeface="Baskerville Old Face" panose="02020602080505020303" pitchFamily="18" charset="0"/>
              </a:rPr>
              <a:t>religious leader.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1 In </a:t>
            </a:r>
            <a:r>
              <a:rPr lang="en-US" sz="3600" dirty="0">
                <a:effectLst>
                  <a:outerShdw blurRad="38100" dist="38100" dir="2700000" algn="tl">
                    <a:srgbClr val="000000">
                      <a:alpha val="43137"/>
                    </a:srgbClr>
                  </a:outerShdw>
                </a:effectLst>
                <a:latin typeface="Baskerville Old Face" panose="02020602080505020303" pitchFamily="18" charset="0"/>
              </a:rPr>
              <a:t>the beginning was the Word, and the Word was with God, and the Word was God. 2 </a:t>
            </a:r>
            <a:r>
              <a:rPr lang="en-US" sz="3600" dirty="0" smtClean="0">
                <a:effectLst>
                  <a:outerShdw blurRad="38100" dist="38100" dir="2700000" algn="tl">
                    <a:srgbClr val="000000">
                      <a:alpha val="43137"/>
                    </a:srgbClr>
                  </a:outerShdw>
                </a:effectLst>
                <a:latin typeface="Baskerville Old Face" panose="02020602080505020303" pitchFamily="18" charset="0"/>
              </a:rPr>
              <a:t>He </a:t>
            </a:r>
            <a:r>
              <a:rPr lang="en-US" sz="3600" dirty="0">
                <a:effectLst>
                  <a:outerShdw blurRad="38100" dist="38100" dir="2700000" algn="tl">
                    <a:srgbClr val="000000">
                      <a:alpha val="43137"/>
                    </a:srgbClr>
                  </a:outerShdw>
                </a:effectLst>
                <a:latin typeface="Baskerville Old Face" panose="02020602080505020303" pitchFamily="18" charset="0"/>
              </a:rPr>
              <a:t>was in the beginning with God. John 1:1-2</a:t>
            </a:r>
          </a:p>
        </p:txBody>
      </p:sp>
    </p:spTree>
    <p:extLst>
      <p:ext uri="{BB962C8B-B14F-4D97-AF65-F5344CB8AC3E}">
        <p14:creationId xmlns:p14="http://schemas.microsoft.com/office/powerpoint/2010/main" val="1787715497"/>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699" y="178088"/>
            <a:ext cx="11724409" cy="1183121"/>
          </a:xfrm>
        </p:spPr>
        <p:txBody>
          <a:bodyPr>
            <a:noAutofit/>
          </a:bodyPr>
          <a:lstStyle/>
          <a:p>
            <a:r>
              <a:rPr lang="en-US" sz="4400" u="sng" dirty="0">
                <a:effectLst>
                  <a:outerShdw blurRad="38100" dist="38100" dir="2700000" algn="tl">
                    <a:srgbClr val="000000">
                      <a:alpha val="43137"/>
                    </a:srgbClr>
                  </a:outerShdw>
                </a:effectLst>
                <a:latin typeface="Baskerville Old Face" panose="02020602080505020303" pitchFamily="18" charset="0"/>
              </a:rPr>
              <a:t> He is the Alpha and Omega </a:t>
            </a:r>
          </a:p>
        </p:txBody>
      </p:sp>
      <p:sp>
        <p:nvSpPr>
          <p:cNvPr id="3" name="Content Placeholder 2"/>
          <p:cNvSpPr>
            <a:spLocks noGrp="1"/>
          </p:cNvSpPr>
          <p:nvPr>
            <p:ph idx="1"/>
          </p:nvPr>
        </p:nvSpPr>
        <p:spPr>
          <a:xfrm>
            <a:off x="266698" y="1475509"/>
            <a:ext cx="11724409" cy="5164281"/>
          </a:xfrm>
        </p:spPr>
        <p:txBody>
          <a:bodyPr>
            <a:normAutofit/>
          </a:bodyPr>
          <a:lstStyle/>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I </a:t>
            </a:r>
            <a:r>
              <a:rPr lang="en-US" sz="3600" dirty="0">
                <a:effectLst>
                  <a:outerShdw blurRad="38100" dist="38100" dir="2700000" algn="tl">
                    <a:srgbClr val="000000">
                      <a:alpha val="43137"/>
                    </a:srgbClr>
                  </a:outerShdw>
                </a:effectLst>
                <a:latin typeface="Baskerville Old Face" panose="02020602080505020303" pitchFamily="18" charset="0"/>
              </a:rPr>
              <a:t>am the Alpha and the Omega, the Beginning and the End, the First and the Last.” </a:t>
            </a:r>
            <a:endParaRPr lang="en-US" sz="3600" dirty="0" smtClean="0">
              <a:effectLst>
                <a:outerShdw blurRad="38100" dist="38100" dir="2700000" algn="tl">
                  <a:srgbClr val="000000">
                    <a:alpha val="43137"/>
                  </a:srgbClr>
                </a:outerShdw>
              </a:effectLst>
              <a:latin typeface="Baskerville Old Face" panose="02020602080505020303" pitchFamily="18" charset="0"/>
            </a:endParaRPr>
          </a:p>
          <a:p>
            <a:pPr marL="0" indent="0">
              <a:buNone/>
            </a:pPr>
            <a:r>
              <a:rPr lang="en-US" sz="3600" dirty="0" smtClean="0">
                <a:effectLst>
                  <a:outerShdw blurRad="38100" dist="38100" dir="2700000" algn="tl">
                    <a:srgbClr val="000000">
                      <a:alpha val="43137"/>
                    </a:srgbClr>
                  </a:outerShdw>
                </a:effectLst>
                <a:latin typeface="Baskerville Old Face" panose="02020602080505020303" pitchFamily="18" charset="0"/>
              </a:rPr>
              <a:t>Revelation </a:t>
            </a:r>
            <a:r>
              <a:rPr lang="en-US" sz="3600" dirty="0">
                <a:effectLst>
                  <a:outerShdw blurRad="38100" dist="38100" dir="2700000" algn="tl">
                    <a:srgbClr val="000000">
                      <a:alpha val="43137"/>
                    </a:srgbClr>
                  </a:outerShdw>
                </a:effectLst>
                <a:latin typeface="Baskerville Old Face" panose="02020602080505020303" pitchFamily="18" charset="0"/>
              </a:rPr>
              <a:t>22:13</a:t>
            </a:r>
          </a:p>
        </p:txBody>
      </p:sp>
    </p:spTree>
    <p:extLst>
      <p:ext uri="{BB962C8B-B14F-4D97-AF65-F5344CB8AC3E}">
        <p14:creationId xmlns:p14="http://schemas.microsoft.com/office/powerpoint/2010/main" val="296225238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Depth</Template>
  <TotalTime>34</TotalTime>
  <Words>1357</Words>
  <Application>Microsoft Office PowerPoint</Application>
  <PresentationFormat>Widescreen</PresentationFormat>
  <Paragraphs>78</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Baskerville Old Face</vt:lpstr>
      <vt:lpstr>Corbel</vt:lpstr>
      <vt:lpstr>Depth</vt:lpstr>
      <vt:lpstr>The Last Words</vt:lpstr>
      <vt:lpstr>The Deity of Jesus</vt:lpstr>
      <vt:lpstr>Revelation 22:13,16</vt:lpstr>
      <vt:lpstr>Jesus is the Key Person of the Bible</vt:lpstr>
      <vt:lpstr>Jesus is the Key Person of the Bible</vt:lpstr>
      <vt:lpstr>Jesus is not just a simple teacher, philosopher,  or religious leader. </vt:lpstr>
      <vt:lpstr>Jesus is not just a simple teacher, philosopher,  or religious leader. </vt:lpstr>
      <vt:lpstr>Jesus is not just a simple teacher, philosopher,  or religious leader. </vt:lpstr>
      <vt:lpstr> He is the Alpha and Omega </vt:lpstr>
      <vt:lpstr> He is the Alpha and Omega </vt:lpstr>
      <vt:lpstr> He is the Alpha and Omega </vt:lpstr>
      <vt:lpstr>The Authority of God’s Word </vt:lpstr>
      <vt:lpstr>Revelation 22:18-19</vt:lpstr>
      <vt:lpstr>God’s power had produced the revelation of His word to man </vt:lpstr>
      <vt:lpstr>People are saved by God’s word </vt:lpstr>
      <vt:lpstr>People are saved by God’s word </vt:lpstr>
      <vt:lpstr>The 2nd Coming of Christ </vt:lpstr>
      <vt:lpstr>Revelation 22:20</vt:lpstr>
      <vt:lpstr>The Promise of the Lord</vt:lpstr>
      <vt:lpstr>The Promise of the Lord</vt:lpstr>
      <vt:lpstr>The Invitation of Christ </vt:lpstr>
      <vt:lpstr>Revelation 22:17</vt:lpstr>
      <vt:lpstr>God has always invited the lost to Him </vt:lpstr>
      <vt:lpstr>God has always invited the lost to Him </vt:lpstr>
      <vt:lpstr>God has always invited the lost to Him </vt:lpstr>
      <vt:lpstr>Lessons For Us Today</vt:lpstr>
      <vt:lpstr>Lessons For Us Today</vt:lpstr>
      <vt:lpstr>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Last Words</dc:title>
  <dc:creator>Russ Earl</dc:creator>
  <cp:lastModifiedBy>Russ Earl</cp:lastModifiedBy>
  <cp:revision>7</cp:revision>
  <dcterms:created xsi:type="dcterms:W3CDTF">2018-08-19T02:18:25Z</dcterms:created>
  <dcterms:modified xsi:type="dcterms:W3CDTF">2018-08-19T02:52:59Z</dcterms:modified>
</cp:coreProperties>
</file>