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8" r:id="rId18"/>
    <p:sldId id="277" r:id="rId19"/>
    <p:sldId id="279" r:id="rId20"/>
    <p:sldId id="280"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90"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8/12/2018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Title</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text</a:t>
            </a:r>
            <a:endParaRPr lang="en-US" sz="3600" dirty="0">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27156763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His </a:t>
            </a:r>
            <a:r>
              <a:rPr lang="en-US" sz="4400" u="sng" dirty="0">
                <a:latin typeface="Baskerville Old Face" panose="02020602080505020303" pitchFamily="18" charset="0"/>
              </a:rPr>
              <a:t>property and work </a:t>
            </a: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Also</a:t>
            </a:r>
            <a:r>
              <a:rPr lang="en-US" sz="3600" dirty="0">
                <a:latin typeface="Baskerville Old Face" panose="02020602080505020303" pitchFamily="18" charset="0"/>
              </a:rPr>
              <a:t>, his possessions were seven thousand sheep, three thousand camels, five hundred yoke of oxen, five hundred female donkeys, and a very large household, so that this man was the greatest of all the people of the East.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1:3</a:t>
            </a:r>
          </a:p>
        </p:txBody>
      </p:sp>
    </p:spTree>
    <p:extLst>
      <p:ext uri="{BB962C8B-B14F-4D97-AF65-F5344CB8AC3E}">
        <p14:creationId xmlns:p14="http://schemas.microsoft.com/office/powerpoint/2010/main" val="31051037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His </a:t>
            </a:r>
            <a:r>
              <a:rPr lang="en-US" sz="4400" u="sng" dirty="0">
                <a:latin typeface="Baskerville Old Face" panose="02020602080505020303" pitchFamily="18" charset="0"/>
              </a:rPr>
              <a:t>property and work </a:t>
            </a: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u="sng" dirty="0" smtClean="0">
                <a:latin typeface="Baskerville Old Face" panose="02020602080505020303" pitchFamily="18" charset="0"/>
              </a:rPr>
              <a:t>Job </a:t>
            </a:r>
            <a:r>
              <a:rPr lang="en-US" sz="3600" u="sng" dirty="0">
                <a:latin typeface="Baskerville Old Face" panose="02020602080505020303" pitchFamily="18" charset="0"/>
              </a:rPr>
              <a:t>no doubt used his livestock to provide for his household.</a:t>
            </a:r>
          </a:p>
          <a:p>
            <a:pPr marL="0" indent="0">
              <a:buNone/>
            </a:pPr>
            <a:r>
              <a:rPr lang="en-US" sz="3600" dirty="0" smtClean="0">
                <a:latin typeface="Baskerville Old Face" panose="02020602080505020303" pitchFamily="18" charset="0"/>
              </a:rPr>
              <a:t>	a. Sheep </a:t>
            </a:r>
            <a:r>
              <a:rPr lang="en-US" sz="3600">
                <a:latin typeface="Baskerville Old Face" panose="02020602080505020303" pitchFamily="18" charset="0"/>
              </a:rPr>
              <a:t>provide </a:t>
            </a:r>
            <a:r>
              <a:rPr lang="en-US" sz="3600" smtClean="0">
                <a:latin typeface="Baskerville Old Face" panose="02020602080505020303" pitchFamily="18" charset="0"/>
              </a:rPr>
              <a:t>meat </a:t>
            </a:r>
            <a:r>
              <a:rPr lang="en-US" sz="3600" dirty="0">
                <a:latin typeface="Baskerville Old Face" panose="02020602080505020303" pitchFamily="18" charset="0"/>
              </a:rPr>
              <a:t>and wool for clothing</a:t>
            </a:r>
          </a:p>
          <a:p>
            <a:pPr marL="0" indent="0">
              <a:buNone/>
            </a:pPr>
            <a:r>
              <a:rPr lang="en-US" sz="3600" dirty="0" smtClean="0">
                <a:latin typeface="Baskerville Old Face" panose="02020602080505020303" pitchFamily="18" charset="0"/>
              </a:rPr>
              <a:t>	b. Camels </a:t>
            </a:r>
            <a:r>
              <a:rPr lang="en-US" sz="3600" dirty="0">
                <a:latin typeface="Baskerville Old Face" panose="02020602080505020303" pitchFamily="18" charset="0"/>
              </a:rPr>
              <a:t>were essential to desert travel </a:t>
            </a:r>
          </a:p>
          <a:p>
            <a:pPr marL="0" indent="0">
              <a:buNone/>
            </a:pPr>
            <a:r>
              <a:rPr lang="en-US" sz="3600" dirty="0" smtClean="0">
                <a:latin typeface="Baskerville Old Face" panose="02020602080505020303" pitchFamily="18" charset="0"/>
              </a:rPr>
              <a:t>	c. The </a:t>
            </a:r>
            <a:r>
              <a:rPr lang="en-US" sz="3600" dirty="0">
                <a:latin typeface="Baskerville Old Face" panose="02020602080505020303" pitchFamily="18" charset="0"/>
              </a:rPr>
              <a:t>oxen were necessary for agriculture</a:t>
            </a:r>
          </a:p>
          <a:p>
            <a:pPr marL="0" indent="0">
              <a:buNone/>
            </a:pPr>
            <a:r>
              <a:rPr lang="en-US" sz="3600" dirty="0" smtClean="0">
                <a:latin typeface="Baskerville Old Face" panose="02020602080505020303" pitchFamily="18" charset="0"/>
              </a:rPr>
              <a:t>	d. The </a:t>
            </a:r>
            <a:r>
              <a:rPr lang="en-US" sz="3600" dirty="0">
                <a:latin typeface="Baskerville Old Face" panose="02020602080505020303" pitchFamily="18" charset="0"/>
              </a:rPr>
              <a:t>donkey’s would carry heavy loads. </a:t>
            </a: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1559561657"/>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His </a:t>
            </a:r>
            <a:r>
              <a:rPr lang="en-US" sz="4400" u="sng" dirty="0">
                <a:latin typeface="Baskerville Old Face" panose="02020602080505020303" pitchFamily="18" charset="0"/>
              </a:rPr>
              <a:t>property and work </a:t>
            </a: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he said</a:t>
            </a:r>
            <a:r>
              <a:rPr lang="en-US" sz="3600" dirty="0" smtClean="0">
                <a:latin typeface="Baskerville Old Face" panose="02020602080505020303" pitchFamily="18" charset="0"/>
              </a:rPr>
              <a:t>: “</a:t>
            </a:r>
            <a:r>
              <a:rPr lang="en-US" sz="3600" dirty="0">
                <a:latin typeface="Baskerville Old Face" panose="02020602080505020303" pitchFamily="18" charset="0"/>
              </a:rPr>
              <a:t>Naked I came from my mother's </a:t>
            </a:r>
            <a:r>
              <a:rPr lang="en-US" sz="3600" dirty="0" smtClean="0">
                <a:latin typeface="Baskerville Old Face" panose="02020602080505020303" pitchFamily="18" charset="0"/>
              </a:rPr>
              <a:t>womb, And </a:t>
            </a:r>
            <a:r>
              <a:rPr lang="en-US" sz="3600" dirty="0">
                <a:latin typeface="Baskerville Old Face" panose="02020602080505020303" pitchFamily="18" charset="0"/>
              </a:rPr>
              <a:t>naked shall I return </a:t>
            </a:r>
            <a:r>
              <a:rPr lang="en-US" sz="3600" dirty="0" smtClean="0">
                <a:latin typeface="Baskerville Old Face" panose="02020602080505020303" pitchFamily="18" charset="0"/>
              </a:rPr>
              <a:t>there. The </a:t>
            </a:r>
            <a:r>
              <a:rPr lang="en-US" sz="3600" dirty="0">
                <a:latin typeface="Baskerville Old Face" panose="02020602080505020303" pitchFamily="18" charset="0"/>
              </a:rPr>
              <a:t>Lord gave, and the Lord has taken </a:t>
            </a:r>
            <a:r>
              <a:rPr lang="en-US" sz="3600" dirty="0" smtClean="0">
                <a:latin typeface="Baskerville Old Face" panose="02020602080505020303" pitchFamily="18" charset="0"/>
              </a:rPr>
              <a:t>away; Blessed </a:t>
            </a:r>
            <a:r>
              <a:rPr lang="en-US" sz="3600" dirty="0">
                <a:latin typeface="Baskerville Old Face" panose="02020602080505020303" pitchFamily="18" charset="0"/>
              </a:rPr>
              <a:t>be the name of the Lord.”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1:21</a:t>
            </a:r>
          </a:p>
        </p:txBody>
      </p:sp>
    </p:spTree>
    <p:extLst>
      <p:ext uri="{BB962C8B-B14F-4D97-AF65-F5344CB8AC3E}">
        <p14:creationId xmlns:p14="http://schemas.microsoft.com/office/powerpoint/2010/main" val="118822758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013" y="2490355"/>
            <a:ext cx="10353761" cy="1326321"/>
          </a:xfrm>
        </p:spPr>
        <p:txBody>
          <a:bodyPr>
            <a:normAutofit/>
          </a:bodyPr>
          <a:lstStyle/>
          <a:p>
            <a:r>
              <a:rPr lang="en-US" sz="5400" u="sng" dirty="0" smtClean="0">
                <a:latin typeface="Baskerville Old Face" panose="02020602080505020303" pitchFamily="18" charset="0"/>
              </a:rPr>
              <a:t>Job – The caring man</a:t>
            </a:r>
            <a:endParaRPr lang="en-US" sz="5400" u="sng" dirty="0">
              <a:latin typeface="Baskerville Old Face" panose="02020602080505020303" pitchFamily="18" charset="0"/>
            </a:endParaRPr>
          </a:p>
        </p:txBody>
      </p:sp>
    </p:spTree>
    <p:extLst>
      <p:ext uri="{BB962C8B-B14F-4D97-AF65-F5344CB8AC3E}">
        <p14:creationId xmlns:p14="http://schemas.microsoft.com/office/powerpoint/2010/main" val="18289036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09"/>
            <a:ext cx="11846241" cy="1312717"/>
          </a:xfrm>
        </p:spPr>
        <p:txBody>
          <a:bodyPr>
            <a:normAutofit/>
          </a:bodyPr>
          <a:lstStyle/>
          <a:p>
            <a:r>
              <a:rPr lang="en-US" sz="4400" u="sng" dirty="0">
                <a:latin typeface="Baskerville Old Face" panose="02020602080505020303" pitchFamily="18" charset="0"/>
              </a:rPr>
              <a:t>Those he cared for were close </a:t>
            </a:r>
            <a:r>
              <a:rPr lang="en-US" sz="4400" u="sng" dirty="0" smtClean="0">
                <a:latin typeface="Baskerville Old Face" panose="02020602080505020303" pitchFamily="18" charset="0"/>
              </a:rPr>
              <a:t/>
            </a:r>
            <a:br>
              <a:rPr lang="en-US" sz="4400" u="sng" dirty="0" smtClean="0">
                <a:latin typeface="Baskerville Old Face" panose="02020602080505020303" pitchFamily="18" charset="0"/>
              </a:rPr>
            </a:br>
            <a:r>
              <a:rPr lang="en-US" sz="4400" u="sng" dirty="0" smtClean="0">
                <a:latin typeface="Baskerville Old Face" panose="02020602080505020303" pitchFamily="18" charset="0"/>
              </a:rPr>
              <a:t>to </a:t>
            </a:r>
            <a:r>
              <a:rPr lang="en-US" sz="4400" u="sng" dirty="0">
                <a:latin typeface="Baskerville Old Face" panose="02020602080505020303" pitchFamily="18" charset="0"/>
              </a:rPr>
              <a:t>one another </a:t>
            </a:r>
          </a:p>
        </p:txBody>
      </p:sp>
      <p:sp>
        <p:nvSpPr>
          <p:cNvPr id="3" name="Content Placeholder 2"/>
          <p:cNvSpPr>
            <a:spLocks noGrp="1"/>
          </p:cNvSpPr>
          <p:nvPr>
            <p:ph idx="1"/>
          </p:nvPr>
        </p:nvSpPr>
        <p:spPr>
          <a:xfrm>
            <a:off x="259168" y="1579418"/>
            <a:ext cx="11742332" cy="5029200"/>
          </a:xfrm>
        </p:spPr>
        <p:txBody>
          <a:bodyPr>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his sons would go and feast in their houses, each on his appointed day, and would send and invite their three sisters to eat and drink with them.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1:4</a:t>
            </a:r>
          </a:p>
        </p:txBody>
      </p:sp>
    </p:spTree>
    <p:extLst>
      <p:ext uri="{BB962C8B-B14F-4D97-AF65-F5344CB8AC3E}">
        <p14:creationId xmlns:p14="http://schemas.microsoft.com/office/powerpoint/2010/main" val="17538228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09"/>
            <a:ext cx="11846241" cy="1312717"/>
          </a:xfrm>
        </p:spPr>
        <p:txBody>
          <a:bodyPr>
            <a:normAutofit/>
          </a:bodyPr>
          <a:lstStyle/>
          <a:p>
            <a:r>
              <a:rPr lang="en-US" sz="4400" u="sng" dirty="0">
                <a:latin typeface="Baskerville Old Face" panose="02020602080505020303" pitchFamily="18" charset="0"/>
              </a:rPr>
              <a:t>Those he cared for were close </a:t>
            </a:r>
            <a:r>
              <a:rPr lang="en-US" sz="4400" u="sng" dirty="0" smtClean="0">
                <a:latin typeface="Baskerville Old Face" panose="02020602080505020303" pitchFamily="18" charset="0"/>
              </a:rPr>
              <a:t/>
            </a:r>
            <a:br>
              <a:rPr lang="en-US" sz="4400" u="sng" dirty="0" smtClean="0">
                <a:latin typeface="Baskerville Old Face" panose="02020602080505020303" pitchFamily="18" charset="0"/>
              </a:rPr>
            </a:br>
            <a:r>
              <a:rPr lang="en-US" sz="4400" u="sng" dirty="0" smtClean="0">
                <a:latin typeface="Baskerville Old Face" panose="02020602080505020303" pitchFamily="18" charset="0"/>
              </a:rPr>
              <a:t>to </a:t>
            </a:r>
            <a:r>
              <a:rPr lang="en-US" sz="4400" u="sng" dirty="0">
                <a:latin typeface="Baskerville Old Face" panose="02020602080505020303" pitchFamily="18" charset="0"/>
              </a:rPr>
              <a:t>one another </a:t>
            </a:r>
          </a:p>
        </p:txBody>
      </p:sp>
      <p:sp>
        <p:nvSpPr>
          <p:cNvPr id="3" name="Content Placeholder 2"/>
          <p:cNvSpPr>
            <a:spLocks noGrp="1"/>
          </p:cNvSpPr>
          <p:nvPr>
            <p:ph idx="1"/>
          </p:nvPr>
        </p:nvSpPr>
        <p:spPr>
          <a:xfrm>
            <a:off x="259168" y="1579418"/>
            <a:ext cx="11742332" cy="5029200"/>
          </a:xfrm>
        </p:spPr>
        <p:txBody>
          <a:bodyPr>
            <a:normAutofit/>
          </a:bodyPr>
          <a:lstStyle/>
          <a:p>
            <a:pPr marL="0" indent="0">
              <a:buNone/>
            </a:pPr>
            <a:r>
              <a:rPr lang="en-US" sz="3600" dirty="0" smtClean="0">
                <a:latin typeface="Baskerville Old Face" panose="02020602080505020303" pitchFamily="18" charset="0"/>
              </a:rPr>
              <a:t>3 Surely </a:t>
            </a:r>
            <a:r>
              <a:rPr lang="en-US" sz="3600" dirty="0">
                <a:latin typeface="Baskerville Old Face" panose="02020602080505020303" pitchFamily="18" charset="0"/>
              </a:rPr>
              <a:t>you have instructed </a:t>
            </a:r>
            <a:r>
              <a:rPr lang="en-US" sz="3600" dirty="0" smtClean="0">
                <a:latin typeface="Baskerville Old Face" panose="02020602080505020303" pitchFamily="18" charset="0"/>
              </a:rPr>
              <a:t>many, And </a:t>
            </a:r>
            <a:r>
              <a:rPr lang="en-US" sz="3600" dirty="0">
                <a:latin typeface="Baskerville Old Face" panose="02020602080505020303" pitchFamily="18" charset="0"/>
              </a:rPr>
              <a:t>you have strengthened weak hands. </a:t>
            </a:r>
            <a:r>
              <a:rPr lang="en-US" sz="3600" dirty="0" smtClean="0">
                <a:latin typeface="Baskerville Old Face" panose="02020602080505020303" pitchFamily="18" charset="0"/>
              </a:rPr>
              <a:t>4 </a:t>
            </a:r>
            <a:r>
              <a:rPr lang="en-US" sz="3600" dirty="0">
                <a:latin typeface="Baskerville Old Face" panose="02020602080505020303" pitchFamily="18" charset="0"/>
              </a:rPr>
              <a:t>Your words have upheld him who was stumbling,</a:t>
            </a:r>
          </a:p>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you have strengthened the feeble knees;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4:3-4</a:t>
            </a:r>
          </a:p>
        </p:txBody>
      </p:sp>
    </p:spTree>
    <p:extLst>
      <p:ext uri="{BB962C8B-B14F-4D97-AF65-F5344CB8AC3E}">
        <p14:creationId xmlns:p14="http://schemas.microsoft.com/office/powerpoint/2010/main" val="318064238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09"/>
            <a:ext cx="11846241" cy="1312717"/>
          </a:xfrm>
        </p:spPr>
        <p:txBody>
          <a:bodyPr>
            <a:normAutofit/>
          </a:bodyPr>
          <a:lstStyle/>
          <a:p>
            <a:r>
              <a:rPr lang="en-US" sz="4400" u="sng" dirty="0">
                <a:latin typeface="Baskerville Old Face" panose="02020602080505020303" pitchFamily="18" charset="0"/>
              </a:rPr>
              <a:t>His concern for his family’s spiritual well-being </a:t>
            </a:r>
          </a:p>
        </p:txBody>
      </p:sp>
      <p:sp>
        <p:nvSpPr>
          <p:cNvPr id="3" name="Content Placeholder 2"/>
          <p:cNvSpPr>
            <a:spLocks noGrp="1"/>
          </p:cNvSpPr>
          <p:nvPr>
            <p:ph idx="1"/>
          </p:nvPr>
        </p:nvSpPr>
        <p:spPr>
          <a:xfrm>
            <a:off x="259168" y="1579418"/>
            <a:ext cx="11742332" cy="5029200"/>
          </a:xfrm>
        </p:spPr>
        <p:txBody>
          <a:bodyPr>
            <a:normAutofit/>
          </a:bodyPr>
          <a:lstStyle/>
          <a:p>
            <a:pPr marL="0" indent="0">
              <a:buNone/>
            </a:pPr>
            <a:r>
              <a:rPr lang="en-US" sz="3600" dirty="0" smtClean="0">
                <a:latin typeface="Baskerville Old Face" panose="02020602080505020303" pitchFamily="18" charset="0"/>
              </a:rPr>
              <a:t>So </a:t>
            </a:r>
            <a:r>
              <a:rPr lang="en-US" sz="3600" dirty="0">
                <a:latin typeface="Baskerville Old Face" panose="02020602080505020303" pitchFamily="18" charset="0"/>
              </a:rPr>
              <a:t>it was, when the days of feasting had run their course, that Job would send and sanctify them, and he would rise early in the morning and offer burnt offerings according to the number of them all. For Job said, “It may be that my sons have sinned and cursed God in their hearts.” Thus Job did regularly.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1:5</a:t>
            </a:r>
          </a:p>
        </p:txBody>
      </p:sp>
    </p:spTree>
    <p:extLst>
      <p:ext uri="{BB962C8B-B14F-4D97-AF65-F5344CB8AC3E}">
        <p14:creationId xmlns:p14="http://schemas.microsoft.com/office/powerpoint/2010/main" val="29588616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013" y="2490355"/>
            <a:ext cx="10353761" cy="1326321"/>
          </a:xfrm>
        </p:spPr>
        <p:txBody>
          <a:bodyPr>
            <a:normAutofit/>
          </a:bodyPr>
          <a:lstStyle/>
          <a:p>
            <a:r>
              <a:rPr lang="en-US" sz="5400" u="sng" dirty="0" smtClean="0">
                <a:latin typeface="Baskerville Old Face" panose="02020602080505020303" pitchFamily="18" charset="0"/>
              </a:rPr>
              <a:t>Lessons for us today</a:t>
            </a:r>
            <a:endParaRPr lang="en-US" sz="5400" u="sng" dirty="0">
              <a:latin typeface="Baskerville Old Face" panose="02020602080505020303" pitchFamily="18" charset="0"/>
            </a:endParaRPr>
          </a:p>
        </p:txBody>
      </p:sp>
    </p:spTree>
    <p:extLst>
      <p:ext uri="{BB962C8B-B14F-4D97-AF65-F5344CB8AC3E}">
        <p14:creationId xmlns:p14="http://schemas.microsoft.com/office/powerpoint/2010/main" val="419755927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24346"/>
          </a:xfrm>
        </p:spPr>
        <p:txBody>
          <a:bodyPr>
            <a:normAutofit/>
          </a:bodyPr>
          <a:lstStyle/>
          <a:p>
            <a:r>
              <a:rPr lang="en-US" sz="4400" u="sng" dirty="0" smtClean="0">
                <a:latin typeface="Baskerville Old Face" panose="02020602080505020303" pitchFamily="18" charset="0"/>
              </a:rPr>
              <a:t>Put </a:t>
            </a:r>
            <a:r>
              <a:rPr lang="en-US" sz="4400" u="sng" dirty="0">
                <a:latin typeface="Baskerville Old Face" panose="02020602080505020303" pitchFamily="18" charset="0"/>
              </a:rPr>
              <a:t>God first.</a:t>
            </a:r>
          </a:p>
        </p:txBody>
      </p:sp>
      <p:sp>
        <p:nvSpPr>
          <p:cNvPr id="3" name="Content Placeholder 2"/>
          <p:cNvSpPr>
            <a:spLocks noGrp="1"/>
          </p:cNvSpPr>
          <p:nvPr>
            <p:ph idx="1"/>
          </p:nvPr>
        </p:nvSpPr>
        <p:spPr>
          <a:xfrm>
            <a:off x="259168" y="966356"/>
            <a:ext cx="11742332" cy="5642262"/>
          </a:xfrm>
        </p:spPr>
        <p:txBody>
          <a:bodyPr>
            <a:normAutofit/>
          </a:bodyPr>
          <a:lstStyle/>
          <a:p>
            <a:pPr marL="0" indent="0">
              <a:buNone/>
            </a:pPr>
            <a:r>
              <a:rPr lang="en-US" sz="3600" dirty="0" smtClean="0">
                <a:latin typeface="Baskerville Old Face" panose="02020602080505020303" pitchFamily="18" charset="0"/>
              </a:rPr>
              <a:t>There </a:t>
            </a:r>
            <a:r>
              <a:rPr lang="en-US" sz="3600" dirty="0">
                <a:latin typeface="Baskerville Old Face" panose="02020602080505020303" pitchFamily="18" charset="0"/>
              </a:rPr>
              <a:t>was a man in the land of </a:t>
            </a:r>
            <a:r>
              <a:rPr lang="en-US" sz="3600" dirty="0" err="1">
                <a:latin typeface="Baskerville Old Face" panose="02020602080505020303" pitchFamily="18" charset="0"/>
              </a:rPr>
              <a:t>Uz</a:t>
            </a:r>
            <a:r>
              <a:rPr lang="en-US" sz="3600" dirty="0">
                <a:latin typeface="Baskerville Old Face" panose="02020602080505020303" pitchFamily="18" charset="0"/>
              </a:rPr>
              <a:t>, whose name was Job; and that man was blameless and upright, and one who feared God and shunned evil.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1:1</a:t>
            </a:r>
          </a:p>
        </p:txBody>
      </p:sp>
    </p:spTree>
    <p:extLst>
      <p:ext uri="{BB962C8B-B14F-4D97-AF65-F5344CB8AC3E}">
        <p14:creationId xmlns:p14="http://schemas.microsoft.com/office/powerpoint/2010/main" val="6595564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24346"/>
          </a:xfrm>
        </p:spPr>
        <p:txBody>
          <a:bodyPr>
            <a:normAutofit/>
          </a:bodyPr>
          <a:lstStyle/>
          <a:p>
            <a:r>
              <a:rPr lang="en-US" sz="4400" u="sng" dirty="0" smtClean="0">
                <a:latin typeface="Baskerville Old Face" panose="02020602080505020303" pitchFamily="18" charset="0"/>
              </a:rPr>
              <a:t>Do not fear work</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66356"/>
            <a:ext cx="11742332" cy="5642262"/>
          </a:xfrm>
        </p:spPr>
        <p:txBody>
          <a:bodyPr>
            <a:normAutofit/>
          </a:bodyPr>
          <a:lstStyle/>
          <a:p>
            <a:pPr marL="0" indent="0">
              <a:buNone/>
            </a:pPr>
            <a:r>
              <a:rPr lang="en-US" sz="3600" dirty="0" smtClean="0">
                <a:latin typeface="Baskerville Old Face" panose="02020602080505020303" pitchFamily="18" charset="0"/>
              </a:rPr>
              <a:t>The </a:t>
            </a:r>
            <a:r>
              <a:rPr lang="en-US" sz="3600" dirty="0">
                <a:latin typeface="Baskerville Old Face" panose="02020602080505020303" pitchFamily="18" charset="0"/>
              </a:rPr>
              <a:t>lazy man does not roast what he took in </a:t>
            </a:r>
            <a:r>
              <a:rPr lang="en-US" sz="3600" dirty="0" smtClean="0">
                <a:latin typeface="Baskerville Old Face" panose="02020602080505020303" pitchFamily="18" charset="0"/>
              </a:rPr>
              <a:t>hunting, But </a:t>
            </a:r>
            <a:r>
              <a:rPr lang="en-US" sz="3600" dirty="0">
                <a:latin typeface="Baskerville Old Face" panose="02020602080505020303" pitchFamily="18" charset="0"/>
              </a:rPr>
              <a:t>diligence is man's precious possession.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Proverbs </a:t>
            </a:r>
            <a:r>
              <a:rPr lang="en-US" sz="3600" dirty="0">
                <a:latin typeface="Baskerville Old Face" panose="02020602080505020303" pitchFamily="18" charset="0"/>
              </a:rPr>
              <a:t>12:27</a:t>
            </a:r>
          </a:p>
        </p:txBody>
      </p:sp>
    </p:spTree>
    <p:extLst>
      <p:ext uri="{BB962C8B-B14F-4D97-AF65-F5344CB8AC3E}">
        <p14:creationId xmlns:p14="http://schemas.microsoft.com/office/powerpoint/2010/main" val="290144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013" y="2490355"/>
            <a:ext cx="10353761" cy="1326321"/>
          </a:xfrm>
        </p:spPr>
        <p:txBody>
          <a:bodyPr>
            <a:normAutofit/>
          </a:bodyPr>
          <a:lstStyle/>
          <a:p>
            <a:r>
              <a:rPr lang="en-US" sz="5400" u="sng" dirty="0" smtClean="0">
                <a:latin typeface="Baskerville Old Face" panose="02020602080505020303" pitchFamily="18" charset="0"/>
              </a:rPr>
              <a:t>Job – The faithful man</a:t>
            </a:r>
            <a:endParaRPr lang="en-US" sz="5400" u="sng" dirty="0">
              <a:latin typeface="Baskerville Old Face" panose="02020602080505020303" pitchFamily="18" charset="0"/>
            </a:endParaRPr>
          </a:p>
        </p:txBody>
      </p:sp>
    </p:spTree>
    <p:extLst>
      <p:ext uri="{BB962C8B-B14F-4D97-AF65-F5344CB8AC3E}">
        <p14:creationId xmlns:p14="http://schemas.microsoft.com/office/powerpoint/2010/main" val="345649126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24346"/>
          </a:xfrm>
        </p:spPr>
        <p:txBody>
          <a:bodyPr>
            <a:normAutofit/>
          </a:bodyPr>
          <a:lstStyle/>
          <a:p>
            <a:r>
              <a:rPr lang="en-US" sz="4400" u="sng" dirty="0" smtClean="0">
                <a:latin typeface="Baskerville Old Face" panose="02020602080505020303" pitchFamily="18" charset="0"/>
              </a:rPr>
              <a:t>Do not fear work</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66356"/>
            <a:ext cx="11742332" cy="5642262"/>
          </a:xfrm>
        </p:spPr>
        <p:txBody>
          <a:bodyPr>
            <a:normAutofit/>
          </a:bodyPr>
          <a:lstStyle/>
          <a:p>
            <a:pPr marL="0" indent="0">
              <a:buNone/>
            </a:pPr>
            <a:r>
              <a:rPr lang="en-US" sz="3600" dirty="0" smtClean="0">
                <a:latin typeface="Baskerville Old Face" panose="02020602080505020303" pitchFamily="18" charset="0"/>
              </a:rPr>
              <a:t>But </a:t>
            </a:r>
            <a:r>
              <a:rPr lang="en-US" sz="3600" dirty="0">
                <a:latin typeface="Baskerville Old Face" panose="02020602080505020303" pitchFamily="18" charset="0"/>
              </a:rPr>
              <a:t>if anyone does not provide for his own, and especially for those of his household, he has denied the faith and is worse than an unbeliever.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1 </a:t>
            </a:r>
            <a:r>
              <a:rPr lang="en-US" sz="3600" dirty="0">
                <a:latin typeface="Baskerville Old Face" panose="02020602080505020303" pitchFamily="18" charset="0"/>
              </a:rPr>
              <a:t>Timothy 5:8</a:t>
            </a:r>
          </a:p>
        </p:txBody>
      </p:sp>
    </p:spTree>
    <p:extLst>
      <p:ext uri="{BB962C8B-B14F-4D97-AF65-F5344CB8AC3E}">
        <p14:creationId xmlns:p14="http://schemas.microsoft.com/office/powerpoint/2010/main" val="231337099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24346"/>
          </a:xfrm>
        </p:spPr>
        <p:txBody>
          <a:bodyPr>
            <a:normAutofit/>
          </a:bodyPr>
          <a:lstStyle/>
          <a:p>
            <a:r>
              <a:rPr lang="en-US" sz="4400" u="sng" dirty="0" smtClean="0">
                <a:latin typeface="Baskerville Old Face" panose="02020602080505020303" pitchFamily="18" charset="0"/>
              </a:rPr>
              <a:t>conclusion</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66356"/>
            <a:ext cx="11742332" cy="5642262"/>
          </a:xfrm>
        </p:spPr>
        <p:txBody>
          <a:bodyPr>
            <a:normAutofit/>
          </a:bodyPr>
          <a:lstStyle/>
          <a:p>
            <a:pPr marL="0" indent="0">
              <a:buNone/>
            </a:pPr>
            <a:r>
              <a:rPr lang="en-US" sz="3600" dirty="0" smtClean="0">
                <a:latin typeface="Baskerville Old Face" panose="02020602080505020303" pitchFamily="18" charset="0"/>
              </a:rPr>
              <a:t>1. Let </a:t>
            </a:r>
            <a:r>
              <a:rPr lang="en-US" sz="3600" dirty="0">
                <a:latin typeface="Baskerville Old Face" panose="02020602080505020303" pitchFamily="18" charset="0"/>
              </a:rPr>
              <a:t>us learn from Job’s example and care for our families, provide for our families.</a:t>
            </a:r>
          </a:p>
          <a:p>
            <a:pPr marL="0" indent="0">
              <a:buNone/>
            </a:pPr>
            <a:r>
              <a:rPr lang="en-US" sz="3600" dirty="0" smtClean="0">
                <a:latin typeface="Baskerville Old Face" panose="02020602080505020303" pitchFamily="18" charset="0"/>
              </a:rPr>
              <a:t>2. We </a:t>
            </a:r>
            <a:r>
              <a:rPr lang="en-US" sz="3600" dirty="0">
                <a:latin typeface="Baskerville Old Face" panose="02020602080505020303" pitchFamily="18" charset="0"/>
              </a:rPr>
              <a:t>ought to do so while striving to guide them to God. This was Job’s example.</a:t>
            </a: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1854636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Blameless &amp; Upright</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a:latin typeface="Baskerville Old Face" panose="02020602080505020303" pitchFamily="18" charset="0"/>
              </a:rPr>
              <a:t>There was a man in the land of </a:t>
            </a:r>
            <a:r>
              <a:rPr lang="en-US" sz="3600" dirty="0" err="1">
                <a:latin typeface="Baskerville Old Face" panose="02020602080505020303" pitchFamily="18" charset="0"/>
              </a:rPr>
              <a:t>Uz</a:t>
            </a:r>
            <a:r>
              <a:rPr lang="en-US" sz="3600" dirty="0">
                <a:latin typeface="Baskerville Old Face" panose="02020602080505020303" pitchFamily="18" charset="0"/>
              </a:rPr>
              <a:t>, whose name was Job; and that man was blameless and </a:t>
            </a:r>
            <a:r>
              <a:rPr lang="en-US" sz="3600" dirty="0" smtClean="0">
                <a:latin typeface="Baskerville Old Face" panose="02020602080505020303" pitchFamily="18" charset="0"/>
              </a:rPr>
              <a:t>upright…</a:t>
            </a:r>
          </a:p>
          <a:p>
            <a:pPr marL="0" indent="0">
              <a:buNone/>
            </a:pPr>
            <a:r>
              <a:rPr lang="en-US" sz="3600" dirty="0" smtClean="0">
                <a:latin typeface="Baskerville Old Face" panose="02020602080505020303" pitchFamily="18" charset="0"/>
              </a:rPr>
              <a:t>Job 1:1a</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10507791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Feared god &amp; shunned evil</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one who feared God and shunned evil. </a:t>
            </a:r>
          </a:p>
          <a:p>
            <a:pPr marL="0" indent="0">
              <a:buNone/>
            </a:pPr>
            <a:r>
              <a:rPr lang="en-US" sz="3600" dirty="0" smtClean="0">
                <a:latin typeface="Baskerville Old Face" panose="02020602080505020303" pitchFamily="18" charset="0"/>
              </a:rPr>
              <a:t>Job 1:1b</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29540701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Feared god &amp; shunned evil</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Great </a:t>
            </a:r>
            <a:r>
              <a:rPr lang="en-US" sz="3600" dirty="0">
                <a:latin typeface="Baskerville Old Face" panose="02020602080505020303" pitchFamily="18" charset="0"/>
              </a:rPr>
              <a:t>men are not always </a:t>
            </a:r>
            <a:r>
              <a:rPr lang="en-US" sz="3600" dirty="0" smtClean="0">
                <a:latin typeface="Baskerville Old Face" panose="02020602080505020303" pitchFamily="18" charset="0"/>
              </a:rPr>
              <a:t>wise, Nor </a:t>
            </a:r>
            <a:r>
              <a:rPr lang="en-US" sz="3600" dirty="0">
                <a:latin typeface="Baskerville Old Face" panose="02020602080505020303" pitchFamily="18" charset="0"/>
              </a:rPr>
              <a:t>do the aged always understand justice.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32:9</a:t>
            </a:r>
          </a:p>
        </p:txBody>
      </p:sp>
    </p:spTree>
    <p:extLst>
      <p:ext uri="{BB962C8B-B14F-4D97-AF65-F5344CB8AC3E}">
        <p14:creationId xmlns:p14="http://schemas.microsoft.com/office/powerpoint/2010/main" val="170098866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Feared god &amp; shunned evil</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A </a:t>
            </a:r>
            <a:r>
              <a:rPr lang="en-US" sz="3600" dirty="0">
                <a:latin typeface="Baskerville Old Face" panose="02020602080505020303" pitchFamily="18" charset="0"/>
              </a:rPr>
              <a:t>man's gift makes room for </a:t>
            </a:r>
            <a:r>
              <a:rPr lang="en-US" sz="3600" dirty="0" smtClean="0">
                <a:latin typeface="Baskerville Old Face" panose="02020602080505020303" pitchFamily="18" charset="0"/>
              </a:rPr>
              <a:t>him, And </a:t>
            </a:r>
            <a:r>
              <a:rPr lang="en-US" sz="3600" dirty="0">
                <a:latin typeface="Baskerville Old Face" panose="02020602080505020303" pitchFamily="18" charset="0"/>
              </a:rPr>
              <a:t>brings him before great men.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Proverbs </a:t>
            </a:r>
            <a:r>
              <a:rPr lang="en-US" sz="3600" dirty="0">
                <a:latin typeface="Baskerville Old Face" panose="02020602080505020303" pitchFamily="18" charset="0"/>
              </a:rPr>
              <a:t>18:16</a:t>
            </a:r>
          </a:p>
        </p:txBody>
      </p:sp>
    </p:spTree>
    <p:extLst>
      <p:ext uri="{BB962C8B-B14F-4D97-AF65-F5344CB8AC3E}">
        <p14:creationId xmlns:p14="http://schemas.microsoft.com/office/powerpoint/2010/main" val="238234091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013" y="2490355"/>
            <a:ext cx="10353761" cy="1326321"/>
          </a:xfrm>
        </p:spPr>
        <p:txBody>
          <a:bodyPr>
            <a:normAutofit/>
          </a:bodyPr>
          <a:lstStyle/>
          <a:p>
            <a:r>
              <a:rPr lang="en-US" sz="5400" u="sng" dirty="0" smtClean="0">
                <a:latin typeface="Baskerville Old Face" panose="02020602080505020303" pitchFamily="18" charset="0"/>
              </a:rPr>
              <a:t>Job – The working man</a:t>
            </a:r>
            <a:endParaRPr lang="en-US" sz="5400" u="sng" dirty="0">
              <a:latin typeface="Baskerville Old Face" panose="02020602080505020303" pitchFamily="18" charset="0"/>
            </a:endParaRPr>
          </a:p>
        </p:txBody>
      </p:sp>
    </p:spTree>
    <p:extLst>
      <p:ext uri="{BB962C8B-B14F-4D97-AF65-F5344CB8AC3E}">
        <p14:creationId xmlns:p14="http://schemas.microsoft.com/office/powerpoint/2010/main" val="42523680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Job was a provider</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seven sons and three daughters were born to him.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1:2</a:t>
            </a:r>
          </a:p>
        </p:txBody>
      </p:sp>
    </p:spTree>
    <p:extLst>
      <p:ext uri="{BB962C8B-B14F-4D97-AF65-F5344CB8AC3E}">
        <p14:creationId xmlns:p14="http://schemas.microsoft.com/office/powerpoint/2010/main" val="18905066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59" y="142010"/>
            <a:ext cx="11846241" cy="876300"/>
          </a:xfrm>
        </p:spPr>
        <p:txBody>
          <a:bodyPr>
            <a:normAutofit/>
          </a:bodyPr>
          <a:lstStyle/>
          <a:p>
            <a:r>
              <a:rPr lang="en-US" sz="4400" u="sng" dirty="0" smtClean="0">
                <a:latin typeface="Baskerville Old Face" panose="02020602080505020303" pitchFamily="18" charset="0"/>
              </a:rPr>
              <a:t>Job was a provider</a:t>
            </a:r>
            <a:endParaRPr lang="en-US" sz="4400" u="sng" dirty="0">
              <a:latin typeface="Baskerville Old Face" panose="02020602080505020303" pitchFamily="18" charset="0"/>
            </a:endParaRPr>
          </a:p>
        </p:txBody>
      </p:sp>
      <p:sp>
        <p:nvSpPr>
          <p:cNvPr id="3" name="Content Placeholder 2"/>
          <p:cNvSpPr>
            <a:spLocks noGrp="1"/>
          </p:cNvSpPr>
          <p:nvPr>
            <p:ph idx="1"/>
          </p:nvPr>
        </p:nvSpPr>
        <p:spPr>
          <a:xfrm>
            <a:off x="259168" y="932282"/>
            <a:ext cx="11742332" cy="5676336"/>
          </a:xfrm>
        </p:spPr>
        <p:txBody>
          <a:bodyPr>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his sons would go and feast in their houses, each on his appointed day, and would send and invite their three sisters to eat and drink with them.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Job </a:t>
            </a:r>
            <a:r>
              <a:rPr lang="en-US" sz="3600" dirty="0">
                <a:latin typeface="Baskerville Old Face" panose="02020602080505020303" pitchFamily="18" charset="0"/>
              </a:rPr>
              <a:t>1:4</a:t>
            </a:r>
          </a:p>
        </p:txBody>
      </p:sp>
    </p:spTree>
    <p:extLst>
      <p:ext uri="{BB962C8B-B14F-4D97-AF65-F5344CB8AC3E}">
        <p14:creationId xmlns:p14="http://schemas.microsoft.com/office/powerpoint/2010/main" val="4113198290"/>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Custom 12">
      <a:dk1>
        <a:sysClr val="windowText" lastClr="000000"/>
      </a:dk1>
      <a:lt1>
        <a:sysClr val="window" lastClr="FFFFFF"/>
      </a:lt1>
      <a:dk2>
        <a:srgbClr val="EC8698"/>
      </a:dk2>
      <a:lt2>
        <a:srgbClr val="EE91A0"/>
      </a:lt2>
      <a:accent1>
        <a:srgbClr val="EC8698"/>
      </a:accent1>
      <a:accent2>
        <a:srgbClr val="EC8698"/>
      </a:accent2>
      <a:accent3>
        <a:srgbClr val="EC8698"/>
      </a:accent3>
      <a:accent4>
        <a:srgbClr val="EC8698"/>
      </a:accent4>
      <a:accent5>
        <a:srgbClr val="EC8698"/>
      </a:accent5>
      <a:accent6>
        <a:srgbClr val="EC8698"/>
      </a:accent6>
      <a:hlink>
        <a:srgbClr val="EC8698"/>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24</TotalTime>
  <Words>573</Words>
  <Application>Microsoft Office PowerPoint</Application>
  <PresentationFormat>Widescreen</PresentationFormat>
  <Paragraphs>58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Baskerville Old Face</vt:lpstr>
      <vt:lpstr>Bookman Old Style</vt:lpstr>
      <vt:lpstr>Rockwell</vt:lpstr>
      <vt:lpstr>Damask</vt:lpstr>
      <vt:lpstr>Title</vt:lpstr>
      <vt:lpstr>Job – The faithful man</vt:lpstr>
      <vt:lpstr>Blameless &amp; Upright</vt:lpstr>
      <vt:lpstr>Feared god &amp; shunned evil</vt:lpstr>
      <vt:lpstr>Feared god &amp; shunned evil</vt:lpstr>
      <vt:lpstr>Feared god &amp; shunned evil</vt:lpstr>
      <vt:lpstr>Job – The working man</vt:lpstr>
      <vt:lpstr>Job was a provider</vt:lpstr>
      <vt:lpstr>Job was a provider</vt:lpstr>
      <vt:lpstr>His property and work </vt:lpstr>
      <vt:lpstr>His property and work </vt:lpstr>
      <vt:lpstr>His property and work </vt:lpstr>
      <vt:lpstr>Job – The caring man</vt:lpstr>
      <vt:lpstr>Those he cared for were close  to one another </vt:lpstr>
      <vt:lpstr>Those he cared for were close  to one another </vt:lpstr>
      <vt:lpstr>His concern for his family’s spiritual well-being </vt:lpstr>
      <vt:lpstr>Lessons for us today</vt:lpstr>
      <vt:lpstr>Put God first.</vt:lpstr>
      <vt:lpstr>Do not fear work</vt:lpstr>
      <vt:lpstr>Do not fear work</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The family Man</dc:title>
  <dc:creator>Russ Earl</dc:creator>
  <cp:lastModifiedBy>Russ Earl</cp:lastModifiedBy>
  <cp:revision>10</cp:revision>
  <dcterms:created xsi:type="dcterms:W3CDTF">2018-08-11T13:22:09Z</dcterms:created>
  <dcterms:modified xsi:type="dcterms:W3CDTF">2018-08-12T18:07:07Z</dcterms:modified>
</cp:coreProperties>
</file>