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6" r:id="rId19"/>
    <p:sldId id="277" r:id="rId20"/>
    <p:sldId id="278" r:id="rId21"/>
    <p:sldId id="279" r:id="rId22"/>
    <p:sldId id="274" r:id="rId23"/>
    <p:sldId id="275" r:id="rId24"/>
    <p:sldId id="280" r:id="rId25"/>
    <p:sldId id="281" r:id="rId26"/>
    <p:sldId id="282" r:id="rId27"/>
    <p:sldId id="283" r:id="rId28"/>
    <p:sldId id="284" r:id="rId29"/>
    <p:sldId id="285" r:id="rId30"/>
    <p:sldId id="286" r:id="rId31"/>
    <p:sldId id="287" r:id="rId32"/>
  </p:sldIdLst>
  <p:sldSz cx="10972800" cy="51435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56" y="-90"/>
      </p:cViewPr>
      <p:guideLst>
        <p:guide orient="horz" pos="1620"/>
        <p:guide pos="3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1887468"/>
            <a:ext cx="8778240" cy="1946269"/>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097280" y="3874898"/>
            <a:ext cx="8778240" cy="858474"/>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19C9E83-B24C-4CA9-8E23-1AA599B5FF5A}" type="datetimeFigureOut">
              <a:rPr lang="en-US" smtClean="0"/>
              <a:t>12/8/2013</a:t>
            </a:fld>
            <a:endParaRPr lang="en-US" dirty="0"/>
          </a:p>
        </p:txBody>
      </p:sp>
      <p:sp>
        <p:nvSpPr>
          <p:cNvPr id="8" name="Slide Number Placeholder 7"/>
          <p:cNvSpPr>
            <a:spLocks noGrp="1"/>
          </p:cNvSpPr>
          <p:nvPr>
            <p:ph type="sldNum" sz="quarter" idx="11"/>
          </p:nvPr>
        </p:nvSpPr>
        <p:spPr/>
        <p:txBody>
          <a:bodyPr/>
          <a:lstStyle/>
          <a:p>
            <a:fld id="{5362E0D9-25D7-4523-9BCA-63B0137258C3}"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9C9E83-B24C-4CA9-8E23-1AA599B5FF5A}" type="datetimeFigureOut">
              <a:rPr lang="en-US" smtClean="0"/>
              <a:t>12/8/2013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62E0D9-25D7-4523-9BCA-63B0137258C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98081" y="1370032"/>
            <a:ext cx="1790999" cy="33633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25429" y="1370032"/>
            <a:ext cx="6289771" cy="33633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9C9E83-B24C-4CA9-8E23-1AA599B5FF5A}" type="datetimeFigureOut">
              <a:rPr lang="en-US" smtClean="0"/>
              <a:t>12/8/2013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62E0D9-25D7-4523-9BCA-63B0137258C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9C9E83-B24C-4CA9-8E23-1AA599B5FF5A}" type="datetimeFigureOut">
              <a:rPr lang="en-US" smtClean="0"/>
              <a:t>12/8/2013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62E0D9-25D7-4523-9BCA-63B0137258C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7280" y="3763179"/>
            <a:ext cx="8778240" cy="970194"/>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1097280" y="2898823"/>
            <a:ext cx="8778240" cy="82382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C9E83-B24C-4CA9-8E23-1AA599B5FF5A}" type="datetimeFigureOut">
              <a:rPr lang="en-US" smtClean="0"/>
              <a:t>12/8/2013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62E0D9-25D7-4523-9BCA-63B0137258C3}"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19C9E83-B24C-4CA9-8E23-1AA599B5FF5A}" type="datetimeFigureOut">
              <a:rPr lang="en-US" smtClean="0"/>
              <a:t>12/8/2013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62E0D9-25D7-4523-9BCA-63B0137258C3}" type="slidenum">
              <a:rPr lang="en-US" smtClean="0"/>
              <a:t>‹#›</a:t>
            </a:fld>
            <a:endParaRPr lang="en-US" dirty="0"/>
          </a:p>
        </p:txBody>
      </p:sp>
      <p:sp>
        <p:nvSpPr>
          <p:cNvPr id="9" name="Title 8"/>
          <p:cNvSpPr>
            <a:spLocks noGrp="1"/>
          </p:cNvSpPr>
          <p:nvPr>
            <p:ph type="title"/>
          </p:nvPr>
        </p:nvSpPr>
        <p:spPr>
          <a:xfrm>
            <a:off x="1097280" y="1158537"/>
            <a:ext cx="8778240" cy="865573"/>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1097280" y="2057400"/>
            <a:ext cx="4279392" cy="26951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618074" y="2057401"/>
            <a:ext cx="4279392" cy="269676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39618" y="2057400"/>
            <a:ext cx="4037990" cy="466344"/>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862173" y="2057400"/>
            <a:ext cx="4034474" cy="466344"/>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19C9E83-B24C-4CA9-8E23-1AA599B5FF5A}" type="datetimeFigureOut">
              <a:rPr lang="en-US" smtClean="0"/>
              <a:t>12/8/2013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362E0D9-25D7-4523-9BCA-63B0137258C3}" type="slidenum">
              <a:rPr lang="en-US" smtClean="0"/>
              <a:t>‹#›</a:t>
            </a:fld>
            <a:endParaRPr lang="en-US" dirty="0"/>
          </a:p>
        </p:txBody>
      </p:sp>
      <p:sp>
        <p:nvSpPr>
          <p:cNvPr id="10" name="Title 9"/>
          <p:cNvSpPr>
            <a:spLocks noGrp="1"/>
          </p:cNvSpPr>
          <p:nvPr>
            <p:ph type="title"/>
          </p:nvPr>
        </p:nvSpPr>
        <p:spPr>
          <a:xfrm>
            <a:off x="1097280" y="1158537"/>
            <a:ext cx="8778240" cy="865573"/>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1097280" y="2537460"/>
            <a:ext cx="4279392" cy="22151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5618072" y="2537460"/>
            <a:ext cx="4279392" cy="22151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9C9E83-B24C-4CA9-8E23-1AA599B5FF5A}" type="datetimeFigureOut">
              <a:rPr lang="en-US" smtClean="0"/>
              <a:t>12/8/2013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362E0D9-25D7-4523-9BCA-63B0137258C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9C9E83-B24C-4CA9-8E23-1AA599B5FF5A}" type="datetimeFigureOut">
              <a:rPr lang="en-US" smtClean="0"/>
              <a:t>12/8/2013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362E0D9-25D7-4523-9BCA-63B0137258C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369022"/>
            <a:ext cx="3541123" cy="1629761"/>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826102" y="1370032"/>
            <a:ext cx="5049418" cy="3357461"/>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97280" y="3045822"/>
            <a:ext cx="3541123" cy="16840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9C9E83-B24C-4CA9-8E23-1AA599B5FF5A}" type="datetimeFigureOut">
              <a:rPr lang="en-US" smtClean="0"/>
              <a:t>12/8/2013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62E0D9-25D7-4523-9BCA-63B0137258C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371600"/>
            <a:ext cx="3544214" cy="1632204"/>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5029200" y="1714500"/>
            <a:ext cx="4846320" cy="25146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3044952"/>
            <a:ext cx="3544214" cy="16870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9C9E83-B24C-4CA9-8E23-1AA599B5FF5A}" type="datetimeFigureOut">
              <a:rPr lang="en-US" smtClean="0"/>
              <a:t>12/8/2013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62E0D9-25D7-4523-9BCA-63B0137258C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10122322" y="430355"/>
            <a:ext cx="103483" cy="4292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10283303" y="430355"/>
            <a:ext cx="691286" cy="4292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97280" y="1158537"/>
            <a:ext cx="8778240" cy="865573"/>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2077375"/>
            <a:ext cx="8778240" cy="26546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7209228" y="411597"/>
            <a:ext cx="1426958" cy="223439"/>
          </a:xfrm>
          <a:prstGeom prst="rect">
            <a:avLst/>
          </a:prstGeom>
        </p:spPr>
        <p:txBody>
          <a:bodyPr vert="horz" lIns="91440" tIns="45720" rIns="91440" bIns="45720" rtlCol="0" anchor="ctr"/>
          <a:lstStyle>
            <a:lvl1pPr algn="l">
              <a:defRPr sz="1200">
                <a:solidFill>
                  <a:schemeClr val="tx1">
                    <a:alpha val="50000"/>
                  </a:schemeClr>
                </a:solidFill>
              </a:defRPr>
            </a:lvl1pPr>
          </a:lstStyle>
          <a:p>
            <a:fld id="{419C9E83-B24C-4CA9-8E23-1AA599B5FF5A}" type="datetimeFigureOut">
              <a:rPr lang="en-US" smtClean="0"/>
              <a:t>12/8/2013</a:t>
            </a:fld>
            <a:endParaRPr lang="en-US" dirty="0"/>
          </a:p>
        </p:txBody>
      </p:sp>
      <p:sp>
        <p:nvSpPr>
          <p:cNvPr id="6" name="Slide Number Placeholder 5"/>
          <p:cNvSpPr>
            <a:spLocks noGrp="1"/>
          </p:cNvSpPr>
          <p:nvPr>
            <p:ph type="sldNum" sz="quarter" idx="4"/>
          </p:nvPr>
        </p:nvSpPr>
        <p:spPr>
          <a:xfrm>
            <a:off x="8777298" y="411598"/>
            <a:ext cx="1129444" cy="226314"/>
          </a:xfrm>
          <a:prstGeom prst="rect">
            <a:avLst/>
          </a:prstGeom>
        </p:spPr>
        <p:txBody>
          <a:bodyPr vert="horz" lIns="91440" tIns="45720" rIns="91440" bIns="45720" rtlCol="0" anchor="ctr"/>
          <a:lstStyle>
            <a:lvl1pPr algn="r">
              <a:defRPr sz="1200">
                <a:solidFill>
                  <a:schemeClr val="tx1"/>
                </a:solidFill>
              </a:defRPr>
            </a:lvl1pPr>
          </a:lstStyle>
          <a:p>
            <a:fld id="{5362E0D9-25D7-4523-9BCA-63B0137258C3}" type="slidenum">
              <a:rPr lang="en-US" smtClean="0"/>
              <a:t>‹#›</a:t>
            </a:fld>
            <a:endParaRPr lang="en-US" dirty="0"/>
          </a:p>
        </p:txBody>
      </p:sp>
      <p:sp>
        <p:nvSpPr>
          <p:cNvPr id="5" name="Footer Placeholder 4"/>
          <p:cNvSpPr>
            <a:spLocks noGrp="1"/>
          </p:cNvSpPr>
          <p:nvPr>
            <p:ph type="ftr" sz="quarter" idx="3"/>
          </p:nvPr>
        </p:nvSpPr>
        <p:spPr>
          <a:xfrm>
            <a:off x="7210426" y="641968"/>
            <a:ext cx="2695787" cy="225920"/>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3350"/>
            <a:ext cx="9525000" cy="2338389"/>
          </a:xfrm>
        </p:spPr>
        <p:txBody>
          <a:bodyPr>
            <a:normAutofit/>
          </a:bodyPr>
          <a:lstStyle/>
          <a:p>
            <a:r>
              <a:rPr lang="en-US" sz="4000" b="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Why I am a member of the church of Christ because it teaches the Biblical way of Salvation.</a:t>
            </a:r>
            <a:endParaRPr lang="en-US" sz="40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5800" y="3257550"/>
            <a:ext cx="7680960" cy="1035197"/>
          </a:xfrm>
        </p:spPr>
        <p:txBody>
          <a:bodyPr>
            <a:normAutofit/>
          </a:bodyPr>
          <a:lstStyle/>
          <a:p>
            <a:r>
              <a:rPr lang="en-US" sz="3200" dirty="0" smtClean="0">
                <a:solidFill>
                  <a:schemeClr val="tx1"/>
                </a:solidFill>
                <a:latin typeface="Times New Roman" panose="02020603050405020304" pitchFamily="18" charset="0"/>
                <a:cs typeface="Times New Roman" panose="02020603050405020304" pitchFamily="18" charset="0"/>
              </a:rPr>
              <a:t>Acts 2:36-41</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622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The question asked &amp; answered</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smtClean="0">
                <a:latin typeface="Times New Roman" panose="02020603050405020304" pitchFamily="18" charset="0"/>
                <a:cs typeface="Times New Roman" panose="02020603050405020304" pitchFamily="18" charset="0"/>
              </a:rPr>
              <a:t>Now </a:t>
            </a:r>
            <a:r>
              <a:rPr lang="en-US" sz="3200" dirty="0">
                <a:latin typeface="Times New Roman" panose="02020603050405020304" pitchFamily="18" charset="0"/>
                <a:cs typeface="Times New Roman" panose="02020603050405020304" pitchFamily="18" charset="0"/>
              </a:rPr>
              <a:t>when they heard this, they were cut to the heart, and said to Peter and the rest of the apostles, " Men and brethren, what shall we do</a:t>
            </a:r>
            <a:r>
              <a:rPr lang="en-US" sz="3200" dirty="0" smtClean="0">
                <a:latin typeface="Times New Roman" panose="02020603050405020304" pitchFamily="18" charset="0"/>
                <a:cs typeface="Times New Roman" panose="02020603050405020304" pitchFamily="18" charset="0"/>
              </a:rPr>
              <a:t>?“ Then </a:t>
            </a:r>
            <a:r>
              <a:rPr lang="en-US" sz="3200" dirty="0">
                <a:latin typeface="Times New Roman" panose="02020603050405020304" pitchFamily="18" charset="0"/>
                <a:cs typeface="Times New Roman" panose="02020603050405020304" pitchFamily="18" charset="0"/>
              </a:rPr>
              <a:t>Peter said to them, " Repent, and let every one of you be baptized in the name of Jesus Christ for the remission of sins; and you shall receive the gift of the Holy Spirit</a:t>
            </a:r>
            <a:r>
              <a:rPr lang="en-US" sz="3200" dirty="0" smtClean="0">
                <a:latin typeface="Times New Roman" panose="02020603050405020304" pitchFamily="18" charset="0"/>
                <a:cs typeface="Times New Roman" panose="02020603050405020304" pitchFamily="18" charset="0"/>
              </a:rPr>
              <a:t>.</a:t>
            </a:r>
          </a:p>
          <a:p>
            <a:pPr marL="45720" indent="0">
              <a:buNone/>
            </a:pPr>
            <a:r>
              <a:rPr lang="en-US" sz="3200" dirty="0" smtClean="0">
                <a:latin typeface="Times New Roman" panose="02020603050405020304" pitchFamily="18" charset="0"/>
                <a:cs typeface="Times New Roman" panose="02020603050405020304" pitchFamily="18" charset="0"/>
              </a:rPr>
              <a:t>- Acts 2:37-38</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1571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The question asked &amp; answered</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smtClean="0">
                <a:latin typeface="Times New Roman" panose="02020603050405020304" pitchFamily="18" charset="0"/>
                <a:cs typeface="Times New Roman" panose="02020603050405020304" pitchFamily="18" charset="0"/>
              </a:rPr>
              <a:t>What must I do to be saved? </a:t>
            </a:r>
          </a:p>
          <a:p>
            <a:pPr marL="45720" indent="0">
              <a:buNone/>
            </a:pPr>
            <a:r>
              <a:rPr lang="en-US" sz="3200" dirty="0" smtClean="0">
                <a:latin typeface="Times New Roman" panose="02020603050405020304" pitchFamily="18" charset="0"/>
                <a:cs typeface="Times New Roman" panose="02020603050405020304" pitchFamily="18" charset="0"/>
              </a:rPr>
              <a:t>This question is found 3 times in the book of acts.</a:t>
            </a:r>
          </a:p>
          <a:p>
            <a:pPr marL="560070" indent="-514350">
              <a:buFont typeface="+mj-lt"/>
              <a:buAutoNum type="arabicPeriod"/>
            </a:pPr>
            <a:r>
              <a:rPr lang="en-US" sz="3200" dirty="0" smtClean="0">
                <a:latin typeface="Times New Roman" panose="02020603050405020304" pitchFamily="18" charset="0"/>
                <a:cs typeface="Times New Roman" panose="02020603050405020304" pitchFamily="18" charset="0"/>
              </a:rPr>
              <a:t>Acts 2 on the day of Pentecost</a:t>
            </a:r>
          </a:p>
          <a:p>
            <a:pPr marL="560070" indent="-514350">
              <a:buFont typeface="+mj-lt"/>
              <a:buAutoNum type="arabicPeriod"/>
            </a:pPr>
            <a:r>
              <a:rPr lang="en-US" sz="3200" dirty="0" smtClean="0">
                <a:latin typeface="Times New Roman" panose="02020603050405020304" pitchFamily="18" charset="0"/>
                <a:cs typeface="Times New Roman" panose="02020603050405020304" pitchFamily="18" charset="0"/>
              </a:rPr>
              <a:t>Acts 9; Saul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98319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The question asked &amp; answered</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smtClean="0">
                <a:latin typeface="Times New Roman" panose="02020603050405020304" pitchFamily="18" charset="0"/>
                <a:cs typeface="Times New Roman" panose="02020603050405020304" pitchFamily="18" charset="0"/>
              </a:rPr>
              <a:t>So </a:t>
            </a:r>
            <a:r>
              <a:rPr lang="en-US" sz="3200" dirty="0">
                <a:latin typeface="Times New Roman" panose="02020603050405020304" pitchFamily="18" charset="0"/>
                <a:cs typeface="Times New Roman" panose="02020603050405020304" pitchFamily="18" charset="0"/>
              </a:rPr>
              <a:t>he, trembling and astonished, said, " Lord, what do You want me to do</a:t>
            </a:r>
            <a:r>
              <a:rPr lang="en-US" sz="3200" dirty="0" smtClean="0">
                <a:latin typeface="Times New Roman" panose="02020603050405020304" pitchFamily="18" charset="0"/>
                <a:cs typeface="Times New Roman" panose="02020603050405020304" pitchFamily="18" charset="0"/>
              </a:rPr>
              <a:t>?“ Then </a:t>
            </a:r>
            <a:r>
              <a:rPr lang="en-US" sz="3200" dirty="0">
                <a:latin typeface="Times New Roman" panose="02020603050405020304" pitchFamily="18" charset="0"/>
                <a:cs typeface="Times New Roman" panose="02020603050405020304" pitchFamily="18" charset="0"/>
              </a:rPr>
              <a:t>the Lord said to him, " Arise and go into the city, and you will be told what you must do</a:t>
            </a:r>
            <a:r>
              <a:rPr lang="en-US" sz="3200" dirty="0" smtClean="0">
                <a:latin typeface="Times New Roman" panose="02020603050405020304" pitchFamily="18" charset="0"/>
                <a:cs typeface="Times New Roman" panose="02020603050405020304" pitchFamily="18" charset="0"/>
              </a:rPr>
              <a:t>.“</a:t>
            </a:r>
          </a:p>
          <a:p>
            <a:pPr marL="45720" indent="0">
              <a:buNone/>
            </a:pPr>
            <a:r>
              <a:rPr lang="en-US" sz="3200" dirty="0" smtClean="0">
                <a:latin typeface="Times New Roman" panose="02020603050405020304" pitchFamily="18" charset="0"/>
                <a:cs typeface="Times New Roman" panose="02020603050405020304" pitchFamily="18" charset="0"/>
              </a:rPr>
              <a:t>- Acts 9:6</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3649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The question asked &amp; answered</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a:latin typeface="Times New Roman" panose="02020603050405020304" pitchFamily="18" charset="0"/>
                <a:cs typeface="Times New Roman" panose="02020603050405020304" pitchFamily="18" charset="0"/>
              </a:rPr>
              <a:t>And he was three days without sight, and neither ate nor </a:t>
            </a:r>
            <a:r>
              <a:rPr lang="en-US" sz="3200" dirty="0" smtClean="0">
                <a:latin typeface="Times New Roman" panose="02020603050405020304" pitchFamily="18" charset="0"/>
                <a:cs typeface="Times New Roman" panose="02020603050405020304" pitchFamily="18" charset="0"/>
              </a:rPr>
              <a:t>drank. </a:t>
            </a:r>
            <a:r>
              <a:rPr lang="en-US" sz="3200" dirty="0">
                <a:latin typeface="Times New Roman" panose="02020603050405020304" pitchFamily="18" charset="0"/>
                <a:cs typeface="Times New Roman" panose="02020603050405020304" pitchFamily="18" charset="0"/>
              </a:rPr>
              <a:t>Now there was a certain disciple at Damascus named Ananias; and to him the Lord said in a vision, " Ananias</a:t>
            </a:r>
            <a:r>
              <a:rPr lang="en-US" sz="3200" dirty="0" smtClean="0">
                <a:latin typeface="Times New Roman" panose="02020603050405020304" pitchFamily="18" charset="0"/>
                <a:cs typeface="Times New Roman" panose="02020603050405020304" pitchFamily="18" charset="0"/>
              </a:rPr>
              <a:t>.“ And </a:t>
            </a:r>
            <a:r>
              <a:rPr lang="en-US" sz="3200" dirty="0">
                <a:latin typeface="Times New Roman" panose="02020603050405020304" pitchFamily="18" charset="0"/>
                <a:cs typeface="Times New Roman" panose="02020603050405020304" pitchFamily="18" charset="0"/>
              </a:rPr>
              <a:t>he said, "Here I am, Lord</a:t>
            </a:r>
            <a:r>
              <a:rPr lang="en-US" sz="3200" dirty="0" smtClean="0">
                <a:latin typeface="Times New Roman" panose="02020603050405020304" pitchFamily="18" charset="0"/>
                <a:cs typeface="Times New Roman" panose="02020603050405020304" pitchFamily="18" charset="0"/>
              </a:rPr>
              <a:t>.“ So </a:t>
            </a:r>
            <a:r>
              <a:rPr lang="en-US" sz="3200" dirty="0">
                <a:latin typeface="Times New Roman" panose="02020603050405020304" pitchFamily="18" charset="0"/>
                <a:cs typeface="Times New Roman" panose="02020603050405020304" pitchFamily="18" charset="0"/>
              </a:rPr>
              <a:t>the Lord said to him, " Arise and go to the street called Straight, and inquire at the house of Judas for one called Saul of Tarsus, for behold, he is praying</a:t>
            </a:r>
            <a:r>
              <a:rPr lang="en-US" sz="3200" dirty="0" smtClean="0">
                <a:latin typeface="Times New Roman" panose="02020603050405020304" pitchFamily="18" charset="0"/>
                <a:cs typeface="Times New Roman" panose="02020603050405020304" pitchFamily="18" charset="0"/>
              </a:rPr>
              <a:t>.</a:t>
            </a:r>
          </a:p>
          <a:p>
            <a:pPr marL="45720" indent="0">
              <a:buNone/>
            </a:pPr>
            <a:r>
              <a:rPr lang="en-US" sz="3200" dirty="0" smtClean="0">
                <a:latin typeface="Times New Roman" panose="02020603050405020304" pitchFamily="18" charset="0"/>
                <a:cs typeface="Times New Roman" panose="02020603050405020304" pitchFamily="18" charset="0"/>
              </a:rPr>
              <a:t>- Acts 9:9-11</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83145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The question asked &amp; answered</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smtClean="0">
                <a:latin typeface="Times New Roman" panose="02020603050405020304" pitchFamily="18" charset="0"/>
                <a:cs typeface="Times New Roman" panose="02020603050405020304" pitchFamily="18" charset="0"/>
              </a:rPr>
              <a:t>And </a:t>
            </a:r>
            <a:r>
              <a:rPr lang="en-US" sz="3200" dirty="0">
                <a:latin typeface="Times New Roman" panose="02020603050405020304" pitchFamily="18" charset="0"/>
                <a:cs typeface="Times New Roman" panose="02020603050405020304" pitchFamily="18" charset="0"/>
              </a:rPr>
              <a:t>now why are you waiting? Arise and be baptized, and wash away your sins, calling on the name of the Lord. </a:t>
            </a:r>
            <a:r>
              <a:rPr lang="en-US" sz="3200" dirty="0" smtClean="0">
                <a:latin typeface="Times New Roman" panose="02020603050405020304" pitchFamily="18" charset="0"/>
                <a:cs typeface="Times New Roman" panose="02020603050405020304" pitchFamily="18" charset="0"/>
              </a:rPr>
              <a:t>‘</a:t>
            </a:r>
          </a:p>
          <a:p>
            <a:pPr marL="45720" indent="0">
              <a:buNone/>
            </a:pPr>
            <a:r>
              <a:rPr lang="en-US" sz="3200" dirty="0" smtClean="0">
                <a:latin typeface="Times New Roman" panose="02020603050405020304" pitchFamily="18" charset="0"/>
                <a:cs typeface="Times New Roman" panose="02020603050405020304" pitchFamily="18" charset="0"/>
              </a:rPr>
              <a:t>- Acts 22:16</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59347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The question asked &amp; answered</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smtClean="0">
                <a:latin typeface="Times New Roman" panose="02020603050405020304" pitchFamily="18" charset="0"/>
                <a:cs typeface="Times New Roman" panose="02020603050405020304" pitchFamily="18" charset="0"/>
              </a:rPr>
              <a:t>What must I do to be saved? </a:t>
            </a:r>
          </a:p>
          <a:p>
            <a:pPr marL="45720" indent="0">
              <a:buNone/>
            </a:pPr>
            <a:r>
              <a:rPr lang="en-US" sz="3200" dirty="0" smtClean="0">
                <a:latin typeface="Times New Roman" panose="02020603050405020304" pitchFamily="18" charset="0"/>
                <a:cs typeface="Times New Roman" panose="02020603050405020304" pitchFamily="18" charset="0"/>
              </a:rPr>
              <a:t>This question is found 3 times in the book of acts.</a:t>
            </a:r>
          </a:p>
          <a:p>
            <a:pPr marL="560070" indent="-514350">
              <a:buFont typeface="+mj-lt"/>
              <a:buAutoNum type="arabicPeriod"/>
            </a:pPr>
            <a:r>
              <a:rPr lang="en-US" sz="3200" dirty="0" smtClean="0">
                <a:latin typeface="Times New Roman" panose="02020603050405020304" pitchFamily="18" charset="0"/>
                <a:cs typeface="Times New Roman" panose="02020603050405020304" pitchFamily="18" charset="0"/>
              </a:rPr>
              <a:t>Acts 2 on the day of Pentecost</a:t>
            </a:r>
          </a:p>
          <a:p>
            <a:pPr marL="560070" indent="-514350">
              <a:buFont typeface="+mj-lt"/>
              <a:buAutoNum type="arabicPeriod"/>
            </a:pPr>
            <a:r>
              <a:rPr lang="en-US" sz="3200" dirty="0" smtClean="0">
                <a:latin typeface="Times New Roman" panose="02020603050405020304" pitchFamily="18" charset="0"/>
                <a:cs typeface="Times New Roman" panose="02020603050405020304" pitchFamily="18" charset="0"/>
              </a:rPr>
              <a:t>Acts 9; Saul </a:t>
            </a:r>
          </a:p>
          <a:p>
            <a:pPr marL="560070" indent="-514350">
              <a:buFont typeface="+mj-lt"/>
              <a:buAutoNum type="arabicPeriod"/>
            </a:pPr>
            <a:r>
              <a:rPr lang="en-US" sz="3200" dirty="0">
                <a:latin typeface="Times New Roman" panose="02020603050405020304" pitchFamily="18" charset="0"/>
                <a:cs typeface="Times New Roman" panose="02020603050405020304" pitchFamily="18" charset="0"/>
              </a:rPr>
              <a:t>I</a:t>
            </a:r>
            <a:r>
              <a:rPr lang="en-US" sz="3200" dirty="0" smtClean="0">
                <a:latin typeface="Times New Roman" panose="02020603050405020304" pitchFamily="18" charset="0"/>
                <a:cs typeface="Times New Roman" panose="02020603050405020304" pitchFamily="18" charset="0"/>
              </a:rPr>
              <a:t>n </a:t>
            </a:r>
            <a:r>
              <a:rPr lang="en-US" sz="3200" dirty="0">
                <a:latin typeface="Times New Roman" panose="02020603050405020304" pitchFamily="18" charset="0"/>
                <a:cs typeface="Times New Roman" panose="02020603050405020304" pitchFamily="18" charset="0"/>
              </a:rPr>
              <a:t>the jail </a:t>
            </a:r>
            <a:r>
              <a:rPr lang="en-US" sz="3200" dirty="0" smtClean="0">
                <a:latin typeface="Times New Roman" panose="02020603050405020304" pitchFamily="18" charset="0"/>
                <a:cs typeface="Times New Roman" panose="02020603050405020304" pitchFamily="18" charset="0"/>
              </a:rPr>
              <a:t>at Philippi.</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17007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The question asked &amp; answered</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a:latin typeface="Times New Roman" panose="02020603050405020304" pitchFamily="18" charset="0"/>
                <a:cs typeface="Times New Roman" panose="02020603050405020304" pitchFamily="18" charset="0"/>
              </a:rPr>
              <a:t>And he brought them out and said, " Sirs, what must I do to be saved</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So they said, " Believe on the Lord Jesus Christ, and you will be saved, you and your household</a:t>
            </a:r>
            <a:r>
              <a:rPr lang="en-US" sz="3200" dirty="0" smtClean="0">
                <a:latin typeface="Times New Roman" panose="02020603050405020304" pitchFamily="18" charset="0"/>
                <a:cs typeface="Times New Roman" panose="02020603050405020304" pitchFamily="18" charset="0"/>
              </a:rPr>
              <a:t>.“</a:t>
            </a:r>
          </a:p>
          <a:p>
            <a:pPr marL="45720" indent="0">
              <a:buNone/>
            </a:pPr>
            <a:r>
              <a:rPr lang="en-US" sz="3200" dirty="0" smtClean="0">
                <a:latin typeface="Times New Roman" panose="02020603050405020304" pitchFamily="18" charset="0"/>
                <a:cs typeface="Times New Roman" panose="02020603050405020304" pitchFamily="18" charset="0"/>
              </a:rPr>
              <a:t>- Acts 16:30-31</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9138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The question asked &amp; answered</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a:latin typeface="Times New Roman" panose="02020603050405020304" pitchFamily="18" charset="0"/>
                <a:cs typeface="Times New Roman" panose="02020603050405020304" pitchFamily="18" charset="0"/>
              </a:rPr>
              <a:t>Then they spoke the word of the Lord to him and to all who were in his house. </a:t>
            </a:r>
            <a:r>
              <a:rPr lang="en-US" sz="3200" dirty="0" smtClean="0">
                <a:latin typeface="Times New Roman" panose="02020603050405020304" pitchFamily="18" charset="0"/>
                <a:cs typeface="Times New Roman" panose="02020603050405020304" pitchFamily="18" charset="0"/>
              </a:rPr>
              <a:t>And </a:t>
            </a:r>
            <a:r>
              <a:rPr lang="en-US" sz="3200" dirty="0">
                <a:latin typeface="Times New Roman" panose="02020603050405020304" pitchFamily="18" charset="0"/>
                <a:cs typeface="Times New Roman" panose="02020603050405020304" pitchFamily="18" charset="0"/>
              </a:rPr>
              <a:t>he took them the same hour of the night and washed their stripes. And immediately he and all his family were baptized</a:t>
            </a:r>
            <a:r>
              <a:rPr lang="en-US" sz="3200" dirty="0" smtClean="0">
                <a:latin typeface="Times New Roman" panose="02020603050405020304" pitchFamily="18" charset="0"/>
                <a:cs typeface="Times New Roman" panose="02020603050405020304" pitchFamily="18" charset="0"/>
              </a:rPr>
              <a:t>.</a:t>
            </a:r>
          </a:p>
          <a:p>
            <a:pPr marL="45720" indent="0">
              <a:buNone/>
            </a:pPr>
            <a:r>
              <a:rPr lang="en-US" sz="3200" dirty="0" smtClean="0">
                <a:latin typeface="Times New Roman" panose="02020603050405020304" pitchFamily="18" charset="0"/>
                <a:cs typeface="Times New Roman" panose="02020603050405020304" pitchFamily="18" charset="0"/>
              </a:rPr>
              <a:t>- Acts 16:32-33</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6042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Examples of Conversion</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a:latin typeface="Times New Roman" panose="02020603050405020304" pitchFamily="18" charset="0"/>
                <a:cs typeface="Times New Roman" panose="02020603050405020304" pitchFamily="18" charset="0"/>
              </a:rPr>
              <a:t>The people of Samaria believed and was baptized.</a:t>
            </a:r>
          </a:p>
          <a:p>
            <a:pPr marL="45720" indent="0">
              <a:buNone/>
            </a:pPr>
            <a:endParaRPr lang="en-US" sz="3200" dirty="0" smtClean="0">
              <a:latin typeface="Times New Roman" panose="02020603050405020304" pitchFamily="18" charset="0"/>
              <a:cs typeface="Times New Roman" panose="02020603050405020304" pitchFamily="18" charset="0"/>
            </a:endParaRPr>
          </a:p>
          <a:p>
            <a:pPr marL="45720" indent="0">
              <a:buNone/>
            </a:pPr>
            <a:r>
              <a:rPr lang="en-US" sz="3200" dirty="0" smtClean="0">
                <a:latin typeface="Times New Roman" panose="02020603050405020304" pitchFamily="18" charset="0"/>
                <a:cs typeface="Times New Roman" panose="02020603050405020304" pitchFamily="18" charset="0"/>
              </a:rPr>
              <a:t>But </a:t>
            </a:r>
            <a:r>
              <a:rPr lang="en-US" sz="3200" dirty="0">
                <a:latin typeface="Times New Roman" panose="02020603050405020304" pitchFamily="18" charset="0"/>
                <a:cs typeface="Times New Roman" panose="02020603050405020304" pitchFamily="18" charset="0"/>
              </a:rPr>
              <a:t>when they believed Philip as he preached the things concerning the kingdom of God and the name of Jesus Christ, both men and women were baptized</a:t>
            </a:r>
            <a:r>
              <a:rPr lang="en-US" sz="3200" dirty="0" smtClean="0">
                <a:latin typeface="Times New Roman" panose="02020603050405020304" pitchFamily="18" charset="0"/>
                <a:cs typeface="Times New Roman" panose="02020603050405020304" pitchFamily="18" charset="0"/>
              </a:rPr>
              <a:t>. – Acts 8:12</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1754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Examples of Conversion</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fontScale="92500" lnSpcReduction="10000"/>
          </a:bodyPr>
          <a:lstStyle/>
          <a:p>
            <a:pPr marL="45720" indent="0">
              <a:buNone/>
            </a:pPr>
            <a:r>
              <a:rPr lang="en-US" sz="3200" dirty="0">
                <a:latin typeface="Times New Roman" panose="02020603050405020304" pitchFamily="18" charset="0"/>
                <a:cs typeface="Times New Roman" panose="02020603050405020304" pitchFamily="18" charset="0"/>
              </a:rPr>
              <a:t>The eunuch believed, confessed and was baptized</a:t>
            </a:r>
            <a:r>
              <a:rPr lang="en-US" sz="3200" dirty="0" smtClean="0">
                <a:latin typeface="Times New Roman" panose="02020603050405020304" pitchFamily="18" charset="0"/>
                <a:cs typeface="Times New Roman" panose="02020603050405020304" pitchFamily="18" charset="0"/>
              </a:rPr>
              <a:t>.</a:t>
            </a:r>
          </a:p>
          <a:p>
            <a:pPr marL="45720" indent="0">
              <a:buNone/>
            </a:pPr>
            <a:endParaRPr lang="en-US" sz="3200" dirty="0">
              <a:latin typeface="Times New Roman" panose="02020603050405020304" pitchFamily="18" charset="0"/>
              <a:cs typeface="Times New Roman" panose="02020603050405020304" pitchFamily="18" charset="0"/>
            </a:endParaRPr>
          </a:p>
          <a:p>
            <a:pPr marL="45720" indent="0">
              <a:buNone/>
            </a:pPr>
            <a:r>
              <a:rPr lang="en-US" sz="3200" dirty="0" smtClean="0">
                <a:latin typeface="Times New Roman" panose="02020603050405020304" pitchFamily="18" charset="0"/>
                <a:cs typeface="Times New Roman" panose="02020603050405020304" pitchFamily="18" charset="0"/>
              </a:rPr>
              <a:t>Now </a:t>
            </a:r>
            <a:r>
              <a:rPr lang="en-US" sz="3200" dirty="0">
                <a:latin typeface="Times New Roman" panose="02020603050405020304" pitchFamily="18" charset="0"/>
                <a:cs typeface="Times New Roman" panose="02020603050405020304" pitchFamily="18" charset="0"/>
              </a:rPr>
              <a:t>as they went down the road, they came to some water. And the eunuch said, " See, here is water. What hinders me from being baptized</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Then Philip said, " If you believe with all your heart, you may</a:t>
            </a:r>
            <a:r>
              <a:rPr lang="en-US" sz="3200" dirty="0" smtClean="0">
                <a:latin typeface="Times New Roman" panose="02020603050405020304" pitchFamily="18" charset="0"/>
                <a:cs typeface="Times New Roman" panose="02020603050405020304" pitchFamily="18" charset="0"/>
              </a:rPr>
              <a:t>.“ And </a:t>
            </a:r>
            <a:r>
              <a:rPr lang="en-US" sz="3200" dirty="0">
                <a:latin typeface="Times New Roman" panose="02020603050405020304" pitchFamily="18" charset="0"/>
                <a:cs typeface="Times New Roman" panose="02020603050405020304" pitchFamily="18" charset="0"/>
              </a:rPr>
              <a:t>he answered and said, "I believe that Jesus Christ is the Son of God</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So he commanded the chariot to stand still. And both Philip and the eunuch went down into the water, and he baptized </a:t>
            </a:r>
            <a:r>
              <a:rPr lang="en-US" sz="3200" dirty="0" smtClean="0">
                <a:latin typeface="Times New Roman" panose="02020603050405020304" pitchFamily="18" charset="0"/>
                <a:cs typeface="Times New Roman" panose="02020603050405020304" pitchFamily="18" charset="0"/>
              </a:rPr>
              <a:t>him. – Acts 8:36-38</a:t>
            </a:r>
          </a:p>
        </p:txBody>
      </p:sp>
    </p:spTree>
    <p:extLst>
      <p:ext uri="{BB962C8B-B14F-4D97-AF65-F5344CB8AC3E}">
        <p14:creationId xmlns:p14="http://schemas.microsoft.com/office/powerpoint/2010/main" val="432391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Acts 2:36-41</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fontScale="85000" lnSpcReduction="10000"/>
          </a:bodyPr>
          <a:lstStyle/>
          <a:p>
            <a:pPr marL="45720" indent="0">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Now when they heard this, they were cut to the heart, and said to Peter and the rest of the apostles, " Men and brethren, what shall we do</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Then Peter said to them, " Repent, and let every one of you be baptized in the name of Jesus Christ for the remission of sins; and you shall receive the gift of the Holy Spirit. </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For the promise is to you and to your children, and to all who are afar off, as many as the Lord our God will call</a:t>
            </a:r>
            <a:r>
              <a:rPr lang="en-US" sz="3200" dirty="0" smtClean="0">
                <a:latin typeface="Times New Roman" panose="02020603050405020304" pitchFamily="18" charset="0"/>
                <a:cs typeface="Times New Roman" panose="02020603050405020304" pitchFamily="18" charset="0"/>
              </a:rPr>
              <a:t>.“ And </a:t>
            </a:r>
            <a:r>
              <a:rPr lang="en-US" sz="3200" dirty="0">
                <a:latin typeface="Times New Roman" panose="02020603050405020304" pitchFamily="18" charset="0"/>
                <a:cs typeface="Times New Roman" panose="02020603050405020304" pitchFamily="18" charset="0"/>
              </a:rPr>
              <a:t>with many other words he testified and exhorted them, saying, "Be saved from this perverse generation." </a:t>
            </a:r>
            <a:r>
              <a:rPr lang="en-US" sz="3200" dirty="0" smtClean="0">
                <a:latin typeface="Times New Roman" panose="02020603050405020304" pitchFamily="18" charset="0"/>
                <a:cs typeface="Times New Roman" panose="02020603050405020304" pitchFamily="18" charset="0"/>
              </a:rPr>
              <a:t>Then </a:t>
            </a:r>
            <a:r>
              <a:rPr lang="en-US" sz="3200" dirty="0">
                <a:latin typeface="Times New Roman" panose="02020603050405020304" pitchFamily="18" charset="0"/>
                <a:cs typeface="Times New Roman" panose="02020603050405020304" pitchFamily="18" charset="0"/>
              </a:rPr>
              <a:t>those who gladly received his word were baptized; and that day about three thousand souls were added to them.</a:t>
            </a:r>
          </a:p>
        </p:txBody>
      </p:sp>
    </p:spTree>
    <p:extLst>
      <p:ext uri="{BB962C8B-B14F-4D97-AF65-F5344CB8AC3E}">
        <p14:creationId xmlns:p14="http://schemas.microsoft.com/office/powerpoint/2010/main" val="15035716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Examples of Conversion</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a:latin typeface="Times New Roman" panose="02020603050405020304" pitchFamily="18" charset="0"/>
                <a:cs typeface="Times New Roman" panose="02020603050405020304" pitchFamily="18" charset="0"/>
              </a:rPr>
              <a:t>Cornelius believed and was </a:t>
            </a:r>
            <a:r>
              <a:rPr lang="en-US" sz="3200" dirty="0" smtClean="0">
                <a:latin typeface="Times New Roman" panose="02020603050405020304" pitchFamily="18" charset="0"/>
                <a:cs typeface="Times New Roman" panose="02020603050405020304" pitchFamily="18" charset="0"/>
              </a:rPr>
              <a:t>baptized</a:t>
            </a:r>
          </a:p>
          <a:p>
            <a:pPr marL="45720" indent="0">
              <a:buNone/>
            </a:pPr>
            <a:endParaRPr lang="en-US" sz="3200" dirty="0">
              <a:latin typeface="Times New Roman" panose="02020603050405020304" pitchFamily="18" charset="0"/>
              <a:cs typeface="Times New Roman" panose="02020603050405020304" pitchFamily="18" charset="0"/>
            </a:endParaRPr>
          </a:p>
          <a:p>
            <a:pPr marL="45720" indent="0">
              <a:buNone/>
            </a:pPr>
            <a:r>
              <a:rPr lang="en-US" sz="3200" dirty="0" smtClean="0">
                <a:latin typeface="Times New Roman" panose="02020603050405020304" pitchFamily="18" charset="0"/>
                <a:cs typeface="Times New Roman" panose="02020603050405020304" pitchFamily="18" charset="0"/>
              </a:rPr>
              <a:t>And </a:t>
            </a:r>
            <a:r>
              <a:rPr lang="en-US" sz="3200" dirty="0">
                <a:latin typeface="Times New Roman" panose="02020603050405020304" pitchFamily="18" charset="0"/>
                <a:cs typeface="Times New Roman" panose="02020603050405020304" pitchFamily="18" charset="0"/>
              </a:rPr>
              <a:t>he commanded them to be baptized in the name of the Lord. Then they asked him to stay a few days</a:t>
            </a:r>
            <a:r>
              <a:rPr lang="en-US" sz="3200" dirty="0" smtClean="0">
                <a:latin typeface="Times New Roman" panose="02020603050405020304" pitchFamily="18" charset="0"/>
                <a:cs typeface="Times New Roman" panose="02020603050405020304" pitchFamily="18" charset="0"/>
              </a:rPr>
              <a:t>.</a:t>
            </a:r>
          </a:p>
          <a:p>
            <a:pPr marL="45720" indent="0">
              <a:buNone/>
            </a:pPr>
            <a:r>
              <a:rPr lang="en-US" sz="3200" dirty="0" smtClean="0">
                <a:latin typeface="Times New Roman" panose="02020603050405020304" pitchFamily="18" charset="0"/>
                <a:cs typeface="Times New Roman" panose="02020603050405020304" pitchFamily="18" charset="0"/>
              </a:rPr>
              <a:t>- Acts 10:48</a:t>
            </a:r>
          </a:p>
        </p:txBody>
      </p:sp>
    </p:spTree>
    <p:extLst>
      <p:ext uri="{BB962C8B-B14F-4D97-AF65-F5344CB8AC3E}">
        <p14:creationId xmlns:p14="http://schemas.microsoft.com/office/powerpoint/2010/main" val="1997498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Examples of Conversion</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a:latin typeface="Times New Roman" panose="02020603050405020304" pitchFamily="18" charset="0"/>
                <a:cs typeface="Times New Roman" panose="02020603050405020304" pitchFamily="18" charset="0"/>
              </a:rPr>
              <a:t>Lydia was </a:t>
            </a:r>
            <a:r>
              <a:rPr lang="en-US" sz="3200" dirty="0" smtClean="0">
                <a:latin typeface="Times New Roman" panose="02020603050405020304" pitchFamily="18" charset="0"/>
                <a:cs typeface="Times New Roman" panose="02020603050405020304" pitchFamily="18" charset="0"/>
              </a:rPr>
              <a:t>baptized</a:t>
            </a:r>
          </a:p>
          <a:p>
            <a:pPr marL="45720" indent="0">
              <a:buNone/>
            </a:pPr>
            <a:r>
              <a:rPr lang="en-US" sz="3200" dirty="0" smtClean="0">
                <a:latin typeface="Times New Roman" panose="02020603050405020304" pitchFamily="18" charset="0"/>
                <a:cs typeface="Times New Roman" panose="02020603050405020304" pitchFamily="18" charset="0"/>
              </a:rPr>
              <a:t>Now </a:t>
            </a:r>
            <a:r>
              <a:rPr lang="en-US" sz="3200" dirty="0">
                <a:latin typeface="Times New Roman" panose="02020603050405020304" pitchFamily="18" charset="0"/>
                <a:cs typeface="Times New Roman" panose="02020603050405020304" pitchFamily="18" charset="0"/>
              </a:rPr>
              <a:t>a certain woman named Lydia heard us. She was a seller of purple from the city of Thyatira, who worshiped God. The Lord opened her heart to heed the things spoken by Paul. 15 And when she and her household were baptized, she begged us, saying, " If you have judged me to be faithful to the Lord, come to my house and stay." So she persuaded us</a:t>
            </a:r>
            <a:r>
              <a:rPr lang="en-US" sz="3200" dirty="0" smtClean="0">
                <a:latin typeface="Times New Roman" panose="02020603050405020304" pitchFamily="18" charset="0"/>
                <a:cs typeface="Times New Roman" panose="02020603050405020304" pitchFamily="18" charset="0"/>
              </a:rPr>
              <a:t>.</a:t>
            </a:r>
          </a:p>
          <a:p>
            <a:pPr marL="45720" indent="0">
              <a:buNone/>
            </a:pPr>
            <a:r>
              <a:rPr lang="en-US" sz="3200" dirty="0" smtClean="0">
                <a:latin typeface="Times New Roman" panose="02020603050405020304" pitchFamily="18" charset="0"/>
                <a:cs typeface="Times New Roman" panose="02020603050405020304" pitchFamily="18" charset="0"/>
              </a:rPr>
              <a:t>Acts 16:14-15</a:t>
            </a:r>
          </a:p>
        </p:txBody>
      </p:sp>
    </p:spTree>
    <p:extLst>
      <p:ext uri="{BB962C8B-B14F-4D97-AF65-F5344CB8AC3E}">
        <p14:creationId xmlns:p14="http://schemas.microsoft.com/office/powerpoint/2010/main" val="2076574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Examples of Conversion</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a:latin typeface="Times New Roman" panose="02020603050405020304" pitchFamily="18" charset="0"/>
                <a:cs typeface="Times New Roman" panose="02020603050405020304" pitchFamily="18" charset="0"/>
              </a:rPr>
              <a:t>1. The people of Samaria believed and was baptized.</a:t>
            </a:r>
          </a:p>
          <a:p>
            <a:pPr marL="45720" indent="0">
              <a:buNone/>
            </a:pPr>
            <a:r>
              <a:rPr lang="en-US" sz="3200" dirty="0">
                <a:latin typeface="Times New Roman" panose="02020603050405020304" pitchFamily="18" charset="0"/>
                <a:cs typeface="Times New Roman" panose="02020603050405020304" pitchFamily="18" charset="0"/>
              </a:rPr>
              <a:t>Acts 8:5-13</a:t>
            </a:r>
          </a:p>
          <a:p>
            <a:pPr marL="45720" indent="0">
              <a:buNone/>
            </a:pPr>
            <a:r>
              <a:rPr lang="en-US" sz="3200" dirty="0">
                <a:latin typeface="Times New Roman" panose="02020603050405020304" pitchFamily="18" charset="0"/>
                <a:cs typeface="Times New Roman" panose="02020603050405020304" pitchFamily="18" charset="0"/>
              </a:rPr>
              <a:t>2. The eunuch believed, confessed and was baptized.</a:t>
            </a:r>
          </a:p>
          <a:p>
            <a:pPr marL="45720" indent="0">
              <a:buNone/>
            </a:pPr>
            <a:r>
              <a:rPr lang="en-US" sz="3200" dirty="0">
                <a:latin typeface="Times New Roman" panose="02020603050405020304" pitchFamily="18" charset="0"/>
                <a:cs typeface="Times New Roman" panose="02020603050405020304" pitchFamily="18" charset="0"/>
              </a:rPr>
              <a:t>Acts 8:35-39</a:t>
            </a:r>
          </a:p>
          <a:p>
            <a:pPr marL="45720" indent="0">
              <a:buNone/>
            </a:pPr>
            <a:r>
              <a:rPr lang="en-US" sz="3200" dirty="0">
                <a:latin typeface="Times New Roman" panose="02020603050405020304" pitchFamily="18" charset="0"/>
                <a:cs typeface="Times New Roman" panose="02020603050405020304" pitchFamily="18" charset="0"/>
              </a:rPr>
              <a:t>3. Saul was </a:t>
            </a:r>
            <a:r>
              <a:rPr lang="en-US" sz="3200" dirty="0" smtClean="0">
                <a:latin typeface="Times New Roman" panose="02020603050405020304" pitchFamily="18" charset="0"/>
                <a:cs typeface="Times New Roman" panose="02020603050405020304" pitchFamily="18" charset="0"/>
              </a:rPr>
              <a:t>baptized.</a:t>
            </a:r>
          </a:p>
          <a:p>
            <a:pPr marL="45720" indent="0">
              <a:buNone/>
            </a:pPr>
            <a:r>
              <a:rPr lang="en-US" sz="3200" dirty="0" smtClean="0">
                <a:latin typeface="Times New Roman" panose="02020603050405020304" pitchFamily="18" charset="0"/>
                <a:cs typeface="Times New Roman" panose="02020603050405020304" pitchFamily="18" charset="0"/>
              </a:rPr>
              <a:t>Acts 9:17-18</a:t>
            </a:r>
            <a:endParaRPr lang="en-US" sz="3200" dirty="0">
              <a:latin typeface="Times New Roman" panose="02020603050405020304" pitchFamily="18" charset="0"/>
              <a:cs typeface="Times New Roman" panose="02020603050405020304" pitchFamily="18" charset="0"/>
            </a:endParaRPr>
          </a:p>
          <a:p>
            <a:pPr marL="4572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209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Examples of Conversion</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a:latin typeface="Times New Roman" panose="02020603050405020304" pitchFamily="18" charset="0"/>
                <a:cs typeface="Times New Roman" panose="02020603050405020304" pitchFamily="18" charset="0"/>
              </a:rPr>
              <a:t>4. Cornelius believed and was baptized.</a:t>
            </a:r>
          </a:p>
          <a:p>
            <a:pPr marL="45720" indent="0">
              <a:buNone/>
            </a:pPr>
            <a:r>
              <a:rPr lang="en-US" sz="3200" dirty="0">
                <a:latin typeface="Times New Roman" panose="02020603050405020304" pitchFamily="18" charset="0"/>
                <a:cs typeface="Times New Roman" panose="02020603050405020304" pitchFamily="18" charset="0"/>
              </a:rPr>
              <a:t>Acts 10:34-49. </a:t>
            </a:r>
          </a:p>
          <a:p>
            <a:pPr marL="45720" indent="0">
              <a:buNone/>
            </a:pPr>
            <a:r>
              <a:rPr lang="en-US" sz="3200" dirty="0">
                <a:latin typeface="Times New Roman" panose="02020603050405020304" pitchFamily="18" charset="0"/>
                <a:cs typeface="Times New Roman" panose="02020603050405020304" pitchFamily="18" charset="0"/>
              </a:rPr>
              <a:t>5. The jailor believed and was baptized. Acts 16:30-34</a:t>
            </a:r>
          </a:p>
          <a:p>
            <a:pPr marL="45720" indent="0">
              <a:buNone/>
            </a:pPr>
            <a:r>
              <a:rPr lang="en-US" sz="3200" dirty="0">
                <a:latin typeface="Times New Roman" panose="02020603050405020304" pitchFamily="18" charset="0"/>
                <a:cs typeface="Times New Roman" panose="02020603050405020304" pitchFamily="18" charset="0"/>
              </a:rPr>
              <a:t>6. Lydia </a:t>
            </a:r>
            <a:r>
              <a:rPr lang="en-US" sz="3200" dirty="0" smtClean="0">
                <a:latin typeface="Times New Roman" panose="02020603050405020304" pitchFamily="18" charset="0"/>
                <a:cs typeface="Times New Roman" panose="02020603050405020304" pitchFamily="18" charset="0"/>
              </a:rPr>
              <a:t>was </a:t>
            </a:r>
            <a:r>
              <a:rPr lang="en-US" sz="3200" dirty="0">
                <a:latin typeface="Times New Roman" panose="02020603050405020304" pitchFamily="18" charset="0"/>
                <a:cs typeface="Times New Roman" panose="02020603050405020304" pitchFamily="18" charset="0"/>
              </a:rPr>
              <a:t>baptized. Acts 16:13-15</a:t>
            </a:r>
          </a:p>
          <a:p>
            <a:pPr marL="4572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3086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ONE MUST HEAR THE GOSPEL</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a:latin typeface="Times New Roman" panose="02020603050405020304" pitchFamily="18" charset="0"/>
                <a:cs typeface="Times New Roman" panose="02020603050405020304" pitchFamily="18" charset="0"/>
              </a:rPr>
              <a:t>Now a certain woman named Lydia heard </a:t>
            </a:r>
            <a:r>
              <a:rPr lang="en-US" sz="3200" dirty="0" smtClean="0">
                <a:latin typeface="Times New Roman" panose="02020603050405020304" pitchFamily="18" charset="0"/>
                <a:cs typeface="Times New Roman" panose="02020603050405020304" pitchFamily="18" charset="0"/>
              </a:rPr>
              <a:t>us…. – Acts 16:14</a:t>
            </a:r>
          </a:p>
          <a:p>
            <a:pPr marL="45720" indent="0">
              <a:buNone/>
            </a:pPr>
            <a:endParaRPr lang="en-US" sz="3200" dirty="0">
              <a:latin typeface="Times New Roman" panose="02020603050405020304" pitchFamily="18" charset="0"/>
              <a:cs typeface="Times New Roman" panose="02020603050405020304" pitchFamily="18" charset="0"/>
            </a:endParaRPr>
          </a:p>
          <a:p>
            <a:pPr marL="45720" indent="0">
              <a:buNone/>
            </a:pPr>
            <a:r>
              <a:rPr lang="en-US" sz="3200" dirty="0" smtClean="0">
                <a:latin typeface="Times New Roman" panose="02020603050405020304" pitchFamily="18" charset="0"/>
                <a:cs typeface="Times New Roman" panose="02020603050405020304" pitchFamily="18" charset="0"/>
              </a:rPr>
              <a:t>So </a:t>
            </a:r>
            <a:r>
              <a:rPr lang="en-US" sz="3200" dirty="0">
                <a:latin typeface="Times New Roman" panose="02020603050405020304" pitchFamily="18" charset="0"/>
                <a:cs typeface="Times New Roman" panose="02020603050405020304" pitchFamily="18" charset="0"/>
              </a:rPr>
              <a:t>then faith comes by hearing, and hearing by the word of God</a:t>
            </a:r>
            <a:r>
              <a:rPr lang="en-US" sz="3200" dirty="0" smtClean="0">
                <a:latin typeface="Times New Roman" panose="02020603050405020304" pitchFamily="18" charset="0"/>
                <a:cs typeface="Times New Roman" panose="02020603050405020304" pitchFamily="18" charset="0"/>
              </a:rPr>
              <a:t>. – Romans 10:17</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5332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ONE MUST BELIEVE THE GOSPEL</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a:latin typeface="Times New Roman" panose="02020603050405020304" pitchFamily="18" charset="0"/>
                <a:cs typeface="Times New Roman" panose="02020603050405020304" pitchFamily="18" charset="0"/>
              </a:rPr>
              <a:t>though He was a Son, yet He learned obedience by the things which He suffered. </a:t>
            </a:r>
            <a:r>
              <a:rPr lang="en-US" sz="3200" dirty="0" smtClean="0">
                <a:latin typeface="Times New Roman" panose="02020603050405020304" pitchFamily="18" charset="0"/>
                <a:cs typeface="Times New Roman" panose="02020603050405020304" pitchFamily="18" charset="0"/>
              </a:rPr>
              <a:t>And </a:t>
            </a:r>
            <a:r>
              <a:rPr lang="en-US" sz="3200" dirty="0">
                <a:latin typeface="Times New Roman" panose="02020603050405020304" pitchFamily="18" charset="0"/>
                <a:cs typeface="Times New Roman" panose="02020603050405020304" pitchFamily="18" charset="0"/>
              </a:rPr>
              <a:t>having been perfected, He became the author of eternal salvation to all who obey Him</a:t>
            </a:r>
            <a:r>
              <a:rPr lang="en-US" sz="3200" dirty="0" smtClean="0">
                <a:latin typeface="Times New Roman" panose="02020603050405020304" pitchFamily="18" charset="0"/>
                <a:cs typeface="Times New Roman" panose="02020603050405020304" pitchFamily="18" charset="0"/>
              </a:rPr>
              <a:t>,</a:t>
            </a:r>
          </a:p>
          <a:p>
            <a:pPr marL="45720" indent="0">
              <a:buNone/>
            </a:pPr>
            <a:r>
              <a:rPr lang="en-US" sz="3200" dirty="0" smtClean="0">
                <a:latin typeface="Times New Roman" panose="02020603050405020304" pitchFamily="18" charset="0"/>
                <a:cs typeface="Times New Roman" panose="02020603050405020304" pitchFamily="18" charset="0"/>
              </a:rPr>
              <a:t>- Hebrews 5:8-9</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378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ONE MUST BELIEVE THE GOSPEL</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a:latin typeface="Times New Roman" panose="02020603050405020304" pitchFamily="18" charset="0"/>
                <a:cs typeface="Times New Roman" panose="02020603050405020304" pitchFamily="18" charset="0"/>
              </a:rPr>
              <a:t>Then Jesus said to them again, " I am going away, and you will seek Me, and will die in your sin. Where I go you cannot come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So the Jews said, "Will He kill Himself, because He says, ' Where I go you cannot come </a:t>
            </a:r>
            <a:r>
              <a:rPr lang="en-US" sz="3200" dirty="0" smtClean="0">
                <a:latin typeface="Times New Roman" panose="02020603050405020304" pitchFamily="18" charset="0"/>
                <a:cs typeface="Times New Roman" panose="02020603050405020304" pitchFamily="18" charset="0"/>
              </a:rPr>
              <a:t>'?"And </a:t>
            </a:r>
            <a:r>
              <a:rPr lang="en-US" sz="3200" dirty="0">
                <a:latin typeface="Times New Roman" panose="02020603050405020304" pitchFamily="18" charset="0"/>
                <a:cs typeface="Times New Roman" panose="02020603050405020304" pitchFamily="18" charset="0"/>
              </a:rPr>
              <a:t>He said to them, " You are from beneath; I am from above. You are of this world; I am not of this world</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Therefore I said to you that you will die in your sins; for if you do not believe that I am He, you will die in your sins</a:t>
            </a:r>
            <a:r>
              <a:rPr lang="en-US" sz="3200" dirty="0" smtClean="0">
                <a:latin typeface="Times New Roman" panose="02020603050405020304" pitchFamily="18" charset="0"/>
                <a:cs typeface="Times New Roman" panose="02020603050405020304" pitchFamily="18" charset="0"/>
              </a:rPr>
              <a:t>.“ – John 8:21-24</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32089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ONE MUST REPENT OF SIN</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a:latin typeface="Times New Roman" panose="02020603050405020304" pitchFamily="18" charset="0"/>
                <a:cs typeface="Times New Roman" panose="02020603050405020304" pitchFamily="18" charset="0"/>
              </a:rPr>
              <a:t>I tell you, no; but unless you repent you will all likewise perish. </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Or those eighteen on whom the tower in Siloam fell and killed them, do you think that they were worse sinners than all other men who dwelt in Jerusalem? </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 tell you, no; but unless you repent you will all likewise perish</a:t>
            </a:r>
            <a:r>
              <a:rPr lang="en-US" sz="3200" dirty="0" smtClean="0">
                <a:latin typeface="Times New Roman" panose="02020603050405020304" pitchFamily="18" charset="0"/>
                <a:cs typeface="Times New Roman" panose="02020603050405020304" pitchFamily="18" charset="0"/>
              </a:rPr>
              <a:t>.“</a:t>
            </a:r>
          </a:p>
          <a:p>
            <a:pPr marL="45720" indent="0">
              <a:buNone/>
            </a:pPr>
            <a:r>
              <a:rPr lang="en-US" sz="3200" dirty="0" smtClean="0">
                <a:latin typeface="Times New Roman" panose="02020603050405020304" pitchFamily="18" charset="0"/>
                <a:cs typeface="Times New Roman" panose="02020603050405020304" pitchFamily="18" charset="0"/>
              </a:rPr>
              <a:t>- Luke 13:3-5</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755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ONE MUST CONFESS CHRIST</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a:latin typeface="Times New Roman" panose="02020603050405020304" pitchFamily="18" charset="0"/>
                <a:cs typeface="Times New Roman" panose="02020603050405020304" pitchFamily="18" charset="0"/>
              </a:rPr>
              <a:t>Then Philip said, " If you believe with all your heart, you may</a:t>
            </a:r>
            <a:r>
              <a:rPr lang="en-US" sz="3200" dirty="0" smtClean="0">
                <a:latin typeface="Times New Roman" panose="02020603050405020304" pitchFamily="18" charset="0"/>
                <a:cs typeface="Times New Roman" panose="02020603050405020304" pitchFamily="18" charset="0"/>
              </a:rPr>
              <a:t>.“ And </a:t>
            </a:r>
            <a:r>
              <a:rPr lang="en-US" sz="3200" dirty="0">
                <a:latin typeface="Times New Roman" panose="02020603050405020304" pitchFamily="18" charset="0"/>
                <a:cs typeface="Times New Roman" panose="02020603050405020304" pitchFamily="18" charset="0"/>
              </a:rPr>
              <a:t>he answered and said, "I believe that Jesus Christ is the Son of God</a:t>
            </a:r>
            <a:r>
              <a:rPr lang="en-US" sz="3200" dirty="0" smtClean="0">
                <a:latin typeface="Times New Roman" panose="02020603050405020304" pitchFamily="18" charset="0"/>
                <a:cs typeface="Times New Roman" panose="02020603050405020304" pitchFamily="18" charset="0"/>
              </a:rPr>
              <a:t>.“</a:t>
            </a:r>
          </a:p>
          <a:p>
            <a:pPr marL="45720" indent="0">
              <a:buNone/>
            </a:pPr>
            <a:r>
              <a:rPr lang="en-US" sz="3200" dirty="0" smtClean="0">
                <a:latin typeface="Times New Roman" panose="02020603050405020304" pitchFamily="18" charset="0"/>
                <a:cs typeface="Times New Roman" panose="02020603050405020304" pitchFamily="18" charset="0"/>
              </a:rPr>
              <a:t>- Acts 8:37</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11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ONE MUST CONFESS CHRIST</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a:latin typeface="Times New Roman" panose="02020603050405020304" pitchFamily="18" charset="0"/>
                <a:cs typeface="Times New Roman" panose="02020603050405020304" pitchFamily="18" charset="0"/>
              </a:rPr>
              <a:t>that if you confess with your mouth the Lord Jesus and believe in your heart that God has raised Him from the dead, you will be saved. </a:t>
            </a:r>
            <a:r>
              <a:rPr lang="en-US" sz="3200" dirty="0" smtClean="0">
                <a:latin typeface="Times New Roman" panose="02020603050405020304" pitchFamily="18" charset="0"/>
                <a:cs typeface="Times New Roman" panose="02020603050405020304" pitchFamily="18" charset="0"/>
              </a:rPr>
              <a:t>For </a:t>
            </a:r>
            <a:r>
              <a:rPr lang="en-US" sz="3200" dirty="0">
                <a:latin typeface="Times New Roman" panose="02020603050405020304" pitchFamily="18" charset="0"/>
                <a:cs typeface="Times New Roman" panose="02020603050405020304" pitchFamily="18" charset="0"/>
              </a:rPr>
              <a:t>with the heart one believes unto righteousness, and with the mouth confession is made unto salvation</a:t>
            </a:r>
            <a:r>
              <a:rPr lang="en-US" sz="3200" dirty="0" smtClean="0">
                <a:latin typeface="Times New Roman" panose="02020603050405020304" pitchFamily="18" charset="0"/>
                <a:cs typeface="Times New Roman" panose="02020603050405020304" pitchFamily="18" charset="0"/>
              </a:rPr>
              <a:t>.</a:t>
            </a:r>
          </a:p>
          <a:p>
            <a:pPr marL="45720" indent="0">
              <a:buNone/>
            </a:pPr>
            <a:r>
              <a:rPr lang="en-US" sz="3200" dirty="0" smtClean="0">
                <a:latin typeface="Times New Roman" panose="02020603050405020304" pitchFamily="18" charset="0"/>
                <a:cs typeface="Times New Roman" panose="02020603050405020304" pitchFamily="18" charset="0"/>
              </a:rPr>
              <a:t>- Romans 10:9-10</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2125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WHAT</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smtClean="0">
                <a:latin typeface="Times New Roman" panose="02020603050405020304" pitchFamily="18" charset="0"/>
                <a:cs typeface="Times New Roman" panose="02020603050405020304" pitchFamily="18" charset="0"/>
              </a:rPr>
              <a:t>Since </a:t>
            </a:r>
            <a:r>
              <a:rPr lang="en-US" sz="3200" dirty="0">
                <a:latin typeface="Times New Roman" panose="02020603050405020304" pitchFamily="18" charset="0"/>
                <a:cs typeface="Times New Roman" panose="02020603050405020304" pitchFamily="18" charset="0"/>
              </a:rPr>
              <a:t>you have purified your souls in obeying the truth through the Spirit in sincere love of the brethren, love one another fervently with a pure heart</a:t>
            </a:r>
            <a:r>
              <a:rPr lang="en-US" sz="3200" dirty="0" smtClean="0">
                <a:latin typeface="Times New Roman" panose="02020603050405020304" pitchFamily="18" charset="0"/>
                <a:cs typeface="Times New Roman" panose="02020603050405020304" pitchFamily="18" charset="0"/>
              </a:rPr>
              <a:t>,</a:t>
            </a:r>
          </a:p>
          <a:p>
            <a:pPr marL="45720" indent="0">
              <a:buNone/>
            </a:pPr>
            <a:r>
              <a:rPr lang="en-US" sz="3200" dirty="0" smtClean="0">
                <a:latin typeface="Times New Roman" panose="02020603050405020304" pitchFamily="18" charset="0"/>
                <a:cs typeface="Times New Roman" panose="02020603050405020304" pitchFamily="18" charset="0"/>
              </a:rPr>
              <a:t>- 1 Peter 1:22</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02665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ONE MUST BE IMMERSED</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smtClean="0">
                <a:latin typeface="Times New Roman" panose="02020603050405020304" pitchFamily="18" charset="0"/>
                <a:cs typeface="Times New Roman" panose="02020603050405020304" pitchFamily="18" charset="0"/>
              </a:rPr>
              <a:t>He </a:t>
            </a:r>
            <a:r>
              <a:rPr lang="en-US" sz="3200" dirty="0">
                <a:latin typeface="Times New Roman" panose="02020603050405020304" pitchFamily="18" charset="0"/>
                <a:cs typeface="Times New Roman" panose="02020603050405020304" pitchFamily="18" charset="0"/>
              </a:rPr>
              <a:t>who believes and is baptized will be saved; but he who does not believe will be condemned</a:t>
            </a:r>
            <a:r>
              <a:rPr lang="en-US" sz="3200" dirty="0" smtClean="0">
                <a:latin typeface="Times New Roman" panose="02020603050405020304" pitchFamily="18" charset="0"/>
                <a:cs typeface="Times New Roman" panose="02020603050405020304" pitchFamily="18" charset="0"/>
              </a:rPr>
              <a:t>. – Mark 16:16</a:t>
            </a:r>
          </a:p>
          <a:p>
            <a:pPr marL="45720" indent="0">
              <a:buNone/>
            </a:pPr>
            <a:r>
              <a:rPr lang="en-US" sz="3200" dirty="0" smtClean="0">
                <a:latin typeface="Times New Roman" panose="02020603050405020304" pitchFamily="18" charset="0"/>
                <a:cs typeface="Times New Roman" panose="02020603050405020304" pitchFamily="18" charset="0"/>
              </a:rPr>
              <a:t>And </a:t>
            </a:r>
            <a:r>
              <a:rPr lang="en-US" sz="3200" dirty="0">
                <a:latin typeface="Times New Roman" panose="02020603050405020304" pitchFamily="18" charset="0"/>
                <a:cs typeface="Times New Roman" panose="02020603050405020304" pitchFamily="18" charset="0"/>
              </a:rPr>
              <a:t>now why are you waiting? Arise and be baptized, and wash away your sins, calling on the name of the Lord. </a:t>
            </a:r>
            <a:r>
              <a:rPr lang="en-US" sz="3200" dirty="0" smtClean="0">
                <a:latin typeface="Times New Roman" panose="02020603050405020304" pitchFamily="18" charset="0"/>
                <a:cs typeface="Times New Roman" panose="02020603050405020304" pitchFamily="18" charset="0"/>
              </a:rPr>
              <a:t>‘</a:t>
            </a:r>
          </a:p>
          <a:p>
            <a:pPr marL="45720" indent="0">
              <a:buNone/>
            </a:pPr>
            <a:r>
              <a:rPr lang="en-US" sz="3200" dirty="0" smtClean="0">
                <a:latin typeface="Times New Roman" panose="02020603050405020304" pitchFamily="18" charset="0"/>
                <a:cs typeface="Times New Roman" panose="02020603050405020304" pitchFamily="18" charset="0"/>
              </a:rPr>
              <a:t>- Acts 22:16</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56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God must be obeyed</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a:latin typeface="Times New Roman" panose="02020603050405020304" pitchFamily="18" charset="0"/>
                <a:cs typeface="Times New Roman" panose="02020603050405020304" pitchFamily="18" charset="0"/>
              </a:rPr>
              <a:t>though He was a Son, yet He learned obedience by the things which He suffered. </a:t>
            </a:r>
            <a:r>
              <a:rPr lang="en-US" sz="3200" dirty="0" smtClean="0">
                <a:latin typeface="Times New Roman" panose="02020603050405020304" pitchFamily="18" charset="0"/>
                <a:cs typeface="Times New Roman" panose="02020603050405020304" pitchFamily="18" charset="0"/>
              </a:rPr>
              <a:t>And </a:t>
            </a:r>
            <a:r>
              <a:rPr lang="en-US" sz="3200" dirty="0">
                <a:latin typeface="Times New Roman" panose="02020603050405020304" pitchFamily="18" charset="0"/>
                <a:cs typeface="Times New Roman" panose="02020603050405020304" pitchFamily="18" charset="0"/>
              </a:rPr>
              <a:t>having been perfected, He became the author of eternal salvation to all </a:t>
            </a:r>
            <a:r>
              <a:rPr lang="en-US" sz="3200" dirty="0" smtClean="0">
                <a:latin typeface="Times New Roman" panose="02020603050405020304" pitchFamily="18" charset="0"/>
                <a:cs typeface="Times New Roman" panose="02020603050405020304" pitchFamily="18" charset="0"/>
              </a:rPr>
              <a:t>WHO OBEY HIM,</a:t>
            </a:r>
          </a:p>
          <a:p>
            <a:pPr marL="45720" indent="0">
              <a:buNone/>
            </a:pPr>
            <a:r>
              <a:rPr lang="en-US" sz="3200" dirty="0" smtClean="0">
                <a:latin typeface="Times New Roman" panose="02020603050405020304" pitchFamily="18" charset="0"/>
                <a:cs typeface="Times New Roman" panose="02020603050405020304" pitchFamily="18" charset="0"/>
              </a:rPr>
              <a:t>- Hebrews 5:8-9</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077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MUST</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lnSpcReduction="10000"/>
          </a:bodyPr>
          <a:lstStyle/>
          <a:p>
            <a:pPr marL="45720" indent="0">
              <a:buNone/>
            </a:pPr>
            <a:r>
              <a:rPr lang="en-US" sz="3200" dirty="0" smtClean="0">
                <a:latin typeface="Times New Roman" panose="02020603050405020304" pitchFamily="18" charset="0"/>
                <a:cs typeface="Times New Roman" panose="02020603050405020304" pitchFamily="18" charset="0"/>
              </a:rPr>
              <a:t>Jesus </a:t>
            </a:r>
            <a:r>
              <a:rPr lang="en-US" sz="3200" dirty="0">
                <a:latin typeface="Times New Roman" panose="02020603050405020304" pitchFamily="18" charset="0"/>
                <a:cs typeface="Times New Roman" panose="02020603050405020304" pitchFamily="18" charset="0"/>
              </a:rPr>
              <a:t>answered and said to him, " Most assuredly, I say to you, unless one is born again, he cannot see the kingdom of God</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Nicodemus said to Him, " How can a man be born when he is old? Can he enter a second time into his mother's womb and be born</a:t>
            </a:r>
            <a:r>
              <a:rPr lang="en-US" sz="3200" dirty="0" smtClean="0">
                <a:latin typeface="Times New Roman" panose="02020603050405020304" pitchFamily="18" charset="0"/>
                <a:cs typeface="Times New Roman" panose="02020603050405020304" pitchFamily="18" charset="0"/>
              </a:rPr>
              <a:t>?“ Jesus </a:t>
            </a:r>
            <a:r>
              <a:rPr lang="en-US" sz="3200" dirty="0">
                <a:latin typeface="Times New Roman" panose="02020603050405020304" pitchFamily="18" charset="0"/>
                <a:cs typeface="Times New Roman" panose="02020603050405020304" pitchFamily="18" charset="0"/>
              </a:rPr>
              <a:t>answered, " Most assuredly, I say to you, unless one is born of water and the Spirit, he cannot enter the kingdom of God. </a:t>
            </a:r>
            <a:r>
              <a:rPr lang="en-US" sz="3200" dirty="0" smtClean="0">
                <a:latin typeface="Times New Roman" panose="02020603050405020304" pitchFamily="18" charset="0"/>
                <a:cs typeface="Times New Roman" panose="02020603050405020304" pitchFamily="18" charset="0"/>
              </a:rPr>
              <a:t>That </a:t>
            </a:r>
            <a:r>
              <a:rPr lang="en-US" sz="3200" dirty="0">
                <a:latin typeface="Times New Roman" panose="02020603050405020304" pitchFamily="18" charset="0"/>
                <a:cs typeface="Times New Roman" panose="02020603050405020304" pitchFamily="18" charset="0"/>
              </a:rPr>
              <a:t>which is born of the flesh is flesh, and that which is born of the Spirit is spirit. </a:t>
            </a:r>
            <a:r>
              <a:rPr lang="en-US" sz="3200" dirty="0" smtClean="0">
                <a:latin typeface="Times New Roman" panose="02020603050405020304" pitchFamily="18" charset="0"/>
                <a:cs typeface="Times New Roman" panose="02020603050405020304" pitchFamily="18" charset="0"/>
              </a:rPr>
              <a:t>Do </a:t>
            </a:r>
            <a:r>
              <a:rPr lang="en-US" sz="3200" dirty="0">
                <a:latin typeface="Times New Roman" panose="02020603050405020304" pitchFamily="18" charset="0"/>
                <a:cs typeface="Times New Roman" panose="02020603050405020304" pitchFamily="18" charset="0"/>
              </a:rPr>
              <a:t>not marvel that I said to you, ' You must be born again. </a:t>
            </a:r>
            <a:r>
              <a:rPr lang="en-US" sz="3200" dirty="0" smtClean="0">
                <a:latin typeface="Times New Roman" panose="02020603050405020304" pitchFamily="18" charset="0"/>
                <a:cs typeface="Times New Roman" panose="02020603050405020304" pitchFamily="18" charset="0"/>
              </a:rPr>
              <a:t>‘ – John 3:3-7</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7772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I</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a:latin typeface="Times New Roman" panose="02020603050405020304" pitchFamily="18" charset="0"/>
                <a:cs typeface="Times New Roman" panose="02020603050405020304" pitchFamily="18" charset="0"/>
              </a:rPr>
              <a:t>This word makes it an individual responsibility in the blessing of redemption</a:t>
            </a:r>
            <a:r>
              <a:rPr lang="en-US" sz="3200" dirty="0" smtClean="0">
                <a:latin typeface="Times New Roman" panose="02020603050405020304" pitchFamily="18" charset="0"/>
                <a:cs typeface="Times New Roman" panose="02020603050405020304" pitchFamily="18" charset="0"/>
              </a:rPr>
              <a:t>.</a:t>
            </a:r>
          </a:p>
          <a:p>
            <a:pPr marL="45720" indent="0">
              <a:buNone/>
            </a:pPr>
            <a:r>
              <a:rPr lang="en-US" sz="3200" dirty="0" smtClean="0">
                <a:latin typeface="Times New Roman" panose="02020603050405020304" pitchFamily="18" charset="0"/>
                <a:cs typeface="Times New Roman" panose="02020603050405020304" pitchFamily="18" charset="0"/>
              </a:rPr>
              <a:t>- Acts 2:38 “</a:t>
            </a:r>
            <a:r>
              <a:rPr lang="en-US" sz="3200" u="sng" dirty="0" smtClean="0">
                <a:latin typeface="Times New Roman" panose="02020603050405020304" pitchFamily="18" charset="0"/>
                <a:cs typeface="Times New Roman" panose="02020603050405020304" pitchFamily="18" charset="0"/>
              </a:rPr>
              <a:t>everyone of you</a:t>
            </a: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9663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DO</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a:latin typeface="Times New Roman" panose="02020603050405020304" pitchFamily="18" charset="0"/>
                <a:cs typeface="Times New Roman" panose="02020603050405020304" pitchFamily="18" charset="0"/>
              </a:rPr>
              <a:t>Therefore lay aside all filthiness and overflow of wickedness, and receive with meekness the implanted word, which is able to save your souls</a:t>
            </a:r>
            <a:r>
              <a:rPr lang="en-US" sz="3200" dirty="0" smtClean="0">
                <a:latin typeface="Times New Roman" panose="02020603050405020304" pitchFamily="18" charset="0"/>
                <a:cs typeface="Times New Roman" panose="02020603050405020304" pitchFamily="18" charset="0"/>
              </a:rPr>
              <a:t>.</a:t>
            </a:r>
          </a:p>
          <a:p>
            <a:pPr marL="45720" indent="0">
              <a:buNone/>
            </a:pPr>
            <a:r>
              <a:rPr lang="en-US" sz="3200" dirty="0" smtClean="0">
                <a:latin typeface="Times New Roman" panose="02020603050405020304" pitchFamily="18" charset="0"/>
                <a:cs typeface="Times New Roman" panose="02020603050405020304" pitchFamily="18" charset="0"/>
              </a:rPr>
              <a:t>- James 1:21</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8634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TO BE SAVED</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smtClean="0">
                <a:latin typeface="Times New Roman" panose="02020603050405020304" pitchFamily="18" charset="0"/>
                <a:cs typeface="Times New Roman" panose="02020603050405020304" pitchFamily="18" charset="0"/>
              </a:rPr>
              <a:t>not </a:t>
            </a:r>
            <a:r>
              <a:rPr lang="en-US" sz="3200" dirty="0">
                <a:latin typeface="Times New Roman" panose="02020603050405020304" pitchFamily="18" charset="0"/>
                <a:cs typeface="Times New Roman" panose="02020603050405020304" pitchFamily="18" charset="0"/>
              </a:rPr>
              <a:t>by works of righteousness which we have done, but according to His mercy He saved us, through the washing of regeneration and renewing of the Holy Spirit</a:t>
            </a:r>
            <a:r>
              <a:rPr lang="en-US" sz="3200" dirty="0" smtClean="0">
                <a:latin typeface="Times New Roman" panose="02020603050405020304" pitchFamily="18" charset="0"/>
                <a:cs typeface="Times New Roman" panose="02020603050405020304" pitchFamily="18" charset="0"/>
              </a:rPr>
              <a:t>,</a:t>
            </a:r>
          </a:p>
          <a:p>
            <a:pPr marL="45720" indent="0">
              <a:buNone/>
            </a:pPr>
            <a:r>
              <a:rPr lang="en-US" sz="3200" dirty="0" smtClean="0">
                <a:latin typeface="Times New Roman" panose="02020603050405020304" pitchFamily="18" charset="0"/>
                <a:cs typeface="Times New Roman" panose="02020603050405020304" pitchFamily="18" charset="0"/>
              </a:rPr>
              <a:t>- Titus 3:5</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3624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TO BE SAVED</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smtClean="0">
                <a:latin typeface="Times New Roman" panose="02020603050405020304" pitchFamily="18" charset="0"/>
                <a:cs typeface="Times New Roman" panose="02020603050405020304" pitchFamily="18" charset="0"/>
              </a:rPr>
              <a:t>And </a:t>
            </a:r>
            <a:r>
              <a:rPr lang="en-US" sz="3200" dirty="0">
                <a:latin typeface="Times New Roman" panose="02020603050405020304" pitchFamily="18" charset="0"/>
                <a:cs typeface="Times New Roman" panose="02020603050405020304" pitchFamily="18" charset="0"/>
              </a:rPr>
              <a:t>we have seen and testify that the Father has sent the Son as Savior of the world</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marL="45720" indent="0">
              <a:buNone/>
            </a:pPr>
            <a:r>
              <a:rPr lang="en-US" sz="3200" dirty="0" smtClean="0">
                <a:latin typeface="Times New Roman" panose="02020603050405020304" pitchFamily="18" charset="0"/>
                <a:cs typeface="Times New Roman" panose="02020603050405020304" pitchFamily="18" charset="0"/>
              </a:rPr>
              <a:t>- 1 John 4:14</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3271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3351"/>
            <a:ext cx="9616440" cy="6858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The question asked &amp; answered</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819150"/>
            <a:ext cx="10591800" cy="4190999"/>
          </a:xfrm>
        </p:spPr>
        <p:txBody>
          <a:bodyPr>
            <a:normAutofit/>
          </a:bodyPr>
          <a:lstStyle/>
          <a:p>
            <a:pPr marL="45720" indent="0">
              <a:buNone/>
            </a:pPr>
            <a:r>
              <a:rPr lang="en-US" sz="3200" dirty="0" smtClean="0">
                <a:latin typeface="Times New Roman" panose="02020603050405020304" pitchFamily="18" charset="0"/>
                <a:cs typeface="Times New Roman" panose="02020603050405020304" pitchFamily="18" charset="0"/>
              </a:rPr>
              <a:t>What must I do to be saved? </a:t>
            </a:r>
          </a:p>
          <a:p>
            <a:pPr marL="45720" indent="0">
              <a:buNone/>
            </a:pPr>
            <a:r>
              <a:rPr lang="en-US" sz="3200" dirty="0" smtClean="0">
                <a:latin typeface="Times New Roman" panose="02020603050405020304" pitchFamily="18" charset="0"/>
                <a:cs typeface="Times New Roman" panose="02020603050405020304" pitchFamily="18" charset="0"/>
              </a:rPr>
              <a:t>This question is found 3 times in the book of acts.</a:t>
            </a:r>
          </a:p>
          <a:p>
            <a:pPr marL="560070" indent="-514350">
              <a:buFont typeface="+mj-lt"/>
              <a:buAutoNum type="arabicPeriod"/>
            </a:pPr>
            <a:r>
              <a:rPr lang="en-US" sz="3200" dirty="0" smtClean="0">
                <a:latin typeface="Times New Roman" panose="02020603050405020304" pitchFamily="18" charset="0"/>
                <a:cs typeface="Times New Roman" panose="02020603050405020304" pitchFamily="18" charset="0"/>
              </a:rPr>
              <a:t>Acts 2 on the day of Pentecost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89776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121</TotalTime>
  <Words>1767</Words>
  <Application>Microsoft Office PowerPoint</Application>
  <PresentationFormat>Custom</PresentationFormat>
  <Paragraphs>108</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Perspective</vt:lpstr>
      <vt:lpstr>Why I am a member of the church of Christ because it teaches the Biblical way of Salvation.</vt:lpstr>
      <vt:lpstr>Acts 2:36-41</vt:lpstr>
      <vt:lpstr>WHAT</vt:lpstr>
      <vt:lpstr>MUST</vt:lpstr>
      <vt:lpstr>I</vt:lpstr>
      <vt:lpstr>DO</vt:lpstr>
      <vt:lpstr>TO BE SAVED</vt:lpstr>
      <vt:lpstr>TO BE SAVED</vt:lpstr>
      <vt:lpstr>The question asked &amp; answered</vt:lpstr>
      <vt:lpstr>The question asked &amp; answered</vt:lpstr>
      <vt:lpstr>The question asked &amp; answered</vt:lpstr>
      <vt:lpstr>The question asked &amp; answered</vt:lpstr>
      <vt:lpstr>The question asked &amp; answered</vt:lpstr>
      <vt:lpstr>The question asked &amp; answered</vt:lpstr>
      <vt:lpstr>The question asked &amp; answered</vt:lpstr>
      <vt:lpstr>The question asked &amp; answered</vt:lpstr>
      <vt:lpstr>The question asked &amp; answered</vt:lpstr>
      <vt:lpstr>Examples of Conversion</vt:lpstr>
      <vt:lpstr>Examples of Conversion</vt:lpstr>
      <vt:lpstr>Examples of Conversion</vt:lpstr>
      <vt:lpstr>Examples of Conversion</vt:lpstr>
      <vt:lpstr>Examples of Conversion</vt:lpstr>
      <vt:lpstr>Examples of Conversion</vt:lpstr>
      <vt:lpstr>ONE MUST HEAR THE GOSPEL</vt:lpstr>
      <vt:lpstr>ONE MUST BELIEVE THE GOSPEL</vt:lpstr>
      <vt:lpstr>ONE MUST BELIEVE THE GOSPEL</vt:lpstr>
      <vt:lpstr>ONE MUST REPENT OF SIN</vt:lpstr>
      <vt:lpstr>ONE MUST CONFESS CHRIST</vt:lpstr>
      <vt:lpstr>ONE MUST CONFESS CHRIST</vt:lpstr>
      <vt:lpstr>ONE MUST BE IMMERSED</vt:lpstr>
      <vt:lpstr>God must be obeyed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dc:creator>
  <cp:lastModifiedBy>Russ</cp:lastModifiedBy>
  <cp:revision>21</cp:revision>
  <dcterms:created xsi:type="dcterms:W3CDTF">2013-12-04T20:57:06Z</dcterms:created>
  <dcterms:modified xsi:type="dcterms:W3CDTF">2013-12-08T22:08:10Z</dcterms:modified>
</cp:coreProperties>
</file>