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74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A0A834-2BCA-4983-972B-95D2751EDB0D}" type="datetimeFigureOut">
              <a:rPr lang="en-US" smtClean="0"/>
              <a:t>4/25/2015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CA1E2-5FBA-41D8-8BED-8081C883D75A}" type="slidenum">
              <a:rPr lang="en-US" smtClean="0"/>
              <a:t>‹#›</a:t>
            </a:fld>
            <a:endParaRPr lang="en-US"/>
          </a:p>
        </p:txBody>
      </p:sp>
    </p:spTree>
    <p:extLst>
      <p:ext uri="{BB962C8B-B14F-4D97-AF65-F5344CB8AC3E}">
        <p14:creationId xmlns:p14="http://schemas.microsoft.com/office/powerpoint/2010/main" val="3673942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0A834-2BCA-4983-972B-95D2751EDB0D}" type="datetimeFigureOut">
              <a:rPr lang="en-US" smtClean="0"/>
              <a:t>4/25/2015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CA1E2-5FBA-41D8-8BED-8081C883D75A}" type="slidenum">
              <a:rPr lang="en-US" smtClean="0"/>
              <a:t>‹#›</a:t>
            </a:fld>
            <a:endParaRPr lang="en-US"/>
          </a:p>
        </p:txBody>
      </p:sp>
    </p:spTree>
    <p:extLst>
      <p:ext uri="{BB962C8B-B14F-4D97-AF65-F5344CB8AC3E}">
        <p14:creationId xmlns:p14="http://schemas.microsoft.com/office/powerpoint/2010/main" val="1415531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0A834-2BCA-4983-972B-95D2751EDB0D}" type="datetimeFigureOut">
              <a:rPr lang="en-US" smtClean="0"/>
              <a:t>4/25/2015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CA1E2-5FBA-41D8-8BED-8081C883D75A}" type="slidenum">
              <a:rPr lang="en-US" smtClean="0"/>
              <a:t>‹#›</a:t>
            </a:fld>
            <a:endParaRPr lang="en-US"/>
          </a:p>
        </p:txBody>
      </p:sp>
    </p:spTree>
    <p:extLst>
      <p:ext uri="{BB962C8B-B14F-4D97-AF65-F5344CB8AC3E}">
        <p14:creationId xmlns:p14="http://schemas.microsoft.com/office/powerpoint/2010/main" val="412199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2240554"/>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914400"/>
            <a:ext cx="7543800" cy="1614488"/>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2531618"/>
            <a:ext cx="6172200" cy="51435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F3A0A834-2BCA-4983-972B-95D2751EDB0D}" type="datetimeFigureOut">
              <a:rPr lang="en-US" smtClean="0"/>
              <a:t>4/25/2015</a:t>
            </a:fld>
            <a:endParaRPr lang="en-US"/>
          </a:p>
        </p:txBody>
      </p:sp>
      <p:sp>
        <p:nvSpPr>
          <p:cNvPr id="16" name="Slide Number Placeholder 15"/>
          <p:cNvSpPr>
            <a:spLocks noGrp="1"/>
          </p:cNvSpPr>
          <p:nvPr>
            <p:ph type="sldNum" sz="quarter" idx="11"/>
          </p:nvPr>
        </p:nvSpPr>
        <p:spPr/>
        <p:txBody>
          <a:bodyPr/>
          <a:lstStyle/>
          <a:p>
            <a:fld id="{2E4CA1E2-5FBA-41D8-8BED-8081C883D75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F3A0A834-2BCA-4983-972B-95D2751EDB0D}" type="datetimeFigureOut">
              <a:rPr lang="en-US" smtClean="0"/>
              <a:t>4/25/2015</a:t>
            </a:fld>
            <a:endParaRPr lang="en-US"/>
          </a:p>
        </p:txBody>
      </p:sp>
      <p:sp>
        <p:nvSpPr>
          <p:cNvPr id="15" name="Slide Number Placeholder 14"/>
          <p:cNvSpPr>
            <a:spLocks noGrp="1"/>
          </p:cNvSpPr>
          <p:nvPr>
            <p:ph type="sldNum" sz="quarter" idx="11"/>
          </p:nvPr>
        </p:nvSpPr>
        <p:spPr/>
        <p:txBody>
          <a:bodyPr/>
          <a:lstStyle/>
          <a:p>
            <a:fld id="{2E4CA1E2-5FBA-41D8-8BED-8081C883D75A}"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3055873"/>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3200526"/>
            <a:ext cx="3733800" cy="54864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F3A0A834-2BCA-4983-972B-95D2751EDB0D}" type="datetimeFigureOut">
              <a:rPr lang="en-US" smtClean="0"/>
              <a:t>4/25/2015</a:t>
            </a:fld>
            <a:endParaRPr lang="en-US"/>
          </a:p>
        </p:txBody>
      </p:sp>
      <p:sp>
        <p:nvSpPr>
          <p:cNvPr id="13" name="Slide Number Placeholder 12"/>
          <p:cNvSpPr>
            <a:spLocks noGrp="1"/>
          </p:cNvSpPr>
          <p:nvPr>
            <p:ph type="sldNum" sz="quarter" idx="11"/>
          </p:nvPr>
        </p:nvSpPr>
        <p:spPr/>
        <p:txBody>
          <a:bodyPr/>
          <a:lstStyle/>
          <a:p>
            <a:fld id="{2E4CA1E2-5FBA-41D8-8BED-8081C883D75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428750"/>
            <a:ext cx="6035040" cy="1762506"/>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3A0A834-2BCA-4983-972B-95D2751EDB0D}" type="datetimeFigureOut">
              <a:rPr lang="en-US" smtClean="0"/>
              <a:t>4/25/2015</a:t>
            </a:fld>
            <a:endParaRPr lang="en-US"/>
          </a:p>
        </p:txBody>
      </p:sp>
      <p:sp>
        <p:nvSpPr>
          <p:cNvPr id="9" name="Slide Number Placeholder 8"/>
          <p:cNvSpPr>
            <a:spLocks noGrp="1"/>
          </p:cNvSpPr>
          <p:nvPr>
            <p:ph type="sldNum" sz="quarter" idx="11"/>
          </p:nvPr>
        </p:nvSpPr>
        <p:spPr/>
        <p:txBody>
          <a:bodyPr/>
          <a:lstStyle/>
          <a:p>
            <a:fld id="{2E4CA1E2-5FBA-41D8-8BED-8081C883D75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493776"/>
            <a:ext cx="3273552" cy="257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493777"/>
            <a:ext cx="3273552" cy="257413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496482"/>
            <a:ext cx="3273552" cy="47982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028700"/>
            <a:ext cx="3276600" cy="20574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496482"/>
            <a:ext cx="3273552" cy="47982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028700"/>
            <a:ext cx="3273552" cy="20574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39014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39014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F3A0A834-2BCA-4983-972B-95D2751EDB0D}" type="datetimeFigureOut">
              <a:rPr lang="en-US" smtClean="0"/>
              <a:t>4/25/2015</a:t>
            </a:fld>
            <a:endParaRPr lang="en-US"/>
          </a:p>
        </p:txBody>
      </p:sp>
      <p:sp>
        <p:nvSpPr>
          <p:cNvPr id="15" name="Slide Number Placeholder 14"/>
          <p:cNvSpPr>
            <a:spLocks noGrp="1"/>
          </p:cNvSpPr>
          <p:nvPr>
            <p:ph type="sldNum" sz="quarter" idx="11"/>
          </p:nvPr>
        </p:nvSpPr>
        <p:spPr/>
        <p:txBody>
          <a:bodyPr/>
          <a:lstStyle/>
          <a:p>
            <a:fld id="{2E4CA1E2-5FBA-41D8-8BED-8081C883D75A}"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F3A0A834-2BCA-4983-972B-95D2751EDB0D}" type="datetimeFigureOut">
              <a:rPr lang="en-US" smtClean="0"/>
              <a:t>4/25/2015</a:t>
            </a:fld>
            <a:endParaRPr lang="en-US"/>
          </a:p>
        </p:txBody>
      </p:sp>
      <p:sp>
        <p:nvSpPr>
          <p:cNvPr id="8" name="Slide Number Placeholder 7"/>
          <p:cNvSpPr>
            <a:spLocks noGrp="1"/>
          </p:cNvSpPr>
          <p:nvPr>
            <p:ph type="sldNum" sz="quarter" idx="11"/>
          </p:nvPr>
        </p:nvSpPr>
        <p:spPr/>
        <p:txBody>
          <a:bodyPr/>
          <a:lstStyle/>
          <a:p>
            <a:fld id="{2E4CA1E2-5FBA-41D8-8BED-8081C883D75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3A0A834-2BCA-4983-972B-95D2751EDB0D}" type="datetimeFigureOut">
              <a:rPr lang="en-US" smtClean="0"/>
              <a:t>4/25/2015</a:t>
            </a:fld>
            <a:endParaRPr lang="en-US"/>
          </a:p>
        </p:txBody>
      </p:sp>
      <p:sp>
        <p:nvSpPr>
          <p:cNvPr id="6" name="Slide Number Placeholder 5"/>
          <p:cNvSpPr>
            <a:spLocks noGrp="1"/>
          </p:cNvSpPr>
          <p:nvPr>
            <p:ph type="sldNum" sz="quarter" idx="11"/>
          </p:nvPr>
        </p:nvSpPr>
        <p:spPr/>
        <p:txBody>
          <a:bodyPr/>
          <a:lstStyle/>
          <a:p>
            <a:fld id="{2E4CA1E2-5FBA-41D8-8BED-8081C883D75A}"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330941"/>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514351"/>
            <a:ext cx="4343400" cy="257175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514351"/>
            <a:ext cx="2590800" cy="257175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F3A0A834-2BCA-4983-972B-95D2751EDB0D}" type="datetimeFigureOut">
              <a:rPr lang="en-US" smtClean="0"/>
              <a:t>4/25/2015</a:t>
            </a:fld>
            <a:endParaRPr lang="en-US"/>
          </a:p>
        </p:txBody>
      </p:sp>
      <p:sp>
        <p:nvSpPr>
          <p:cNvPr id="16" name="Slide Number Placeholder 15"/>
          <p:cNvSpPr>
            <a:spLocks noGrp="1"/>
          </p:cNvSpPr>
          <p:nvPr>
            <p:ph type="sldNum" sz="quarter" idx="11"/>
          </p:nvPr>
        </p:nvSpPr>
        <p:spPr/>
        <p:txBody>
          <a:bodyPr/>
          <a:lstStyle/>
          <a:p>
            <a:fld id="{2E4CA1E2-5FBA-41D8-8BED-8081C883D75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0A834-2BCA-4983-972B-95D2751EDB0D}" type="datetimeFigureOut">
              <a:rPr lang="en-US" smtClean="0"/>
              <a:t>4/25/2015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CA1E2-5FBA-41D8-8BED-8081C883D75A}" type="slidenum">
              <a:rPr lang="en-US" smtClean="0"/>
              <a:t>‹#›</a:t>
            </a:fld>
            <a:endParaRPr lang="en-US"/>
          </a:p>
        </p:txBody>
      </p:sp>
    </p:spTree>
    <p:extLst>
      <p:ext uri="{BB962C8B-B14F-4D97-AF65-F5344CB8AC3E}">
        <p14:creationId xmlns:p14="http://schemas.microsoft.com/office/powerpoint/2010/main" val="3110428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459582"/>
            <a:ext cx="6705600" cy="1910239"/>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2589785"/>
            <a:ext cx="5029200" cy="540603"/>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2498598"/>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F3A0A834-2BCA-4983-972B-95D2751EDB0D}" type="datetimeFigureOut">
              <a:rPr lang="en-US" smtClean="0"/>
              <a:t>4/25/2015</a:t>
            </a:fld>
            <a:endParaRPr lang="en-US"/>
          </a:p>
        </p:txBody>
      </p:sp>
      <p:sp>
        <p:nvSpPr>
          <p:cNvPr id="14" name="Slide Number Placeholder 13"/>
          <p:cNvSpPr>
            <a:spLocks noGrp="1"/>
          </p:cNvSpPr>
          <p:nvPr>
            <p:ph type="sldNum" sz="quarter" idx="11"/>
          </p:nvPr>
        </p:nvSpPr>
        <p:spPr/>
        <p:txBody>
          <a:bodyPr/>
          <a:lstStyle/>
          <a:p>
            <a:fld id="{2E4CA1E2-5FBA-41D8-8BED-8081C883D75A}"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514351"/>
            <a:ext cx="5791200" cy="26288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0A834-2BCA-4983-972B-95D2751EDB0D}" type="datetimeFigureOut">
              <a:rPr lang="en-US" smtClean="0"/>
              <a:t>4/25/2015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CA1E2-5FBA-41D8-8BED-8081C883D75A}"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457201"/>
            <a:ext cx="2133600"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514351"/>
            <a:ext cx="5029200" cy="3429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A0A834-2BCA-4983-972B-95D2751EDB0D}" type="datetimeFigureOut">
              <a:rPr lang="en-US" smtClean="0"/>
              <a:t>4/25/2015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CA1E2-5FBA-41D8-8BED-8081C883D75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A0A834-2BCA-4983-972B-95D2751EDB0D}" type="datetimeFigureOut">
              <a:rPr lang="en-US" smtClean="0"/>
              <a:t>4/25/2015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CA1E2-5FBA-41D8-8BED-8081C883D75A}" type="slidenum">
              <a:rPr lang="en-US" smtClean="0"/>
              <a:t>‹#›</a:t>
            </a:fld>
            <a:endParaRPr lang="en-US"/>
          </a:p>
        </p:txBody>
      </p:sp>
    </p:spTree>
    <p:extLst>
      <p:ext uri="{BB962C8B-B14F-4D97-AF65-F5344CB8AC3E}">
        <p14:creationId xmlns:p14="http://schemas.microsoft.com/office/powerpoint/2010/main" val="414897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A0A834-2BCA-4983-972B-95D2751EDB0D}" type="datetimeFigureOut">
              <a:rPr lang="en-US" smtClean="0"/>
              <a:t>4/25/2015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CA1E2-5FBA-41D8-8BED-8081C883D75A}" type="slidenum">
              <a:rPr lang="en-US" smtClean="0"/>
              <a:t>‹#›</a:t>
            </a:fld>
            <a:endParaRPr lang="en-US"/>
          </a:p>
        </p:txBody>
      </p:sp>
    </p:spTree>
    <p:extLst>
      <p:ext uri="{BB962C8B-B14F-4D97-AF65-F5344CB8AC3E}">
        <p14:creationId xmlns:p14="http://schemas.microsoft.com/office/powerpoint/2010/main" val="282972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A0A834-2BCA-4983-972B-95D2751EDB0D}" type="datetimeFigureOut">
              <a:rPr lang="en-US" smtClean="0"/>
              <a:t>4/25/2015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4CA1E2-5FBA-41D8-8BED-8081C883D75A}" type="slidenum">
              <a:rPr lang="en-US" smtClean="0"/>
              <a:t>‹#›</a:t>
            </a:fld>
            <a:endParaRPr lang="en-US"/>
          </a:p>
        </p:txBody>
      </p:sp>
    </p:spTree>
    <p:extLst>
      <p:ext uri="{BB962C8B-B14F-4D97-AF65-F5344CB8AC3E}">
        <p14:creationId xmlns:p14="http://schemas.microsoft.com/office/powerpoint/2010/main" val="426144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A0A834-2BCA-4983-972B-95D2751EDB0D}" type="datetimeFigureOut">
              <a:rPr lang="en-US" smtClean="0"/>
              <a:t>4/25/2015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4CA1E2-5FBA-41D8-8BED-8081C883D75A}" type="slidenum">
              <a:rPr lang="en-US" smtClean="0"/>
              <a:t>‹#›</a:t>
            </a:fld>
            <a:endParaRPr lang="en-US"/>
          </a:p>
        </p:txBody>
      </p:sp>
    </p:spTree>
    <p:extLst>
      <p:ext uri="{BB962C8B-B14F-4D97-AF65-F5344CB8AC3E}">
        <p14:creationId xmlns:p14="http://schemas.microsoft.com/office/powerpoint/2010/main" val="1503395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0A834-2BCA-4983-972B-95D2751EDB0D}" type="datetimeFigureOut">
              <a:rPr lang="en-US" smtClean="0"/>
              <a:t>4/25/2015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4CA1E2-5FBA-41D8-8BED-8081C883D75A}" type="slidenum">
              <a:rPr lang="en-US" smtClean="0"/>
              <a:t>‹#›</a:t>
            </a:fld>
            <a:endParaRPr lang="en-US"/>
          </a:p>
        </p:txBody>
      </p:sp>
    </p:spTree>
    <p:extLst>
      <p:ext uri="{BB962C8B-B14F-4D97-AF65-F5344CB8AC3E}">
        <p14:creationId xmlns:p14="http://schemas.microsoft.com/office/powerpoint/2010/main" val="1865296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0A834-2BCA-4983-972B-95D2751EDB0D}" type="datetimeFigureOut">
              <a:rPr lang="en-US" smtClean="0"/>
              <a:t>4/25/2015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CA1E2-5FBA-41D8-8BED-8081C883D75A}" type="slidenum">
              <a:rPr lang="en-US" smtClean="0"/>
              <a:t>‹#›</a:t>
            </a:fld>
            <a:endParaRPr lang="en-US"/>
          </a:p>
        </p:txBody>
      </p:sp>
    </p:spTree>
    <p:extLst>
      <p:ext uri="{BB962C8B-B14F-4D97-AF65-F5344CB8AC3E}">
        <p14:creationId xmlns:p14="http://schemas.microsoft.com/office/powerpoint/2010/main" val="541580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0A834-2BCA-4983-972B-95D2751EDB0D}" type="datetimeFigureOut">
              <a:rPr lang="en-US" smtClean="0"/>
              <a:t>4/25/2015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CA1E2-5FBA-41D8-8BED-8081C883D75A}" type="slidenum">
              <a:rPr lang="en-US" smtClean="0"/>
              <a:t>‹#›</a:t>
            </a:fld>
            <a:endParaRPr lang="en-US"/>
          </a:p>
        </p:txBody>
      </p:sp>
    </p:spTree>
    <p:extLst>
      <p:ext uri="{BB962C8B-B14F-4D97-AF65-F5344CB8AC3E}">
        <p14:creationId xmlns:p14="http://schemas.microsoft.com/office/powerpoint/2010/main" val="2399507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3A0A834-2BCA-4983-972B-95D2751EDB0D}" type="datetimeFigureOut">
              <a:rPr lang="en-US" smtClean="0"/>
              <a:t>4/25/2015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E4CA1E2-5FBA-41D8-8BED-8081C883D75A}" type="slidenum">
              <a:rPr lang="en-US" smtClean="0"/>
              <a:t>‹#›</a:t>
            </a:fld>
            <a:endParaRPr lang="en-US"/>
          </a:p>
        </p:txBody>
      </p:sp>
    </p:spTree>
    <p:extLst>
      <p:ext uri="{BB962C8B-B14F-4D97-AF65-F5344CB8AC3E}">
        <p14:creationId xmlns:p14="http://schemas.microsoft.com/office/powerpoint/2010/main" val="3147511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778831"/>
            <a:ext cx="7240620" cy="4280240"/>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418098" y="314349"/>
            <a:ext cx="4153854"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87641"/>
            <a:ext cx="6479362" cy="3566068"/>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3657600"/>
            <a:ext cx="7543800" cy="6858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514351"/>
            <a:ext cx="6096000" cy="27431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4616054"/>
            <a:ext cx="2133600" cy="273844"/>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F3A0A834-2BCA-4983-972B-95D2751EDB0D}" type="datetimeFigureOut">
              <a:rPr lang="en-US" smtClean="0"/>
              <a:t>4/25/2015</a:t>
            </a:fld>
            <a:endParaRPr lang="en-US"/>
          </a:p>
        </p:txBody>
      </p:sp>
      <p:sp>
        <p:nvSpPr>
          <p:cNvPr id="5" name="Footer Placeholder 4"/>
          <p:cNvSpPr>
            <a:spLocks noGrp="1"/>
          </p:cNvSpPr>
          <p:nvPr>
            <p:ph type="ftr" sz="quarter" idx="3"/>
          </p:nvPr>
        </p:nvSpPr>
        <p:spPr>
          <a:xfrm>
            <a:off x="822960" y="4616054"/>
            <a:ext cx="4572000" cy="273844"/>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4381500"/>
            <a:ext cx="2133600" cy="2286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2E4CA1E2-5FBA-41D8-8BED-8081C883D75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685800" y="36368"/>
            <a:ext cx="7772400" cy="1102519"/>
          </a:xfrm>
        </p:spPr>
        <p:txBody>
          <a:bodyPr/>
          <a:lstStyle/>
          <a:p>
            <a:r>
              <a:rPr lang="en-US"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Are Denominations Scriptural?</a:t>
            </a:r>
            <a:endParaRPr lang="en-US"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414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97917">
              <a:schemeClr val="accent1">
                <a:tint val="23500"/>
                <a:satMod val="160000"/>
              </a:schemeClr>
            </a:gs>
            <a:gs pos="95000">
              <a:schemeClr val="accent1">
                <a:tint val="44500"/>
                <a:satMod val="160000"/>
              </a:schemeClr>
            </a:gs>
            <a:gs pos="93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66750"/>
            <a:ext cx="8839200" cy="4267200"/>
          </a:xfrm>
        </p:spPr>
        <p:txBody>
          <a:bodyPr anchor="t">
            <a:normAutofit/>
          </a:bodyPr>
          <a:lstStyle/>
          <a:p>
            <a:pPr marL="18288" indent="0">
              <a:buNone/>
            </a:pPr>
            <a:r>
              <a:rPr lang="en-US" sz="3200" dirty="0" smtClean="0">
                <a:solidFill>
                  <a:schemeClr val="bg1"/>
                </a:solidFill>
                <a:effectLst/>
                <a:latin typeface="Times New Roman" panose="02020603050405020304" pitchFamily="18" charset="0"/>
                <a:cs typeface="Times New Roman" panose="02020603050405020304" pitchFamily="18" charset="0"/>
              </a:rPr>
              <a:t>A. Multiple </a:t>
            </a:r>
            <a:r>
              <a:rPr lang="en-US" sz="3200" dirty="0">
                <a:solidFill>
                  <a:schemeClr val="bg1"/>
                </a:solidFill>
                <a:effectLst/>
                <a:latin typeface="Times New Roman" panose="02020603050405020304" pitchFamily="18" charset="0"/>
                <a:cs typeface="Times New Roman" panose="02020603050405020304" pitchFamily="18" charset="0"/>
              </a:rPr>
              <a:t>churches was never in the mind of </a:t>
            </a:r>
            <a:r>
              <a:rPr lang="en-US" sz="3200" dirty="0" smtClean="0">
                <a:solidFill>
                  <a:schemeClr val="bg1"/>
                </a:solidFill>
                <a:effectLst/>
                <a:latin typeface="Times New Roman" panose="02020603050405020304" pitchFamily="18" charset="0"/>
                <a:cs typeface="Times New Roman" panose="02020603050405020304" pitchFamily="18" charset="0"/>
              </a:rPr>
              <a:t>God.</a:t>
            </a:r>
          </a:p>
          <a:p>
            <a:pPr marL="18288" indent="0">
              <a:buNone/>
            </a:pPr>
            <a:endParaRPr lang="en-US" sz="3200" dirty="0" smtClean="0">
              <a:solidFill>
                <a:schemeClr val="bg1"/>
              </a:solidFill>
              <a:effectLst/>
              <a:latin typeface="Times New Roman" panose="02020603050405020304" pitchFamily="18" charset="0"/>
              <a:cs typeface="Times New Roman" panose="02020603050405020304" pitchFamily="18" charset="0"/>
            </a:endParaRPr>
          </a:p>
          <a:p>
            <a:pPr marL="18288" indent="0">
              <a:buNone/>
            </a:pPr>
            <a:r>
              <a:rPr lang="en-US" sz="3200" dirty="0" smtClean="0">
                <a:solidFill>
                  <a:schemeClr val="bg1"/>
                </a:solidFill>
                <a:effectLst/>
                <a:latin typeface="Times New Roman" panose="02020603050405020304" pitchFamily="18" charset="0"/>
                <a:cs typeface="Times New Roman" panose="02020603050405020304" pitchFamily="18" charset="0"/>
              </a:rPr>
              <a:t>And </a:t>
            </a:r>
            <a:r>
              <a:rPr lang="en-US" sz="3200" dirty="0">
                <a:solidFill>
                  <a:schemeClr val="bg1"/>
                </a:solidFill>
                <a:effectLst/>
                <a:latin typeface="Times New Roman" panose="02020603050405020304" pitchFamily="18" charset="0"/>
                <a:cs typeface="Times New Roman" panose="02020603050405020304" pitchFamily="18" charset="0"/>
              </a:rPr>
              <a:t>I also say to you that you are Peter, and on this rock I will build My church, and the gates of Hades shall not prevail against it</a:t>
            </a:r>
            <a:r>
              <a:rPr lang="en-US" sz="3200" dirty="0" smtClean="0">
                <a:solidFill>
                  <a:schemeClr val="bg1"/>
                </a:solidFill>
                <a:effectLst/>
                <a:latin typeface="Times New Roman" panose="02020603050405020304" pitchFamily="18" charset="0"/>
                <a:cs typeface="Times New Roman" panose="02020603050405020304" pitchFamily="18" charset="0"/>
              </a:rPr>
              <a:t>.</a:t>
            </a:r>
          </a:p>
          <a:p>
            <a:pPr marL="18288" indent="0">
              <a:buNone/>
            </a:pPr>
            <a:r>
              <a:rPr lang="en-US" sz="3200" dirty="0" smtClean="0">
                <a:solidFill>
                  <a:schemeClr val="bg1"/>
                </a:solidFill>
                <a:effectLst/>
                <a:latin typeface="Times New Roman" panose="02020603050405020304" pitchFamily="18" charset="0"/>
                <a:cs typeface="Times New Roman" panose="02020603050405020304" pitchFamily="18" charset="0"/>
              </a:rPr>
              <a:t>Matthew 16:18</a:t>
            </a:r>
            <a:endParaRPr lang="en-US" sz="3200" dirty="0">
              <a:solidFill>
                <a:schemeClr val="bg1"/>
              </a:solidFill>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12123"/>
            <a:ext cx="8839200" cy="685800"/>
          </a:xfrm>
        </p:spPr>
        <p:txBody>
          <a:bodyPr/>
          <a:lstStyle/>
          <a:p>
            <a:pPr algn="ctr"/>
            <a:r>
              <a:rPr lang="en-US" sz="3200" u="sng" dirty="0" smtClean="0">
                <a:solidFill>
                  <a:schemeClr val="bg1"/>
                </a:solidFill>
                <a:latin typeface="Times New Roman" panose="02020603050405020304" pitchFamily="18" charset="0"/>
                <a:cs typeface="Times New Roman" panose="02020603050405020304" pitchFamily="18" charset="0"/>
              </a:rPr>
              <a:t>Application for us today</a:t>
            </a:r>
            <a:endParaRPr lang="en-US" sz="3200"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8421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97917">
              <a:schemeClr val="accent1">
                <a:tint val="23500"/>
                <a:satMod val="160000"/>
              </a:schemeClr>
            </a:gs>
            <a:gs pos="95000">
              <a:schemeClr val="accent1">
                <a:tint val="44500"/>
                <a:satMod val="160000"/>
              </a:schemeClr>
            </a:gs>
            <a:gs pos="93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66750"/>
            <a:ext cx="8839200" cy="4267200"/>
          </a:xfrm>
        </p:spPr>
        <p:txBody>
          <a:bodyPr anchor="t">
            <a:normAutofit/>
          </a:bodyPr>
          <a:lstStyle/>
          <a:p>
            <a:pPr marL="18288" indent="0">
              <a:buNone/>
            </a:pPr>
            <a:r>
              <a:rPr lang="en-US" sz="3200" dirty="0" smtClean="0">
                <a:solidFill>
                  <a:schemeClr val="bg1"/>
                </a:solidFill>
                <a:effectLst/>
                <a:latin typeface="Times New Roman" panose="02020603050405020304" pitchFamily="18" charset="0"/>
                <a:cs typeface="Times New Roman" panose="02020603050405020304" pitchFamily="18" charset="0"/>
              </a:rPr>
              <a:t>B. We </a:t>
            </a:r>
            <a:r>
              <a:rPr lang="en-US" sz="3200" dirty="0">
                <a:solidFill>
                  <a:schemeClr val="bg1"/>
                </a:solidFill>
                <a:effectLst/>
                <a:latin typeface="Times New Roman" panose="02020603050405020304" pitchFamily="18" charset="0"/>
                <a:cs typeface="Times New Roman" panose="02020603050405020304" pitchFamily="18" charset="0"/>
              </a:rPr>
              <a:t>are to be united, if we are to please </a:t>
            </a:r>
            <a:r>
              <a:rPr lang="en-US" sz="3200" dirty="0" smtClean="0">
                <a:solidFill>
                  <a:schemeClr val="bg1"/>
                </a:solidFill>
                <a:effectLst/>
                <a:latin typeface="Times New Roman" panose="02020603050405020304" pitchFamily="18" charset="0"/>
                <a:cs typeface="Times New Roman" panose="02020603050405020304" pitchFamily="18" charset="0"/>
              </a:rPr>
              <a:t>God.</a:t>
            </a:r>
            <a:endParaRPr lang="en-US" sz="3200" dirty="0">
              <a:solidFill>
                <a:schemeClr val="bg1"/>
              </a:solidFill>
              <a:effectLst/>
              <a:latin typeface="Times New Roman" panose="02020603050405020304" pitchFamily="18" charset="0"/>
              <a:cs typeface="Times New Roman" panose="02020603050405020304" pitchFamily="18" charset="0"/>
            </a:endParaRPr>
          </a:p>
          <a:p>
            <a:pPr marL="18288" indent="0">
              <a:buNone/>
            </a:pPr>
            <a:endParaRPr lang="en-US" sz="3200" dirty="0" smtClean="0">
              <a:solidFill>
                <a:schemeClr val="bg1"/>
              </a:solidFill>
              <a:effectLst/>
              <a:latin typeface="Times New Roman" panose="02020603050405020304" pitchFamily="18" charset="0"/>
              <a:cs typeface="Times New Roman" panose="02020603050405020304" pitchFamily="18" charset="0"/>
            </a:endParaRPr>
          </a:p>
          <a:p>
            <a:pPr marL="18288" indent="0">
              <a:buNone/>
            </a:pPr>
            <a:r>
              <a:rPr lang="en-US" sz="3200" dirty="0" smtClean="0">
                <a:solidFill>
                  <a:schemeClr val="bg1"/>
                </a:solidFill>
                <a:effectLst/>
                <a:latin typeface="Times New Roman" panose="02020603050405020304" pitchFamily="18" charset="0"/>
                <a:cs typeface="Times New Roman" panose="02020603050405020304" pitchFamily="18" charset="0"/>
              </a:rPr>
              <a:t>" </a:t>
            </a:r>
            <a:r>
              <a:rPr lang="en-US" sz="3200" dirty="0">
                <a:solidFill>
                  <a:schemeClr val="bg1"/>
                </a:solidFill>
                <a:effectLst/>
                <a:latin typeface="Times New Roman" panose="02020603050405020304" pitchFamily="18" charset="0"/>
                <a:cs typeface="Times New Roman" panose="02020603050405020304" pitchFamily="18" charset="0"/>
              </a:rPr>
              <a:t>I do not pray for these alone, but also for those who will believe in Me through their word; 21 that they all may be one, as You, Father, are in Me, and I in You; that they also may be one in Us, that the world may believe that You sent Me. </a:t>
            </a:r>
            <a:endParaRPr lang="en-US" sz="3200" dirty="0">
              <a:solidFill>
                <a:schemeClr val="bg1"/>
              </a:solidFill>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12123"/>
            <a:ext cx="8839200" cy="685800"/>
          </a:xfrm>
        </p:spPr>
        <p:txBody>
          <a:bodyPr/>
          <a:lstStyle/>
          <a:p>
            <a:pPr algn="ctr"/>
            <a:r>
              <a:rPr lang="en-US" sz="3200" u="sng" dirty="0" smtClean="0">
                <a:solidFill>
                  <a:schemeClr val="bg1"/>
                </a:solidFill>
                <a:latin typeface="Times New Roman" panose="02020603050405020304" pitchFamily="18" charset="0"/>
                <a:cs typeface="Times New Roman" panose="02020603050405020304" pitchFamily="18" charset="0"/>
              </a:rPr>
              <a:t>Application for us today</a:t>
            </a:r>
            <a:endParaRPr lang="en-US" sz="3200"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111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97917">
              <a:schemeClr val="accent1">
                <a:tint val="23500"/>
                <a:satMod val="160000"/>
              </a:schemeClr>
            </a:gs>
            <a:gs pos="95000">
              <a:schemeClr val="accent1">
                <a:tint val="44500"/>
                <a:satMod val="160000"/>
              </a:schemeClr>
            </a:gs>
            <a:gs pos="93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66750"/>
            <a:ext cx="8839200" cy="4267200"/>
          </a:xfrm>
        </p:spPr>
        <p:txBody>
          <a:bodyPr anchor="t">
            <a:normAutofit/>
          </a:bodyPr>
          <a:lstStyle/>
          <a:p>
            <a:pPr marL="18288" indent="0">
              <a:buNone/>
            </a:pPr>
            <a:r>
              <a:rPr lang="en-US" sz="3200" dirty="0">
                <a:solidFill>
                  <a:schemeClr val="bg1"/>
                </a:solidFill>
                <a:effectLst/>
                <a:latin typeface="Times New Roman" panose="02020603050405020304" pitchFamily="18" charset="0"/>
                <a:cs typeface="Times New Roman" panose="02020603050405020304" pitchFamily="18" charset="0"/>
              </a:rPr>
              <a:t>22 And the glory which You gave Me I have given them, that they may be one just as We are one:23 I in them, and You in Me; that they may be made perfect in one, and that the world may know that You have sent Me, and have loved them as You have loved Me</a:t>
            </a:r>
            <a:r>
              <a:rPr lang="en-US" sz="3200" dirty="0" smtClean="0">
                <a:solidFill>
                  <a:schemeClr val="bg1"/>
                </a:solidFill>
                <a:effectLst/>
                <a:latin typeface="Times New Roman" panose="02020603050405020304" pitchFamily="18" charset="0"/>
                <a:cs typeface="Times New Roman" panose="02020603050405020304" pitchFamily="18" charset="0"/>
              </a:rPr>
              <a:t>.</a:t>
            </a:r>
          </a:p>
          <a:p>
            <a:pPr marL="18288" indent="0">
              <a:buNone/>
            </a:pPr>
            <a:r>
              <a:rPr lang="en-US" sz="3200" dirty="0" smtClean="0">
                <a:solidFill>
                  <a:schemeClr val="bg1"/>
                </a:solidFill>
                <a:effectLst/>
                <a:latin typeface="Times New Roman" panose="02020603050405020304" pitchFamily="18" charset="0"/>
                <a:cs typeface="Times New Roman" panose="02020603050405020304" pitchFamily="18" charset="0"/>
              </a:rPr>
              <a:t>John 17:20-23</a:t>
            </a:r>
            <a:endParaRPr lang="en-US" sz="3200" dirty="0">
              <a:solidFill>
                <a:schemeClr val="bg1"/>
              </a:solidFill>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12123"/>
            <a:ext cx="8839200" cy="685800"/>
          </a:xfrm>
        </p:spPr>
        <p:txBody>
          <a:bodyPr/>
          <a:lstStyle/>
          <a:p>
            <a:pPr algn="ctr"/>
            <a:r>
              <a:rPr lang="en-US" sz="3200" u="sng" dirty="0" smtClean="0">
                <a:solidFill>
                  <a:schemeClr val="bg1"/>
                </a:solidFill>
                <a:latin typeface="Times New Roman" panose="02020603050405020304" pitchFamily="18" charset="0"/>
                <a:cs typeface="Times New Roman" panose="02020603050405020304" pitchFamily="18" charset="0"/>
              </a:rPr>
              <a:t>Application for us today</a:t>
            </a:r>
            <a:endParaRPr lang="en-US" sz="3200"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7174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97917">
              <a:schemeClr val="accent1">
                <a:tint val="23500"/>
                <a:satMod val="160000"/>
              </a:schemeClr>
            </a:gs>
            <a:gs pos="95000">
              <a:schemeClr val="accent1">
                <a:tint val="44500"/>
                <a:satMod val="160000"/>
              </a:schemeClr>
            </a:gs>
            <a:gs pos="93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66750"/>
            <a:ext cx="8839200" cy="4267200"/>
          </a:xfrm>
        </p:spPr>
        <p:txBody>
          <a:bodyPr anchor="t">
            <a:normAutofit/>
          </a:bodyPr>
          <a:lstStyle/>
          <a:p>
            <a:pPr marL="18288" indent="0">
              <a:buNone/>
            </a:pPr>
            <a:r>
              <a:rPr lang="en-US" sz="3200" dirty="0" smtClean="0">
                <a:solidFill>
                  <a:schemeClr val="bg1"/>
                </a:solidFill>
                <a:effectLst/>
                <a:latin typeface="Times New Roman" panose="02020603050405020304" pitchFamily="18" charset="0"/>
                <a:cs typeface="Times New Roman" panose="02020603050405020304" pitchFamily="18" charset="0"/>
              </a:rPr>
              <a:t>1. Today </a:t>
            </a:r>
            <a:r>
              <a:rPr lang="en-US" sz="3200" dirty="0">
                <a:solidFill>
                  <a:schemeClr val="bg1"/>
                </a:solidFill>
                <a:effectLst/>
                <a:latin typeface="Times New Roman" panose="02020603050405020304" pitchFamily="18" charset="0"/>
                <a:cs typeface="Times New Roman" panose="02020603050405020304" pitchFamily="18" charset="0"/>
              </a:rPr>
              <a:t>the world sees so much division in the religious world.</a:t>
            </a:r>
          </a:p>
          <a:p>
            <a:pPr marL="18288" indent="0">
              <a:buNone/>
            </a:pPr>
            <a:r>
              <a:rPr lang="en-US" sz="3200" dirty="0" smtClean="0">
                <a:solidFill>
                  <a:schemeClr val="bg1"/>
                </a:solidFill>
                <a:effectLst/>
                <a:latin typeface="Times New Roman" panose="02020603050405020304" pitchFamily="18" charset="0"/>
                <a:cs typeface="Times New Roman" panose="02020603050405020304" pitchFamily="18" charset="0"/>
              </a:rPr>
              <a:t>2</a:t>
            </a:r>
            <a:r>
              <a:rPr lang="en-US" sz="3200" dirty="0">
                <a:solidFill>
                  <a:schemeClr val="bg1"/>
                </a:solidFill>
                <a:effectLst/>
                <a:latin typeface="Times New Roman" panose="02020603050405020304" pitchFamily="18" charset="0"/>
                <a:cs typeface="Times New Roman" panose="02020603050405020304" pitchFamily="18" charset="0"/>
              </a:rPr>
              <a:t>. Thus, we should not be like everyone else, we must show what God really wants and be </a:t>
            </a:r>
            <a:r>
              <a:rPr lang="en-US" sz="3200" dirty="0" smtClean="0">
                <a:solidFill>
                  <a:schemeClr val="bg1"/>
                </a:solidFill>
                <a:effectLst/>
                <a:latin typeface="Times New Roman" panose="02020603050405020304" pitchFamily="18" charset="0"/>
                <a:cs typeface="Times New Roman" panose="02020603050405020304" pitchFamily="18" charset="0"/>
              </a:rPr>
              <a:t>an example </a:t>
            </a:r>
            <a:r>
              <a:rPr lang="en-US" sz="3200" dirty="0">
                <a:solidFill>
                  <a:schemeClr val="bg1"/>
                </a:solidFill>
                <a:effectLst/>
                <a:latin typeface="Times New Roman" panose="02020603050405020304" pitchFamily="18" charset="0"/>
                <a:cs typeface="Times New Roman" panose="02020603050405020304" pitchFamily="18" charset="0"/>
              </a:rPr>
              <a:t>as Christ’s church. </a:t>
            </a:r>
          </a:p>
          <a:p>
            <a:pPr marL="18288" indent="0">
              <a:buNone/>
            </a:pPr>
            <a:endParaRPr lang="en-US" sz="3200" dirty="0">
              <a:solidFill>
                <a:schemeClr val="bg1"/>
              </a:solidFill>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12123"/>
            <a:ext cx="8839200" cy="685800"/>
          </a:xfrm>
        </p:spPr>
        <p:txBody>
          <a:bodyPr/>
          <a:lstStyle/>
          <a:p>
            <a:r>
              <a:rPr lang="en-US" sz="3200" u="sng" dirty="0" smtClean="0">
                <a:solidFill>
                  <a:schemeClr val="bg1"/>
                </a:solidFill>
                <a:latin typeface="Times New Roman" panose="02020603050405020304" pitchFamily="18" charset="0"/>
                <a:cs typeface="Times New Roman" panose="02020603050405020304" pitchFamily="18" charset="0"/>
              </a:rPr>
              <a:t>Conclusion</a:t>
            </a:r>
            <a:endParaRPr lang="en-US" sz="3200"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047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97917">
              <a:schemeClr val="accent1">
                <a:tint val="23500"/>
                <a:satMod val="160000"/>
              </a:schemeClr>
            </a:gs>
            <a:gs pos="95000">
              <a:schemeClr val="accent1">
                <a:tint val="44500"/>
                <a:satMod val="160000"/>
              </a:schemeClr>
            </a:gs>
            <a:gs pos="93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66750"/>
            <a:ext cx="8839200" cy="4267200"/>
          </a:xfrm>
        </p:spPr>
        <p:txBody>
          <a:bodyPr anchor="t">
            <a:normAutofit/>
          </a:bodyPr>
          <a:lstStyle/>
          <a:p>
            <a:pPr marL="18288" indent="0">
              <a:buNone/>
            </a:pPr>
            <a:r>
              <a:rPr lang="en-US" sz="3200" dirty="0">
                <a:solidFill>
                  <a:schemeClr val="bg1"/>
                </a:solidFill>
                <a:effectLst/>
                <a:latin typeface="Times New Roman" panose="02020603050405020304" pitchFamily="18" charset="0"/>
                <a:cs typeface="Times New Roman" panose="02020603050405020304" pitchFamily="18" charset="0"/>
              </a:rPr>
              <a:t> A. Can so many “churches” that are organized differently, teach and worship differently </a:t>
            </a:r>
            <a:r>
              <a:rPr lang="en-US" sz="3200" dirty="0" smtClean="0">
                <a:solidFill>
                  <a:schemeClr val="bg1"/>
                </a:solidFill>
                <a:effectLst/>
                <a:latin typeface="Times New Roman" panose="02020603050405020304" pitchFamily="18" charset="0"/>
                <a:cs typeface="Times New Roman" panose="02020603050405020304" pitchFamily="18" charset="0"/>
              </a:rPr>
              <a:t>really be </a:t>
            </a:r>
            <a:r>
              <a:rPr lang="en-US" sz="3200" dirty="0">
                <a:solidFill>
                  <a:schemeClr val="bg1"/>
                </a:solidFill>
                <a:effectLst/>
                <a:latin typeface="Times New Roman" panose="02020603050405020304" pitchFamily="18" charset="0"/>
                <a:cs typeface="Times New Roman" panose="02020603050405020304" pitchFamily="18" charset="0"/>
              </a:rPr>
              <a:t>pleasing in the sight of God</a:t>
            </a:r>
            <a:r>
              <a:rPr lang="en-US" sz="3200" dirty="0" smtClean="0">
                <a:solidFill>
                  <a:schemeClr val="bg1"/>
                </a:solidFill>
                <a:effectLst/>
                <a:latin typeface="Times New Roman" panose="02020603050405020304" pitchFamily="18" charset="0"/>
                <a:cs typeface="Times New Roman" panose="02020603050405020304" pitchFamily="18" charset="0"/>
              </a:rPr>
              <a:t>?</a:t>
            </a:r>
          </a:p>
          <a:p>
            <a:pPr marL="18288" indent="0">
              <a:buNone/>
            </a:pPr>
            <a:endParaRPr lang="en-US" sz="3200" dirty="0">
              <a:solidFill>
                <a:schemeClr val="bg1"/>
              </a:solidFill>
              <a:effectLst/>
              <a:latin typeface="Times New Roman" panose="02020603050405020304" pitchFamily="18" charset="0"/>
              <a:cs typeface="Times New Roman" panose="02020603050405020304" pitchFamily="18" charset="0"/>
            </a:endParaRPr>
          </a:p>
          <a:p>
            <a:pPr marL="18288" indent="0">
              <a:buNone/>
            </a:pPr>
            <a:endParaRPr lang="en-US" sz="3200" dirty="0">
              <a:solidFill>
                <a:schemeClr val="bg1"/>
              </a:solidFill>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12123"/>
            <a:ext cx="8839200" cy="685800"/>
          </a:xfrm>
        </p:spPr>
        <p:txBody>
          <a:bodyPr/>
          <a:lstStyle/>
          <a:p>
            <a:pPr algn="ctr"/>
            <a:r>
              <a:rPr lang="en-US" sz="3600" u="sng" dirty="0" smtClean="0">
                <a:solidFill>
                  <a:schemeClr val="bg1"/>
                </a:solidFill>
                <a:latin typeface="Times New Roman" panose="02020603050405020304" pitchFamily="18" charset="0"/>
                <a:cs typeface="Times New Roman" panose="02020603050405020304" pitchFamily="18" charset="0"/>
              </a:rPr>
              <a:t>A logical approach</a:t>
            </a:r>
            <a:endParaRPr lang="en-US" sz="3600"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366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97917">
              <a:schemeClr val="accent1">
                <a:tint val="23500"/>
                <a:satMod val="160000"/>
              </a:schemeClr>
            </a:gs>
            <a:gs pos="95000">
              <a:schemeClr val="accent1">
                <a:tint val="44500"/>
                <a:satMod val="160000"/>
              </a:schemeClr>
            </a:gs>
            <a:gs pos="93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66750"/>
            <a:ext cx="8839200" cy="4267200"/>
          </a:xfrm>
        </p:spPr>
        <p:txBody>
          <a:bodyPr anchor="t">
            <a:normAutofit/>
          </a:bodyPr>
          <a:lstStyle/>
          <a:p>
            <a:pPr marL="18288" indent="0">
              <a:buNone/>
            </a:pPr>
            <a:r>
              <a:rPr lang="en-US" sz="3200" dirty="0" smtClean="0">
                <a:solidFill>
                  <a:schemeClr val="bg1"/>
                </a:solidFill>
                <a:effectLst/>
                <a:latin typeface="Times New Roman" panose="02020603050405020304" pitchFamily="18" charset="0"/>
                <a:cs typeface="Times New Roman" panose="02020603050405020304" pitchFamily="18" charset="0"/>
              </a:rPr>
              <a:t>B. Can </a:t>
            </a:r>
            <a:r>
              <a:rPr lang="en-US" sz="3200" dirty="0">
                <a:solidFill>
                  <a:schemeClr val="bg1"/>
                </a:solidFill>
                <a:effectLst/>
                <a:latin typeface="Times New Roman" panose="02020603050405020304" pitchFamily="18" charset="0"/>
                <a:cs typeface="Times New Roman" panose="02020603050405020304" pitchFamily="18" charset="0"/>
              </a:rPr>
              <a:t>so much confusion be pleasing in the sight of God? </a:t>
            </a:r>
            <a:endParaRPr lang="en-US" sz="3200" dirty="0" smtClean="0">
              <a:solidFill>
                <a:schemeClr val="bg1"/>
              </a:solidFill>
              <a:effectLst/>
              <a:latin typeface="Times New Roman" panose="02020603050405020304" pitchFamily="18" charset="0"/>
              <a:cs typeface="Times New Roman" panose="02020603050405020304" pitchFamily="18" charset="0"/>
            </a:endParaRPr>
          </a:p>
          <a:p>
            <a:pPr marL="18288" indent="0">
              <a:buNone/>
            </a:pPr>
            <a:endParaRPr lang="en-US" sz="3200" dirty="0">
              <a:solidFill>
                <a:schemeClr val="bg1"/>
              </a:solidFill>
              <a:effectLst/>
              <a:latin typeface="Times New Roman" panose="02020603050405020304" pitchFamily="18" charset="0"/>
              <a:cs typeface="Times New Roman" panose="02020603050405020304" pitchFamily="18" charset="0"/>
            </a:endParaRPr>
          </a:p>
          <a:p>
            <a:pPr marL="18288" indent="0">
              <a:buNone/>
            </a:pPr>
            <a:r>
              <a:rPr lang="en-US" sz="3200" dirty="0">
                <a:solidFill>
                  <a:schemeClr val="bg1"/>
                </a:solidFill>
                <a:effectLst/>
                <a:latin typeface="Times New Roman" panose="02020603050405020304" pitchFamily="18" charset="0"/>
                <a:cs typeface="Times New Roman" panose="02020603050405020304" pitchFamily="18" charset="0"/>
              </a:rPr>
              <a:t>For God is not the author of confusion but of peace, as in all the churches of the saints</a:t>
            </a:r>
            <a:r>
              <a:rPr lang="en-US" sz="3200" dirty="0" smtClean="0">
                <a:solidFill>
                  <a:schemeClr val="bg1"/>
                </a:solidFill>
                <a:effectLst/>
                <a:latin typeface="Times New Roman" panose="02020603050405020304" pitchFamily="18" charset="0"/>
                <a:cs typeface="Times New Roman" panose="02020603050405020304" pitchFamily="18" charset="0"/>
              </a:rPr>
              <a:t>.</a:t>
            </a:r>
          </a:p>
          <a:p>
            <a:pPr marL="18288" indent="0">
              <a:buNone/>
            </a:pPr>
            <a:r>
              <a:rPr lang="en-US" sz="3200" dirty="0" smtClean="0">
                <a:solidFill>
                  <a:schemeClr val="bg1"/>
                </a:solidFill>
                <a:effectLst/>
                <a:latin typeface="Times New Roman" panose="02020603050405020304" pitchFamily="18" charset="0"/>
                <a:cs typeface="Times New Roman" panose="02020603050405020304" pitchFamily="18" charset="0"/>
              </a:rPr>
              <a:t>1 Corinthians 14:33</a:t>
            </a:r>
            <a:endParaRPr lang="en-US" sz="3200" dirty="0">
              <a:solidFill>
                <a:schemeClr val="bg1"/>
              </a:solidFill>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12123"/>
            <a:ext cx="8839200" cy="685800"/>
          </a:xfrm>
        </p:spPr>
        <p:txBody>
          <a:bodyPr/>
          <a:lstStyle/>
          <a:p>
            <a:pPr algn="ctr"/>
            <a:r>
              <a:rPr lang="en-US" sz="3600" u="sng" dirty="0" smtClean="0">
                <a:solidFill>
                  <a:schemeClr val="bg1"/>
                </a:solidFill>
                <a:latin typeface="Times New Roman" panose="02020603050405020304" pitchFamily="18" charset="0"/>
                <a:cs typeface="Times New Roman" panose="02020603050405020304" pitchFamily="18" charset="0"/>
              </a:rPr>
              <a:t>A logical approach</a:t>
            </a:r>
            <a:endParaRPr lang="en-US" sz="3600"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634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97917">
              <a:schemeClr val="accent1">
                <a:tint val="23500"/>
                <a:satMod val="160000"/>
              </a:schemeClr>
            </a:gs>
            <a:gs pos="95000">
              <a:schemeClr val="accent1">
                <a:tint val="44500"/>
                <a:satMod val="160000"/>
              </a:schemeClr>
            </a:gs>
            <a:gs pos="93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66750"/>
            <a:ext cx="8839200" cy="4267200"/>
          </a:xfrm>
        </p:spPr>
        <p:txBody>
          <a:bodyPr anchor="t">
            <a:normAutofit/>
          </a:bodyPr>
          <a:lstStyle/>
          <a:p>
            <a:pPr marL="18288" indent="0">
              <a:buNone/>
            </a:pPr>
            <a:r>
              <a:rPr lang="en-US" sz="3200" dirty="0">
                <a:solidFill>
                  <a:schemeClr val="bg1"/>
                </a:solidFill>
                <a:effectLst/>
                <a:latin typeface="Times New Roman" panose="02020603050405020304" pitchFamily="18" charset="0"/>
                <a:cs typeface="Times New Roman" panose="02020603050405020304" pitchFamily="18" charset="0"/>
              </a:rPr>
              <a:t>10 Now I plead with you, brethren, by the name of our Lord Jesus Christ, that you all speak the same thing, and that there be no divisions among you, but that you be perfectly joined together in the same mind and in the same judgment. </a:t>
            </a:r>
            <a:endParaRPr lang="en-US" sz="3200" dirty="0">
              <a:solidFill>
                <a:schemeClr val="bg1"/>
              </a:solidFill>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12123"/>
            <a:ext cx="8839200" cy="685800"/>
          </a:xfrm>
        </p:spPr>
        <p:txBody>
          <a:bodyPr/>
          <a:lstStyle/>
          <a:p>
            <a:pPr algn="ctr"/>
            <a:r>
              <a:rPr lang="en-US" sz="3200" u="sng" dirty="0">
                <a:solidFill>
                  <a:schemeClr val="bg1"/>
                </a:solidFill>
                <a:latin typeface="Times New Roman" panose="02020603050405020304" pitchFamily="18" charset="0"/>
                <a:cs typeface="Times New Roman" panose="02020603050405020304" pitchFamily="18" charset="0"/>
              </a:rPr>
              <a:t>A look at 1 Corinthians 1:10-15 &amp; Philippians 2:2</a:t>
            </a:r>
            <a:endParaRPr lang="en-US" sz="3200"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309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97917">
              <a:schemeClr val="accent1">
                <a:tint val="23500"/>
                <a:satMod val="160000"/>
              </a:schemeClr>
            </a:gs>
            <a:gs pos="95000">
              <a:schemeClr val="accent1">
                <a:tint val="44500"/>
                <a:satMod val="160000"/>
              </a:schemeClr>
            </a:gs>
            <a:gs pos="93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66750"/>
            <a:ext cx="8839200" cy="4267200"/>
          </a:xfrm>
        </p:spPr>
        <p:txBody>
          <a:bodyPr anchor="t">
            <a:normAutofit/>
          </a:bodyPr>
          <a:lstStyle/>
          <a:p>
            <a:pPr marL="18288" indent="0">
              <a:buNone/>
            </a:pPr>
            <a:r>
              <a:rPr lang="en-US" sz="3200" dirty="0">
                <a:solidFill>
                  <a:schemeClr val="bg1"/>
                </a:solidFill>
                <a:effectLst/>
                <a:latin typeface="Times New Roman" panose="02020603050405020304" pitchFamily="18" charset="0"/>
                <a:cs typeface="Times New Roman" panose="02020603050405020304" pitchFamily="18" charset="0"/>
              </a:rPr>
              <a:t>10 Now I plead with you, brethren, by the name of our Lord Jesus Christ, that you all </a:t>
            </a:r>
            <a:r>
              <a:rPr lang="en-US" sz="3200" u="sng" dirty="0">
                <a:solidFill>
                  <a:schemeClr val="bg1"/>
                </a:solidFill>
                <a:effectLst/>
                <a:latin typeface="Times New Roman" panose="02020603050405020304" pitchFamily="18" charset="0"/>
                <a:cs typeface="Times New Roman" panose="02020603050405020304" pitchFamily="18" charset="0"/>
              </a:rPr>
              <a:t>speak the same thing</a:t>
            </a:r>
            <a:r>
              <a:rPr lang="en-US" sz="3200" dirty="0">
                <a:solidFill>
                  <a:schemeClr val="bg1"/>
                </a:solidFill>
                <a:effectLst/>
                <a:latin typeface="Times New Roman" panose="02020603050405020304" pitchFamily="18" charset="0"/>
                <a:cs typeface="Times New Roman" panose="02020603050405020304" pitchFamily="18" charset="0"/>
              </a:rPr>
              <a:t>, and that there be </a:t>
            </a:r>
            <a:r>
              <a:rPr lang="en-US" sz="3200" u="sng" dirty="0">
                <a:solidFill>
                  <a:schemeClr val="bg1"/>
                </a:solidFill>
                <a:effectLst/>
                <a:latin typeface="Times New Roman" panose="02020603050405020304" pitchFamily="18" charset="0"/>
                <a:cs typeface="Times New Roman" panose="02020603050405020304" pitchFamily="18" charset="0"/>
              </a:rPr>
              <a:t>no divisions among you</a:t>
            </a:r>
            <a:r>
              <a:rPr lang="en-US" sz="3200" dirty="0">
                <a:solidFill>
                  <a:schemeClr val="bg1"/>
                </a:solidFill>
                <a:effectLst/>
                <a:latin typeface="Times New Roman" panose="02020603050405020304" pitchFamily="18" charset="0"/>
                <a:cs typeface="Times New Roman" panose="02020603050405020304" pitchFamily="18" charset="0"/>
              </a:rPr>
              <a:t>, but that you be </a:t>
            </a:r>
            <a:r>
              <a:rPr lang="en-US" sz="3200" u="sng" dirty="0">
                <a:solidFill>
                  <a:schemeClr val="bg1"/>
                </a:solidFill>
                <a:effectLst/>
                <a:latin typeface="Times New Roman" panose="02020603050405020304" pitchFamily="18" charset="0"/>
                <a:cs typeface="Times New Roman" panose="02020603050405020304" pitchFamily="18" charset="0"/>
              </a:rPr>
              <a:t>perfectly joined together</a:t>
            </a:r>
            <a:r>
              <a:rPr lang="en-US" sz="3200" dirty="0">
                <a:solidFill>
                  <a:schemeClr val="bg1"/>
                </a:solidFill>
                <a:effectLst/>
                <a:latin typeface="Times New Roman" panose="02020603050405020304" pitchFamily="18" charset="0"/>
                <a:cs typeface="Times New Roman" panose="02020603050405020304" pitchFamily="18" charset="0"/>
              </a:rPr>
              <a:t> in the </a:t>
            </a:r>
            <a:r>
              <a:rPr lang="en-US" sz="3200" u="sng" dirty="0">
                <a:solidFill>
                  <a:schemeClr val="bg1"/>
                </a:solidFill>
                <a:effectLst/>
                <a:latin typeface="Times New Roman" panose="02020603050405020304" pitchFamily="18" charset="0"/>
                <a:cs typeface="Times New Roman" panose="02020603050405020304" pitchFamily="18" charset="0"/>
              </a:rPr>
              <a:t>same mind</a:t>
            </a:r>
            <a:r>
              <a:rPr lang="en-US" sz="3200" dirty="0">
                <a:solidFill>
                  <a:schemeClr val="bg1"/>
                </a:solidFill>
                <a:effectLst/>
                <a:latin typeface="Times New Roman" panose="02020603050405020304" pitchFamily="18" charset="0"/>
                <a:cs typeface="Times New Roman" panose="02020603050405020304" pitchFamily="18" charset="0"/>
              </a:rPr>
              <a:t> and in the </a:t>
            </a:r>
            <a:r>
              <a:rPr lang="en-US" sz="3200" u="sng" dirty="0">
                <a:solidFill>
                  <a:schemeClr val="bg1"/>
                </a:solidFill>
                <a:effectLst/>
                <a:latin typeface="Times New Roman" panose="02020603050405020304" pitchFamily="18" charset="0"/>
                <a:cs typeface="Times New Roman" panose="02020603050405020304" pitchFamily="18" charset="0"/>
              </a:rPr>
              <a:t>same judgment</a:t>
            </a:r>
            <a:r>
              <a:rPr lang="en-US" sz="3200" dirty="0">
                <a:solidFill>
                  <a:schemeClr val="bg1"/>
                </a:solidFill>
                <a:effectLst/>
                <a:latin typeface="Times New Roman" panose="02020603050405020304" pitchFamily="18" charset="0"/>
                <a:cs typeface="Times New Roman" panose="02020603050405020304" pitchFamily="18" charset="0"/>
              </a:rPr>
              <a:t>. </a:t>
            </a:r>
            <a:endParaRPr lang="en-US" sz="3200" dirty="0">
              <a:solidFill>
                <a:schemeClr val="bg1"/>
              </a:solidFill>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12123"/>
            <a:ext cx="8839200" cy="685800"/>
          </a:xfrm>
        </p:spPr>
        <p:txBody>
          <a:bodyPr/>
          <a:lstStyle/>
          <a:p>
            <a:pPr algn="ctr"/>
            <a:r>
              <a:rPr lang="en-US" sz="3200" u="sng" dirty="0">
                <a:solidFill>
                  <a:schemeClr val="bg1"/>
                </a:solidFill>
                <a:latin typeface="Times New Roman" panose="02020603050405020304" pitchFamily="18" charset="0"/>
                <a:cs typeface="Times New Roman" panose="02020603050405020304" pitchFamily="18" charset="0"/>
              </a:rPr>
              <a:t>A look at 1 Corinthians 1:10-15 &amp; Philippians 2:2</a:t>
            </a:r>
            <a:endParaRPr lang="en-US" sz="3200"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496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97917">
              <a:schemeClr val="accent1">
                <a:tint val="23500"/>
                <a:satMod val="160000"/>
              </a:schemeClr>
            </a:gs>
            <a:gs pos="95000">
              <a:schemeClr val="accent1">
                <a:tint val="44500"/>
                <a:satMod val="160000"/>
              </a:schemeClr>
            </a:gs>
            <a:gs pos="93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66750"/>
            <a:ext cx="8839200" cy="4267200"/>
          </a:xfrm>
        </p:spPr>
        <p:txBody>
          <a:bodyPr anchor="t">
            <a:normAutofit lnSpcReduction="10000"/>
          </a:bodyPr>
          <a:lstStyle/>
          <a:p>
            <a:pPr marL="18288" indent="0">
              <a:buNone/>
            </a:pPr>
            <a:r>
              <a:rPr lang="en-US" sz="3200" dirty="0">
                <a:solidFill>
                  <a:schemeClr val="bg1"/>
                </a:solidFill>
                <a:effectLst/>
                <a:latin typeface="Times New Roman" panose="02020603050405020304" pitchFamily="18" charset="0"/>
                <a:cs typeface="Times New Roman" panose="02020603050405020304" pitchFamily="18" charset="0"/>
              </a:rPr>
              <a:t>11 For it has been declared to me concerning you, my brethren, by those of Chloe's household, that there are contentions among you. 12 Now I say this, that each of you says, " I am of Paul," or " I am of Apollos," or " I am of Cephas," or " I am of Christ." 13 Is Christ divided? Was Paul crucified for you? Or were you baptized in the name of Paul?14 I thank God that I baptized none of you except </a:t>
            </a:r>
            <a:r>
              <a:rPr lang="en-US" sz="3200" dirty="0" err="1">
                <a:solidFill>
                  <a:schemeClr val="bg1"/>
                </a:solidFill>
                <a:effectLst/>
                <a:latin typeface="Times New Roman" panose="02020603050405020304" pitchFamily="18" charset="0"/>
                <a:cs typeface="Times New Roman" panose="02020603050405020304" pitchFamily="18" charset="0"/>
              </a:rPr>
              <a:t>Crispus</a:t>
            </a:r>
            <a:r>
              <a:rPr lang="en-US" sz="3200" dirty="0">
                <a:solidFill>
                  <a:schemeClr val="bg1"/>
                </a:solidFill>
                <a:effectLst/>
                <a:latin typeface="Times New Roman" panose="02020603050405020304" pitchFamily="18" charset="0"/>
                <a:cs typeface="Times New Roman" panose="02020603050405020304" pitchFamily="18" charset="0"/>
              </a:rPr>
              <a:t> and Gaius, </a:t>
            </a:r>
            <a:endParaRPr lang="en-US" sz="3200" dirty="0">
              <a:solidFill>
                <a:schemeClr val="bg1"/>
              </a:solidFill>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12123"/>
            <a:ext cx="8839200" cy="685800"/>
          </a:xfrm>
        </p:spPr>
        <p:txBody>
          <a:bodyPr/>
          <a:lstStyle/>
          <a:p>
            <a:pPr algn="ctr"/>
            <a:r>
              <a:rPr lang="en-US" sz="3200" u="sng" dirty="0">
                <a:solidFill>
                  <a:schemeClr val="bg1"/>
                </a:solidFill>
                <a:latin typeface="Times New Roman" panose="02020603050405020304" pitchFamily="18" charset="0"/>
                <a:cs typeface="Times New Roman" panose="02020603050405020304" pitchFamily="18" charset="0"/>
              </a:rPr>
              <a:t>A look at 1 Corinthians 1:10-15 &amp; Philippians 2:2</a:t>
            </a:r>
            <a:endParaRPr lang="en-US" sz="3200"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741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97917">
              <a:schemeClr val="accent1">
                <a:tint val="23500"/>
                <a:satMod val="160000"/>
              </a:schemeClr>
            </a:gs>
            <a:gs pos="95000">
              <a:schemeClr val="accent1">
                <a:tint val="44500"/>
                <a:satMod val="160000"/>
              </a:schemeClr>
            </a:gs>
            <a:gs pos="93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66750"/>
            <a:ext cx="8839200" cy="4267200"/>
          </a:xfrm>
        </p:spPr>
        <p:txBody>
          <a:bodyPr anchor="t">
            <a:normAutofit/>
          </a:bodyPr>
          <a:lstStyle/>
          <a:p>
            <a:pPr marL="18288" indent="0">
              <a:buNone/>
            </a:pPr>
            <a:r>
              <a:rPr lang="en-US" sz="3200" dirty="0">
                <a:solidFill>
                  <a:schemeClr val="bg1"/>
                </a:solidFill>
                <a:effectLst/>
                <a:latin typeface="Times New Roman" panose="02020603050405020304" pitchFamily="18" charset="0"/>
                <a:cs typeface="Times New Roman" panose="02020603050405020304" pitchFamily="18" charset="0"/>
              </a:rPr>
              <a:t>15 lest anyone should say that I had baptized in my own name</a:t>
            </a:r>
            <a:r>
              <a:rPr lang="en-US" sz="3200" dirty="0" smtClean="0">
                <a:solidFill>
                  <a:schemeClr val="bg1"/>
                </a:solidFill>
                <a:effectLst/>
                <a:latin typeface="Times New Roman" panose="02020603050405020304" pitchFamily="18" charset="0"/>
                <a:cs typeface="Times New Roman" panose="02020603050405020304" pitchFamily="18" charset="0"/>
              </a:rPr>
              <a:t>.</a:t>
            </a:r>
          </a:p>
          <a:p>
            <a:pPr marL="18288" indent="0">
              <a:buNone/>
            </a:pPr>
            <a:r>
              <a:rPr lang="en-US" sz="3200" dirty="0" smtClean="0">
                <a:solidFill>
                  <a:schemeClr val="bg1"/>
                </a:solidFill>
                <a:effectLst/>
                <a:latin typeface="Times New Roman" panose="02020603050405020304" pitchFamily="18" charset="0"/>
                <a:cs typeface="Times New Roman" panose="02020603050405020304" pitchFamily="18" charset="0"/>
              </a:rPr>
              <a:t>1 Corinthians 1:10-15</a:t>
            </a:r>
            <a:endParaRPr lang="en-US" sz="3200" dirty="0">
              <a:solidFill>
                <a:schemeClr val="bg1"/>
              </a:solidFill>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12123"/>
            <a:ext cx="8839200" cy="685800"/>
          </a:xfrm>
        </p:spPr>
        <p:txBody>
          <a:bodyPr/>
          <a:lstStyle/>
          <a:p>
            <a:pPr algn="ctr"/>
            <a:r>
              <a:rPr lang="en-US" sz="3200" u="sng" dirty="0">
                <a:solidFill>
                  <a:schemeClr val="bg1"/>
                </a:solidFill>
                <a:latin typeface="Times New Roman" panose="02020603050405020304" pitchFamily="18" charset="0"/>
                <a:cs typeface="Times New Roman" panose="02020603050405020304" pitchFamily="18" charset="0"/>
              </a:rPr>
              <a:t>A look at 1 Corinthians 1:10-15 &amp; Philippians 2:2</a:t>
            </a:r>
            <a:endParaRPr lang="en-US" sz="3200"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8670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97917">
              <a:schemeClr val="accent1">
                <a:tint val="23500"/>
                <a:satMod val="160000"/>
              </a:schemeClr>
            </a:gs>
            <a:gs pos="95000">
              <a:schemeClr val="accent1">
                <a:tint val="44500"/>
                <a:satMod val="160000"/>
              </a:schemeClr>
            </a:gs>
            <a:gs pos="93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66750"/>
            <a:ext cx="8839200" cy="4267200"/>
          </a:xfrm>
        </p:spPr>
        <p:txBody>
          <a:bodyPr anchor="t">
            <a:normAutofit/>
          </a:bodyPr>
          <a:lstStyle/>
          <a:p>
            <a:pPr marL="18288" indent="0">
              <a:buNone/>
            </a:pPr>
            <a:r>
              <a:rPr lang="en-US" sz="3200" dirty="0">
                <a:solidFill>
                  <a:schemeClr val="bg1"/>
                </a:solidFill>
                <a:effectLst/>
                <a:latin typeface="Times New Roman" panose="02020603050405020304" pitchFamily="18" charset="0"/>
                <a:cs typeface="Times New Roman" panose="02020603050405020304" pitchFamily="18" charset="0"/>
              </a:rPr>
              <a:t>fulfill my joy by being like- minded, having the same love, being of one accord, of one mind</a:t>
            </a:r>
            <a:r>
              <a:rPr lang="en-US" sz="3200" dirty="0" smtClean="0">
                <a:solidFill>
                  <a:schemeClr val="bg1"/>
                </a:solidFill>
                <a:effectLst/>
                <a:latin typeface="Times New Roman" panose="02020603050405020304" pitchFamily="18" charset="0"/>
                <a:cs typeface="Times New Roman" panose="02020603050405020304" pitchFamily="18" charset="0"/>
              </a:rPr>
              <a:t>.</a:t>
            </a:r>
          </a:p>
          <a:p>
            <a:pPr marL="18288" indent="0">
              <a:buNone/>
            </a:pPr>
            <a:r>
              <a:rPr lang="en-US" sz="3200" dirty="0" smtClean="0">
                <a:solidFill>
                  <a:schemeClr val="bg1"/>
                </a:solidFill>
                <a:effectLst/>
                <a:latin typeface="Times New Roman" panose="02020603050405020304" pitchFamily="18" charset="0"/>
                <a:cs typeface="Times New Roman" panose="02020603050405020304" pitchFamily="18" charset="0"/>
              </a:rPr>
              <a:t>Philippians 2:2</a:t>
            </a:r>
            <a:endParaRPr lang="en-US" sz="3200" dirty="0">
              <a:solidFill>
                <a:schemeClr val="bg1"/>
              </a:solidFill>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12123"/>
            <a:ext cx="8839200" cy="685800"/>
          </a:xfrm>
        </p:spPr>
        <p:txBody>
          <a:bodyPr/>
          <a:lstStyle/>
          <a:p>
            <a:pPr algn="ctr"/>
            <a:r>
              <a:rPr lang="en-US" sz="3200" u="sng" dirty="0">
                <a:solidFill>
                  <a:schemeClr val="bg1"/>
                </a:solidFill>
                <a:latin typeface="Times New Roman" panose="02020603050405020304" pitchFamily="18" charset="0"/>
                <a:cs typeface="Times New Roman" panose="02020603050405020304" pitchFamily="18" charset="0"/>
              </a:rPr>
              <a:t>A look at 1 Corinthians 1:10-15 &amp; Philippians 2:2</a:t>
            </a:r>
            <a:endParaRPr lang="en-US" sz="3200"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1856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97917">
              <a:schemeClr val="accent1">
                <a:tint val="23500"/>
                <a:satMod val="160000"/>
              </a:schemeClr>
            </a:gs>
            <a:gs pos="95000">
              <a:schemeClr val="accent1">
                <a:tint val="44500"/>
                <a:satMod val="160000"/>
              </a:schemeClr>
            </a:gs>
            <a:gs pos="93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66750"/>
            <a:ext cx="8839200" cy="4267200"/>
          </a:xfrm>
        </p:spPr>
        <p:txBody>
          <a:bodyPr anchor="t">
            <a:normAutofit/>
          </a:bodyPr>
          <a:lstStyle/>
          <a:p>
            <a:pPr marL="18288" indent="0">
              <a:buNone/>
            </a:pPr>
            <a:r>
              <a:rPr lang="en-US" sz="3200" dirty="0">
                <a:solidFill>
                  <a:schemeClr val="bg1"/>
                </a:solidFill>
                <a:effectLst/>
                <a:latin typeface="Times New Roman" panose="02020603050405020304" pitchFamily="18" charset="0"/>
                <a:cs typeface="Times New Roman" panose="02020603050405020304" pitchFamily="18" charset="0"/>
              </a:rPr>
              <a:t>fulfill my joy by being </a:t>
            </a:r>
            <a:r>
              <a:rPr lang="en-US" sz="3200" u="sng" dirty="0">
                <a:solidFill>
                  <a:schemeClr val="bg1"/>
                </a:solidFill>
                <a:effectLst/>
                <a:latin typeface="Times New Roman" panose="02020603050405020304" pitchFamily="18" charset="0"/>
                <a:cs typeface="Times New Roman" panose="02020603050405020304" pitchFamily="18" charset="0"/>
              </a:rPr>
              <a:t>like- minded</a:t>
            </a:r>
            <a:r>
              <a:rPr lang="en-US" sz="3200" dirty="0">
                <a:solidFill>
                  <a:schemeClr val="bg1"/>
                </a:solidFill>
                <a:effectLst/>
                <a:latin typeface="Times New Roman" panose="02020603050405020304" pitchFamily="18" charset="0"/>
                <a:cs typeface="Times New Roman" panose="02020603050405020304" pitchFamily="18" charset="0"/>
              </a:rPr>
              <a:t>, having the </a:t>
            </a:r>
            <a:r>
              <a:rPr lang="en-US" sz="3200" u="sng" dirty="0">
                <a:solidFill>
                  <a:schemeClr val="bg1"/>
                </a:solidFill>
                <a:effectLst/>
                <a:latin typeface="Times New Roman" panose="02020603050405020304" pitchFamily="18" charset="0"/>
                <a:cs typeface="Times New Roman" panose="02020603050405020304" pitchFamily="18" charset="0"/>
              </a:rPr>
              <a:t>same love</a:t>
            </a:r>
            <a:r>
              <a:rPr lang="en-US" sz="3200" dirty="0">
                <a:solidFill>
                  <a:schemeClr val="bg1"/>
                </a:solidFill>
                <a:effectLst/>
                <a:latin typeface="Times New Roman" panose="02020603050405020304" pitchFamily="18" charset="0"/>
                <a:cs typeface="Times New Roman" panose="02020603050405020304" pitchFamily="18" charset="0"/>
              </a:rPr>
              <a:t>, being of </a:t>
            </a:r>
            <a:r>
              <a:rPr lang="en-US" sz="3200" u="sng" dirty="0">
                <a:solidFill>
                  <a:schemeClr val="bg1"/>
                </a:solidFill>
                <a:effectLst/>
                <a:latin typeface="Times New Roman" panose="02020603050405020304" pitchFamily="18" charset="0"/>
                <a:cs typeface="Times New Roman" panose="02020603050405020304" pitchFamily="18" charset="0"/>
              </a:rPr>
              <a:t>one accord</a:t>
            </a:r>
            <a:r>
              <a:rPr lang="en-US" sz="3200" dirty="0">
                <a:solidFill>
                  <a:schemeClr val="bg1"/>
                </a:solidFill>
                <a:effectLst/>
                <a:latin typeface="Times New Roman" panose="02020603050405020304" pitchFamily="18" charset="0"/>
                <a:cs typeface="Times New Roman" panose="02020603050405020304" pitchFamily="18" charset="0"/>
              </a:rPr>
              <a:t>, of </a:t>
            </a:r>
            <a:r>
              <a:rPr lang="en-US" sz="3200" u="sng" dirty="0">
                <a:solidFill>
                  <a:schemeClr val="bg1"/>
                </a:solidFill>
                <a:effectLst/>
                <a:latin typeface="Times New Roman" panose="02020603050405020304" pitchFamily="18" charset="0"/>
                <a:cs typeface="Times New Roman" panose="02020603050405020304" pitchFamily="18" charset="0"/>
              </a:rPr>
              <a:t>one mind</a:t>
            </a:r>
            <a:r>
              <a:rPr lang="en-US" sz="3200" dirty="0" smtClean="0">
                <a:solidFill>
                  <a:schemeClr val="bg1"/>
                </a:solidFill>
                <a:effectLst/>
                <a:latin typeface="Times New Roman" panose="02020603050405020304" pitchFamily="18" charset="0"/>
                <a:cs typeface="Times New Roman" panose="02020603050405020304" pitchFamily="18" charset="0"/>
              </a:rPr>
              <a:t>.</a:t>
            </a:r>
          </a:p>
          <a:p>
            <a:pPr marL="18288" indent="0">
              <a:buNone/>
            </a:pPr>
            <a:r>
              <a:rPr lang="en-US" sz="3200" dirty="0" smtClean="0">
                <a:solidFill>
                  <a:schemeClr val="bg1"/>
                </a:solidFill>
                <a:effectLst/>
                <a:latin typeface="Times New Roman" panose="02020603050405020304" pitchFamily="18" charset="0"/>
                <a:cs typeface="Times New Roman" panose="02020603050405020304" pitchFamily="18" charset="0"/>
              </a:rPr>
              <a:t>Philippians 2:2</a:t>
            </a:r>
            <a:endParaRPr lang="en-US" sz="3200" dirty="0">
              <a:solidFill>
                <a:schemeClr val="bg1"/>
              </a:solidFill>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12123"/>
            <a:ext cx="8839200" cy="685800"/>
          </a:xfrm>
        </p:spPr>
        <p:txBody>
          <a:bodyPr/>
          <a:lstStyle/>
          <a:p>
            <a:pPr algn="ctr"/>
            <a:r>
              <a:rPr lang="en-US" sz="3200" u="sng" dirty="0">
                <a:solidFill>
                  <a:schemeClr val="bg1"/>
                </a:solidFill>
                <a:latin typeface="Times New Roman" panose="02020603050405020304" pitchFamily="18" charset="0"/>
                <a:cs typeface="Times New Roman" panose="02020603050405020304" pitchFamily="18" charset="0"/>
              </a:rPr>
              <a:t>A look at 1 Corinthians 1:10-15 &amp; Philippians 2:2</a:t>
            </a:r>
            <a:endParaRPr lang="en-US" sz="3200"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601174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lemental">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641</Words>
  <Application>Microsoft Office PowerPoint</Application>
  <PresentationFormat>On-screen Show (16:9)</PresentationFormat>
  <Paragraphs>38</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Elemental</vt:lpstr>
      <vt:lpstr>Are Denominations Scriptural?</vt:lpstr>
      <vt:lpstr>A logical approach</vt:lpstr>
      <vt:lpstr>A logical approach</vt:lpstr>
      <vt:lpstr>A look at 1 Corinthians 1:10-15 &amp; Philippians 2:2</vt:lpstr>
      <vt:lpstr>A look at 1 Corinthians 1:10-15 &amp; Philippians 2:2</vt:lpstr>
      <vt:lpstr>A look at 1 Corinthians 1:10-15 &amp; Philippians 2:2</vt:lpstr>
      <vt:lpstr>A look at 1 Corinthians 1:10-15 &amp; Philippians 2:2</vt:lpstr>
      <vt:lpstr>A look at 1 Corinthians 1:10-15 &amp; Philippians 2:2</vt:lpstr>
      <vt:lpstr>A look at 1 Corinthians 1:10-15 &amp; Philippians 2:2</vt:lpstr>
      <vt:lpstr>Application for us today</vt:lpstr>
      <vt:lpstr>Application for us today</vt:lpstr>
      <vt:lpstr>Application for us today</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Denominations Scriptural?</dc:title>
  <dc:creator>Admin</dc:creator>
  <cp:lastModifiedBy>Admin</cp:lastModifiedBy>
  <cp:revision>13</cp:revision>
  <dcterms:created xsi:type="dcterms:W3CDTF">2015-04-23T15:23:07Z</dcterms:created>
  <dcterms:modified xsi:type="dcterms:W3CDTF">2015-04-26T02:38:43Z</dcterms:modified>
</cp:coreProperties>
</file>