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80" r:id="rId4"/>
    <p:sldId id="279"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1" autoAdjust="0"/>
    <p:restoredTop sz="94660"/>
  </p:normalViewPr>
  <p:slideViewPr>
    <p:cSldViewPr snapToGrid="0">
      <p:cViewPr varScale="1">
        <p:scale>
          <a:sx n="91" d="100"/>
          <a:sy n="91" d="100"/>
        </p:scale>
        <p:origin x="52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C0C52D-E097-4730-8EBD-314BB0C0F688}" type="datetimeFigureOut">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CB680-8B3A-440B-9AC9-ED97481360A8}" type="slidenum">
              <a:rPr lang="en-US" smtClean="0"/>
              <a:t>‹#›</a:t>
            </a:fld>
            <a:endParaRPr lang="en-US"/>
          </a:p>
        </p:txBody>
      </p:sp>
    </p:spTree>
    <p:extLst>
      <p:ext uri="{BB962C8B-B14F-4D97-AF65-F5344CB8AC3E}">
        <p14:creationId xmlns:p14="http://schemas.microsoft.com/office/powerpoint/2010/main" val="1879971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C0C52D-E097-4730-8EBD-314BB0C0F688}" type="datetimeFigureOut">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CB680-8B3A-440B-9AC9-ED97481360A8}" type="slidenum">
              <a:rPr lang="en-US" smtClean="0"/>
              <a:t>‹#›</a:t>
            </a:fld>
            <a:endParaRPr lang="en-US"/>
          </a:p>
        </p:txBody>
      </p:sp>
    </p:spTree>
    <p:extLst>
      <p:ext uri="{BB962C8B-B14F-4D97-AF65-F5344CB8AC3E}">
        <p14:creationId xmlns:p14="http://schemas.microsoft.com/office/powerpoint/2010/main" val="1836555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C0C52D-E097-4730-8EBD-314BB0C0F688}" type="datetimeFigureOut">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CB680-8B3A-440B-9AC9-ED97481360A8}" type="slidenum">
              <a:rPr lang="en-US" smtClean="0"/>
              <a:t>‹#›</a:t>
            </a:fld>
            <a:endParaRPr lang="en-US"/>
          </a:p>
        </p:txBody>
      </p:sp>
    </p:spTree>
    <p:extLst>
      <p:ext uri="{BB962C8B-B14F-4D97-AF65-F5344CB8AC3E}">
        <p14:creationId xmlns:p14="http://schemas.microsoft.com/office/powerpoint/2010/main" val="1049571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C0C52D-E097-4730-8EBD-314BB0C0F688}" type="datetimeFigureOut">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CB680-8B3A-440B-9AC9-ED97481360A8}" type="slidenum">
              <a:rPr lang="en-US" smtClean="0"/>
              <a:t>‹#›</a:t>
            </a:fld>
            <a:endParaRPr lang="en-US"/>
          </a:p>
        </p:txBody>
      </p:sp>
    </p:spTree>
    <p:extLst>
      <p:ext uri="{BB962C8B-B14F-4D97-AF65-F5344CB8AC3E}">
        <p14:creationId xmlns:p14="http://schemas.microsoft.com/office/powerpoint/2010/main" val="3476202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C0C52D-E097-4730-8EBD-314BB0C0F688}" type="datetimeFigureOut">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CB680-8B3A-440B-9AC9-ED97481360A8}" type="slidenum">
              <a:rPr lang="en-US" smtClean="0"/>
              <a:t>‹#›</a:t>
            </a:fld>
            <a:endParaRPr lang="en-US"/>
          </a:p>
        </p:txBody>
      </p:sp>
    </p:spTree>
    <p:extLst>
      <p:ext uri="{BB962C8B-B14F-4D97-AF65-F5344CB8AC3E}">
        <p14:creationId xmlns:p14="http://schemas.microsoft.com/office/powerpoint/2010/main" val="2242127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C0C52D-E097-4730-8EBD-314BB0C0F688}" type="datetimeFigureOut">
              <a:rPr lang="en-US" smtClean="0"/>
              <a:t>4/18/2017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7CB680-8B3A-440B-9AC9-ED97481360A8}" type="slidenum">
              <a:rPr lang="en-US" smtClean="0"/>
              <a:t>‹#›</a:t>
            </a:fld>
            <a:endParaRPr lang="en-US"/>
          </a:p>
        </p:txBody>
      </p:sp>
    </p:spTree>
    <p:extLst>
      <p:ext uri="{BB962C8B-B14F-4D97-AF65-F5344CB8AC3E}">
        <p14:creationId xmlns:p14="http://schemas.microsoft.com/office/powerpoint/2010/main" val="376642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C0C52D-E097-4730-8EBD-314BB0C0F688}" type="datetimeFigureOut">
              <a:rPr lang="en-US" smtClean="0"/>
              <a:t>4/18/2017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7CB680-8B3A-440B-9AC9-ED97481360A8}" type="slidenum">
              <a:rPr lang="en-US" smtClean="0"/>
              <a:t>‹#›</a:t>
            </a:fld>
            <a:endParaRPr lang="en-US"/>
          </a:p>
        </p:txBody>
      </p:sp>
    </p:spTree>
    <p:extLst>
      <p:ext uri="{BB962C8B-B14F-4D97-AF65-F5344CB8AC3E}">
        <p14:creationId xmlns:p14="http://schemas.microsoft.com/office/powerpoint/2010/main" val="1133217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C0C52D-E097-4730-8EBD-314BB0C0F688}" type="datetimeFigureOut">
              <a:rPr lang="en-US" smtClean="0"/>
              <a:t>4/18/2017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7CB680-8B3A-440B-9AC9-ED97481360A8}" type="slidenum">
              <a:rPr lang="en-US" smtClean="0"/>
              <a:t>‹#›</a:t>
            </a:fld>
            <a:endParaRPr lang="en-US"/>
          </a:p>
        </p:txBody>
      </p:sp>
    </p:spTree>
    <p:extLst>
      <p:ext uri="{BB962C8B-B14F-4D97-AF65-F5344CB8AC3E}">
        <p14:creationId xmlns:p14="http://schemas.microsoft.com/office/powerpoint/2010/main" val="3157425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C0C52D-E097-4730-8EBD-314BB0C0F688}" type="datetimeFigureOut">
              <a:rPr lang="en-US" smtClean="0"/>
              <a:t>4/18/2017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7CB680-8B3A-440B-9AC9-ED97481360A8}" type="slidenum">
              <a:rPr lang="en-US" smtClean="0"/>
              <a:t>‹#›</a:t>
            </a:fld>
            <a:endParaRPr lang="en-US"/>
          </a:p>
        </p:txBody>
      </p:sp>
    </p:spTree>
    <p:extLst>
      <p:ext uri="{BB962C8B-B14F-4D97-AF65-F5344CB8AC3E}">
        <p14:creationId xmlns:p14="http://schemas.microsoft.com/office/powerpoint/2010/main" val="772270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C0C52D-E097-4730-8EBD-314BB0C0F688}" type="datetimeFigureOut">
              <a:rPr lang="en-US" smtClean="0"/>
              <a:t>4/18/2017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7CB680-8B3A-440B-9AC9-ED97481360A8}" type="slidenum">
              <a:rPr lang="en-US" smtClean="0"/>
              <a:t>‹#›</a:t>
            </a:fld>
            <a:endParaRPr lang="en-US"/>
          </a:p>
        </p:txBody>
      </p:sp>
    </p:spTree>
    <p:extLst>
      <p:ext uri="{BB962C8B-B14F-4D97-AF65-F5344CB8AC3E}">
        <p14:creationId xmlns:p14="http://schemas.microsoft.com/office/powerpoint/2010/main" val="1327562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C0C52D-E097-4730-8EBD-314BB0C0F688}" type="datetimeFigureOut">
              <a:rPr lang="en-US" smtClean="0"/>
              <a:t>4/18/2017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7CB680-8B3A-440B-9AC9-ED97481360A8}" type="slidenum">
              <a:rPr lang="en-US" smtClean="0"/>
              <a:t>‹#›</a:t>
            </a:fld>
            <a:endParaRPr lang="en-US"/>
          </a:p>
        </p:txBody>
      </p:sp>
    </p:spTree>
    <p:extLst>
      <p:ext uri="{BB962C8B-B14F-4D97-AF65-F5344CB8AC3E}">
        <p14:creationId xmlns:p14="http://schemas.microsoft.com/office/powerpoint/2010/main" val="46874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C0C52D-E097-4730-8EBD-314BB0C0F688}" type="datetimeFigureOut">
              <a:rPr lang="en-US" smtClean="0"/>
              <a:t>4/18/2017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7CB680-8B3A-440B-9AC9-ED97481360A8}" type="slidenum">
              <a:rPr lang="en-US" smtClean="0"/>
              <a:t>‹#›</a:t>
            </a:fld>
            <a:endParaRPr lang="en-US"/>
          </a:p>
        </p:txBody>
      </p:sp>
    </p:spTree>
    <p:extLst>
      <p:ext uri="{BB962C8B-B14F-4D97-AF65-F5344CB8AC3E}">
        <p14:creationId xmlns:p14="http://schemas.microsoft.com/office/powerpoint/2010/main" val="31799664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3405352" y="3689131"/>
            <a:ext cx="5381296" cy="646331"/>
          </a:xfrm>
          <a:prstGeom prst="rect">
            <a:avLst/>
          </a:prstGeom>
          <a:noFill/>
        </p:spPr>
        <p:txBody>
          <a:bodyPr wrap="square" rtlCol="0">
            <a:spAutoFit/>
          </a:bodyPr>
          <a:lstStyle/>
          <a:p>
            <a:pPr algn="ctr"/>
            <a:r>
              <a:rPr lang="en-US" sz="36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Psalm 25:8-14</a:t>
            </a:r>
            <a:endParaRPr lang="en-US" sz="3600" b="1"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3531393064"/>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86557" y="112876"/>
            <a:ext cx="11847787" cy="843565"/>
          </a:xfrm>
        </p:spPr>
        <p:txBody>
          <a:bodyPr>
            <a:normAutofit/>
          </a:bodyPr>
          <a:lstStyle/>
          <a:p>
            <a:pPr algn="ctr"/>
            <a:r>
              <a:rPr lang="en-US" sz="40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Examples of Humility</a:t>
            </a:r>
            <a:endParaRPr lang="en-US" sz="4000" u="sng"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86556" y="956442"/>
            <a:ext cx="11847787" cy="5822730"/>
          </a:xfrm>
        </p:spPr>
        <p:txBody>
          <a:bodyPr>
            <a:normAutofit/>
          </a:bodyPr>
          <a:lstStyle/>
          <a:p>
            <a:pPr marL="0" indent="0">
              <a:buNone/>
            </a:pPr>
            <a:r>
              <a:rPr lang="en-US" sz="36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Christ</a:t>
            </a:r>
            <a:endParaRPr lang="en-US" sz="3600" u="sng" dirty="0">
              <a:solidFill>
                <a:schemeClr val="bg1"/>
              </a:solidFill>
              <a:effectLst>
                <a:outerShdw blurRad="38100" dist="38100" dir="2700000" algn="tl">
                  <a:srgbClr val="000000">
                    <a:alpha val="43137"/>
                  </a:srgbClr>
                </a:outerShdw>
              </a:effectLst>
              <a:latin typeface="Baskerville Old Face" panose="02020602080505020303" pitchFamily="18" charset="0"/>
            </a:endParaRP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8 And being found in appearance as a man, He humbled Himself and became obedient to the point of death, even the death of the cross. </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Philippians 2:8</a:t>
            </a:r>
            <a:endPar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68797668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86557" y="112876"/>
            <a:ext cx="11847787" cy="843565"/>
          </a:xfrm>
        </p:spPr>
        <p:txBody>
          <a:bodyPr>
            <a:normAutofit/>
          </a:bodyPr>
          <a:lstStyle/>
          <a:p>
            <a:pPr algn="ctr"/>
            <a:r>
              <a:rPr lang="en-US" sz="40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Examples of Humility</a:t>
            </a:r>
            <a:endParaRPr lang="en-US" sz="4000" u="sng"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86556" y="956442"/>
            <a:ext cx="11847787" cy="5822730"/>
          </a:xfrm>
        </p:spPr>
        <p:txBody>
          <a:bodyPr>
            <a:normAutofit/>
          </a:bodyPr>
          <a:lstStyle/>
          <a:p>
            <a:pPr marL="0" indent="0">
              <a:buNone/>
            </a:pPr>
            <a:r>
              <a:rPr lang="en-US" sz="36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Hezekiah</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26 Then Hezekiah humbled himself for the pride of his heart, he and the inhabitants of Jerusalem, so that the wrath of the Lord did not come upon them in the days of Hezekiah. </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 Chronicles 32:26</a:t>
            </a:r>
            <a:endPar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2277541849"/>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86557" y="112876"/>
            <a:ext cx="11847787" cy="843565"/>
          </a:xfrm>
        </p:spPr>
        <p:txBody>
          <a:bodyPr>
            <a:normAutofit/>
          </a:bodyPr>
          <a:lstStyle/>
          <a:p>
            <a:pPr algn="ctr"/>
            <a:r>
              <a:rPr lang="en-US" sz="40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Examples of Humility</a:t>
            </a:r>
            <a:endParaRPr lang="en-US" sz="4000" u="sng"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86556" y="956442"/>
            <a:ext cx="11847787" cy="5822730"/>
          </a:xfrm>
        </p:spPr>
        <p:txBody>
          <a:bodyPr>
            <a:normAutofit/>
          </a:bodyPr>
          <a:lstStyle/>
          <a:p>
            <a:pPr marL="0" indent="0">
              <a:buNone/>
            </a:pPr>
            <a:r>
              <a:rPr lang="en-US" sz="36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Ahab</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29 “See how Ahab has humbled himself before Me? Because he has humbled himself before Me, I will not bring the calamity in his days. In the days of his son I will bring the calamity on his house.” </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 Kings 21:29</a:t>
            </a:r>
            <a:endPar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3509478014"/>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86557" y="112876"/>
            <a:ext cx="11847787" cy="843565"/>
          </a:xfrm>
        </p:spPr>
        <p:txBody>
          <a:bodyPr>
            <a:normAutofit/>
          </a:bodyPr>
          <a:lstStyle/>
          <a:p>
            <a:pPr algn="ctr"/>
            <a:r>
              <a:rPr lang="en-US" sz="40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Lessons for us today – How We Show Humility</a:t>
            </a:r>
            <a:endParaRPr lang="en-US" sz="4000" u="sng"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86556" y="956442"/>
            <a:ext cx="11847787" cy="5822730"/>
          </a:xfrm>
        </p:spPr>
        <p:txBody>
          <a:bodyPr>
            <a:normAutofit/>
          </a:bodyPr>
          <a:lstStyle/>
          <a:p>
            <a:pPr marL="0" indent="0">
              <a:buNone/>
            </a:pPr>
            <a:r>
              <a:rPr lang="en-US" sz="36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Serving one Another</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13 and to esteem them very highly in love for their work's sake. Be at peace among yourselves. </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 Thessalonians 5:13</a:t>
            </a:r>
          </a:p>
        </p:txBody>
      </p:sp>
    </p:spTree>
    <p:extLst>
      <p:ext uri="{BB962C8B-B14F-4D97-AF65-F5344CB8AC3E}">
        <p14:creationId xmlns:p14="http://schemas.microsoft.com/office/powerpoint/2010/main" val="368566422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86557" y="112876"/>
            <a:ext cx="11847787" cy="843565"/>
          </a:xfrm>
        </p:spPr>
        <p:txBody>
          <a:bodyPr>
            <a:normAutofit/>
          </a:bodyPr>
          <a:lstStyle/>
          <a:p>
            <a:pPr algn="ctr"/>
            <a:r>
              <a:rPr lang="en-US" sz="40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Lessons for us today – How We Show Humility</a:t>
            </a:r>
            <a:endParaRPr lang="en-US" sz="4000" u="sng"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86556" y="956442"/>
            <a:ext cx="11847787" cy="5822730"/>
          </a:xfrm>
        </p:spPr>
        <p:txBody>
          <a:bodyPr>
            <a:normAutofit/>
          </a:bodyPr>
          <a:lstStyle/>
          <a:p>
            <a:pPr marL="0" indent="0">
              <a:buNone/>
            </a:pPr>
            <a:r>
              <a:rPr lang="en-US" sz="36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Serving one Another</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10 For God is not unjust to forget your work and labor of love which you have shown toward His name, in that you have ministered to the saints, and do minister. </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Hebrews 6:10</a:t>
            </a:r>
          </a:p>
        </p:txBody>
      </p:sp>
    </p:spTree>
    <p:extLst>
      <p:ext uri="{BB962C8B-B14F-4D97-AF65-F5344CB8AC3E}">
        <p14:creationId xmlns:p14="http://schemas.microsoft.com/office/powerpoint/2010/main" val="1698684166"/>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86557" y="112876"/>
            <a:ext cx="11847787" cy="843565"/>
          </a:xfrm>
        </p:spPr>
        <p:txBody>
          <a:bodyPr>
            <a:normAutofit/>
          </a:bodyPr>
          <a:lstStyle/>
          <a:p>
            <a:pPr algn="ctr"/>
            <a:r>
              <a:rPr lang="en-US" sz="40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Lessons for us today – How We Show Humility</a:t>
            </a:r>
            <a:endParaRPr lang="en-US" sz="4000" u="sng"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86556" y="956442"/>
            <a:ext cx="11847787" cy="5822730"/>
          </a:xfrm>
        </p:spPr>
        <p:txBody>
          <a:bodyPr>
            <a:normAutofit/>
          </a:bodyPr>
          <a:lstStyle/>
          <a:p>
            <a:pPr marL="0" indent="0">
              <a:buNone/>
            </a:pPr>
            <a:r>
              <a:rPr lang="en-US" sz="36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Preferring one Another</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10 Be kindly affectionate to one another with brotherly love, in honor giving preference to one another; </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Romans 12:10</a:t>
            </a:r>
          </a:p>
        </p:txBody>
      </p:sp>
    </p:spTree>
    <p:extLst>
      <p:ext uri="{BB962C8B-B14F-4D97-AF65-F5344CB8AC3E}">
        <p14:creationId xmlns:p14="http://schemas.microsoft.com/office/powerpoint/2010/main" val="263510819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86557" y="112876"/>
            <a:ext cx="11847787" cy="843565"/>
          </a:xfrm>
        </p:spPr>
        <p:txBody>
          <a:bodyPr>
            <a:normAutofit/>
          </a:bodyPr>
          <a:lstStyle/>
          <a:p>
            <a:pPr algn="ctr"/>
            <a:r>
              <a:rPr lang="en-US" sz="40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Lessons for us today – How We Show Humility</a:t>
            </a:r>
            <a:endParaRPr lang="en-US" sz="4000" u="sng"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86556" y="956442"/>
            <a:ext cx="11847787" cy="5822730"/>
          </a:xfrm>
        </p:spPr>
        <p:txBody>
          <a:bodyPr>
            <a:normAutofit/>
          </a:bodyPr>
          <a:lstStyle/>
          <a:p>
            <a:pPr marL="0" indent="0">
              <a:buNone/>
            </a:pPr>
            <a:r>
              <a:rPr lang="en-US" sz="36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Preferring one Another</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21 I charge you before God and the Lord Jesus Christ and the elect angels that you observe these things without prejudice, doing nothing with partiality. </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 Timothy 5:21</a:t>
            </a:r>
          </a:p>
        </p:txBody>
      </p:sp>
    </p:spTree>
    <p:extLst>
      <p:ext uri="{BB962C8B-B14F-4D97-AF65-F5344CB8AC3E}">
        <p14:creationId xmlns:p14="http://schemas.microsoft.com/office/powerpoint/2010/main" val="4033093581"/>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86557" y="112876"/>
            <a:ext cx="11847787" cy="843565"/>
          </a:xfrm>
        </p:spPr>
        <p:txBody>
          <a:bodyPr>
            <a:normAutofit/>
          </a:bodyPr>
          <a:lstStyle/>
          <a:p>
            <a:pPr algn="ctr"/>
            <a:r>
              <a:rPr lang="en-US" sz="40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Lessons for us today – How We Show Humility</a:t>
            </a:r>
            <a:endParaRPr lang="en-US" sz="4000" u="sng"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86556" y="956442"/>
            <a:ext cx="11847787" cy="5822730"/>
          </a:xfrm>
        </p:spPr>
        <p:txBody>
          <a:bodyPr>
            <a:normAutofit/>
          </a:bodyPr>
          <a:lstStyle/>
          <a:p>
            <a:pPr marL="0" indent="0">
              <a:buNone/>
            </a:pPr>
            <a:r>
              <a:rPr lang="en-US" sz="36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Loving all People</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 And walk in love, as Christ also has loved us and given Himself for us, an offering and a sacrifice to God for a sweet-smelling aroma. </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Ephesians 5:2</a:t>
            </a:r>
          </a:p>
          <a:p>
            <a:pPr marL="0" indent="0">
              <a:buNone/>
            </a:pPr>
            <a:endPar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415822585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86557" y="112876"/>
            <a:ext cx="11847787" cy="843565"/>
          </a:xfrm>
        </p:spPr>
        <p:txBody>
          <a:bodyPr>
            <a:normAutofit/>
          </a:bodyPr>
          <a:lstStyle/>
          <a:p>
            <a:pPr algn="ctr"/>
            <a:r>
              <a:rPr lang="en-US" sz="40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Lessons for us today – How We Show Humility</a:t>
            </a:r>
            <a:endParaRPr lang="en-US" sz="4000" u="sng"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86556" y="956442"/>
            <a:ext cx="11847787" cy="5822730"/>
          </a:xfrm>
        </p:spPr>
        <p:txBody>
          <a:bodyPr>
            <a:normAutofit/>
          </a:bodyPr>
          <a:lstStyle/>
          <a:p>
            <a:pPr marL="0" indent="0">
              <a:buNone/>
            </a:pPr>
            <a:r>
              <a:rPr lang="en-US" sz="36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Loving all People</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 Let brotherly love continue. </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Hebrews 13:1</a:t>
            </a:r>
          </a:p>
        </p:txBody>
      </p:sp>
    </p:spTree>
    <p:extLst>
      <p:ext uri="{BB962C8B-B14F-4D97-AF65-F5344CB8AC3E}">
        <p14:creationId xmlns:p14="http://schemas.microsoft.com/office/powerpoint/2010/main" val="3396149174"/>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86557" y="112876"/>
            <a:ext cx="11847787" cy="843565"/>
          </a:xfrm>
        </p:spPr>
        <p:txBody>
          <a:bodyPr>
            <a:normAutofit/>
          </a:bodyPr>
          <a:lstStyle/>
          <a:p>
            <a:pPr algn="ctr"/>
            <a:r>
              <a:rPr lang="en-US" sz="40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Lessons for us today – How We Show Humility</a:t>
            </a:r>
            <a:endParaRPr lang="en-US" sz="4000" u="sng"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86556" y="956442"/>
            <a:ext cx="11847787" cy="5822730"/>
          </a:xfrm>
        </p:spPr>
        <p:txBody>
          <a:bodyPr>
            <a:normAutofit/>
          </a:bodyPr>
          <a:lstStyle/>
          <a:p>
            <a:pPr marL="0" indent="0">
              <a:buNone/>
            </a:pPr>
            <a:r>
              <a:rPr lang="en-US" sz="36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Working for others</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12 for the equipping of the saints for the work of ministry, for the edifying of the body of Christ, </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Ephesians 4:12</a:t>
            </a:r>
          </a:p>
        </p:txBody>
      </p:sp>
    </p:spTree>
    <p:extLst>
      <p:ext uri="{BB962C8B-B14F-4D97-AF65-F5344CB8AC3E}">
        <p14:creationId xmlns:p14="http://schemas.microsoft.com/office/powerpoint/2010/main" val="23335574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86557" y="112877"/>
            <a:ext cx="11847787" cy="791014"/>
          </a:xfrm>
        </p:spPr>
        <p:txBody>
          <a:bodyPr>
            <a:normAutofit/>
          </a:bodyPr>
          <a:lstStyle/>
          <a:p>
            <a:pPr algn="ctr"/>
            <a:r>
              <a:rPr lang="en-US" sz="40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Our Text</a:t>
            </a:r>
            <a:endParaRPr lang="en-US" sz="4000" u="sng"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86556" y="903892"/>
            <a:ext cx="11847787" cy="5875280"/>
          </a:xfrm>
        </p:spPr>
        <p:txBody>
          <a:bodyPr>
            <a:normAutofit/>
          </a:bodyPr>
          <a:lstStyle/>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Good and upright is the Lord; Therefore He teaches sinners in the way.  9 The humble He guides in justice, And the humble He teaches His way. 10 All the paths of the Lord are mercy and truth, To such as keep His covenant and His testimonies. 11 For Your name's sake, O Lord, Pardon my iniquity, for it is great. 12 Who is the man that fears the Lord? Him shall He teach in the way He chooses. </a:t>
            </a:r>
            <a:endPar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109377739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86557" y="112876"/>
            <a:ext cx="11847787" cy="843565"/>
          </a:xfrm>
        </p:spPr>
        <p:txBody>
          <a:bodyPr>
            <a:normAutofit/>
          </a:bodyPr>
          <a:lstStyle/>
          <a:p>
            <a:pPr algn="ctr"/>
            <a:r>
              <a:rPr lang="en-US" sz="40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Lessons for us today – How We Show Humility</a:t>
            </a:r>
            <a:endParaRPr lang="en-US" sz="4000" u="sng"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86556" y="956442"/>
            <a:ext cx="11847787" cy="5822730"/>
          </a:xfrm>
        </p:spPr>
        <p:txBody>
          <a:bodyPr>
            <a:normAutofit/>
          </a:bodyPr>
          <a:lstStyle/>
          <a:p>
            <a:pPr marL="0" indent="0">
              <a:buNone/>
            </a:pPr>
            <a:r>
              <a:rPr lang="en-US" sz="36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Working for others</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12 Therefore, my beloved, as you have always obeyed, not as in my presence only, but now much more in my absence, work out your own salvation with fear and trembling; </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Philippians 2:12</a:t>
            </a:r>
          </a:p>
        </p:txBody>
      </p:sp>
    </p:spTree>
    <p:extLst>
      <p:ext uri="{BB962C8B-B14F-4D97-AF65-F5344CB8AC3E}">
        <p14:creationId xmlns:p14="http://schemas.microsoft.com/office/powerpoint/2010/main" val="1947915102"/>
      </p:ext>
    </p:extLst>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86557" y="112876"/>
            <a:ext cx="11847787" cy="843565"/>
          </a:xfrm>
        </p:spPr>
        <p:txBody>
          <a:bodyPr>
            <a:normAutofit/>
          </a:bodyPr>
          <a:lstStyle/>
          <a:p>
            <a:pPr algn="ctr"/>
            <a:r>
              <a:rPr lang="en-US" sz="40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Lessons for us today – How We Show Humility</a:t>
            </a:r>
            <a:endParaRPr lang="en-US" sz="4000" u="sng"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86556" y="956442"/>
            <a:ext cx="11847787" cy="5822730"/>
          </a:xfrm>
        </p:spPr>
        <p:txBody>
          <a:bodyPr>
            <a:normAutofit/>
          </a:bodyPr>
          <a:lstStyle/>
          <a:p>
            <a:pPr marL="0" indent="0">
              <a:buNone/>
            </a:pPr>
            <a:r>
              <a:rPr lang="en-US" sz="36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Working for others</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25 But he who looks into the perfect law of liberty and continues in it, and is not a forgetful hearer but a doer of the work, this one will be blessed in what he does. </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James 1:25</a:t>
            </a:r>
          </a:p>
        </p:txBody>
      </p:sp>
    </p:spTree>
    <p:extLst>
      <p:ext uri="{BB962C8B-B14F-4D97-AF65-F5344CB8AC3E}">
        <p14:creationId xmlns:p14="http://schemas.microsoft.com/office/powerpoint/2010/main" val="1929644458"/>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86557" y="112876"/>
            <a:ext cx="11847787" cy="843565"/>
          </a:xfrm>
        </p:spPr>
        <p:txBody>
          <a:bodyPr>
            <a:normAutofit/>
          </a:bodyPr>
          <a:lstStyle/>
          <a:p>
            <a:pPr algn="ctr"/>
            <a:r>
              <a:rPr lang="en-US" sz="40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Conclusion</a:t>
            </a:r>
            <a:endParaRPr lang="en-US" sz="4000" u="sng"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86556" y="956442"/>
            <a:ext cx="11847787" cy="5822730"/>
          </a:xfrm>
        </p:spPr>
        <p:txBody>
          <a:bodyPr>
            <a:normAutofit/>
          </a:bodyPr>
          <a:lstStyle/>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 The Bible exalts those who are humble and speaks of God humbling the exalted. </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 This should teach us to be humble and not to exalt ourselves. </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3. Consider the illustration of taking the lower seat.</a:t>
            </a:r>
          </a:p>
          <a:p>
            <a:pPr marL="0" indent="0">
              <a:buNone/>
            </a:pPr>
            <a:endPar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199856094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86557" y="112877"/>
            <a:ext cx="11847787" cy="764738"/>
          </a:xfrm>
        </p:spPr>
        <p:txBody>
          <a:bodyPr>
            <a:normAutofit/>
          </a:bodyPr>
          <a:lstStyle/>
          <a:p>
            <a:pPr algn="ctr"/>
            <a:r>
              <a:rPr lang="en-US" sz="40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Conclusion</a:t>
            </a:r>
            <a:endParaRPr lang="en-US" sz="4000" u="sng"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86556" y="788276"/>
            <a:ext cx="11847787" cy="5990896"/>
          </a:xfrm>
        </p:spPr>
        <p:txBody>
          <a:bodyPr>
            <a:normAutofit/>
          </a:bodyPr>
          <a:lstStyle/>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So He told a parable to those who were invited, when He noted how they chose the best places, saying to them: 8  “When you are invited by anyone to a wedding feast, do not sit down in the best place, lest one more honorable than you be invited by him; 9  and he who invited you and him come and say to you, ‘Give place to this man,’ and then you begin with shame to take the lowest place. </a:t>
            </a:r>
          </a:p>
        </p:txBody>
      </p:sp>
    </p:spTree>
    <p:extLst>
      <p:ext uri="{BB962C8B-B14F-4D97-AF65-F5344CB8AC3E}">
        <p14:creationId xmlns:p14="http://schemas.microsoft.com/office/powerpoint/2010/main" val="1638525891"/>
      </p:ext>
    </p:extLst>
  </p:cSld>
  <p:clrMapOvr>
    <a:masterClrMapping/>
  </p:clrMapOvr>
  <p:transition spd="slow">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86557" y="112877"/>
            <a:ext cx="11847787" cy="764738"/>
          </a:xfrm>
        </p:spPr>
        <p:txBody>
          <a:bodyPr>
            <a:normAutofit/>
          </a:bodyPr>
          <a:lstStyle/>
          <a:p>
            <a:pPr algn="ctr"/>
            <a:r>
              <a:rPr lang="en-US" sz="40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Conclusion</a:t>
            </a:r>
            <a:endParaRPr lang="en-US" sz="4000" u="sng"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86556" y="788276"/>
            <a:ext cx="11847787" cy="5990896"/>
          </a:xfrm>
        </p:spPr>
        <p:txBody>
          <a:bodyPr>
            <a:normAutofit/>
          </a:bodyPr>
          <a:lstStyle/>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10  But when you are invited, go and sit down in the lowest place, so that when he who invited you comes he may say to you, ‘Friend, go up higher.’ Then you will have glory in the presence of those who sit at the table with you. 11  For whoever exalts himself will be humbled, and he who humbles himself will be exalted.” Luke 14:7-11</a:t>
            </a:r>
          </a:p>
        </p:txBody>
      </p:sp>
    </p:spTree>
    <p:extLst>
      <p:ext uri="{BB962C8B-B14F-4D97-AF65-F5344CB8AC3E}">
        <p14:creationId xmlns:p14="http://schemas.microsoft.com/office/powerpoint/2010/main" val="3489048598"/>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86557" y="112877"/>
            <a:ext cx="11847787" cy="791014"/>
          </a:xfrm>
        </p:spPr>
        <p:txBody>
          <a:bodyPr>
            <a:normAutofit/>
          </a:bodyPr>
          <a:lstStyle/>
          <a:p>
            <a:pPr algn="ctr"/>
            <a:r>
              <a:rPr lang="en-US" sz="40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Our Text</a:t>
            </a:r>
            <a:endParaRPr lang="en-US" sz="4000" u="sng"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86556" y="903892"/>
            <a:ext cx="11847787" cy="5875280"/>
          </a:xfrm>
        </p:spPr>
        <p:txBody>
          <a:bodyPr>
            <a:normAutofit/>
          </a:bodyPr>
          <a:lstStyle/>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13 He himself shall dwell in prosperity, And his descendants shall inherit the earth. 14 The secret of the Lord is with those who fear Him, And He will show them His covenant. </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Psalms 25:8-14</a:t>
            </a:r>
            <a:endPar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368393048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86557" y="112876"/>
            <a:ext cx="11847787" cy="1325563"/>
          </a:xfrm>
        </p:spPr>
        <p:txBody>
          <a:bodyPr>
            <a:normAutofit/>
          </a:bodyPr>
          <a:lstStyle/>
          <a:p>
            <a:pPr algn="ctr"/>
            <a:r>
              <a:rPr lang="en-US" sz="40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The Bible talks several times about </a:t>
            </a:r>
            <a:br>
              <a:rPr lang="en-US" sz="40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br>
            <a:r>
              <a:rPr lang="en-US" sz="40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the wisdom of being humble </a:t>
            </a:r>
            <a:endParaRPr lang="en-US" sz="4000" u="sng"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86556" y="1438438"/>
            <a:ext cx="11847787" cy="5340733"/>
          </a:xfrm>
        </p:spPr>
        <p:txBody>
          <a:bodyPr>
            <a:normAutofit/>
          </a:bodyPr>
          <a:lstStyle/>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When pride comes, then comes shame; But with the humble is wisdom. </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Proverbs 11:2</a:t>
            </a:r>
            <a:endPar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356463747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86557" y="112876"/>
            <a:ext cx="11847787" cy="843565"/>
          </a:xfrm>
        </p:spPr>
        <p:txBody>
          <a:bodyPr>
            <a:normAutofit/>
          </a:bodyPr>
          <a:lstStyle/>
          <a:p>
            <a:pPr algn="ctr"/>
            <a:r>
              <a:rPr lang="en-US" sz="4000" u="sng" dirty="0" smtClean="0">
                <a:solidFill>
                  <a:schemeClr val="bg1"/>
                </a:solidFill>
                <a:latin typeface="Baskerville Old Face" panose="02020602080505020303" pitchFamily="18" charset="0"/>
              </a:rPr>
              <a:t>A </a:t>
            </a:r>
            <a:r>
              <a:rPr lang="en-US" sz="40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Look</a:t>
            </a:r>
            <a:r>
              <a:rPr lang="en-US" sz="4000" u="sng" dirty="0" smtClean="0">
                <a:solidFill>
                  <a:schemeClr val="bg1"/>
                </a:solidFill>
                <a:latin typeface="Baskerville Old Face" panose="02020602080505020303" pitchFamily="18" charset="0"/>
              </a:rPr>
              <a:t> at Humility</a:t>
            </a:r>
            <a:endParaRPr lang="en-US" sz="4000" u="sng" dirty="0">
              <a:solidFill>
                <a:schemeClr val="bg1"/>
              </a:solidFill>
              <a:latin typeface="Baskerville Old Face" panose="02020602080505020303" pitchFamily="18" charset="0"/>
            </a:endParaRPr>
          </a:p>
        </p:txBody>
      </p:sp>
      <p:sp>
        <p:nvSpPr>
          <p:cNvPr id="3" name="Content Placeholder 2"/>
          <p:cNvSpPr>
            <a:spLocks noGrp="1"/>
          </p:cNvSpPr>
          <p:nvPr>
            <p:ph idx="1"/>
          </p:nvPr>
        </p:nvSpPr>
        <p:spPr>
          <a:xfrm>
            <a:off x="186556" y="956442"/>
            <a:ext cx="11847787" cy="5822730"/>
          </a:xfrm>
        </p:spPr>
        <p:txBody>
          <a:bodyPr>
            <a:normAutofit/>
          </a:bodyPr>
          <a:lstStyle/>
          <a:p>
            <a:pPr marL="0" indent="0">
              <a:buNone/>
            </a:pPr>
            <a:r>
              <a:rPr lang="en-US" sz="36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Humility Defined</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 Humility can be defined as “humbleness of mind”</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 It is associated with modesty (of mind) and lowliness of mind. </a:t>
            </a:r>
          </a:p>
          <a:p>
            <a:pPr marL="0" indent="0">
              <a:buNone/>
            </a:pPr>
            <a:endParaRPr lang="en-US" sz="3600" dirty="0">
              <a:solidFill>
                <a:schemeClr val="bg1"/>
              </a:solidFill>
              <a:latin typeface="Baskerville Old Face" panose="02020602080505020303" pitchFamily="18" charset="0"/>
            </a:endParaRPr>
          </a:p>
        </p:txBody>
      </p:sp>
    </p:spTree>
    <p:extLst>
      <p:ext uri="{BB962C8B-B14F-4D97-AF65-F5344CB8AC3E}">
        <p14:creationId xmlns:p14="http://schemas.microsoft.com/office/powerpoint/2010/main" val="239818292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86557" y="112876"/>
            <a:ext cx="11847787" cy="843565"/>
          </a:xfrm>
        </p:spPr>
        <p:txBody>
          <a:bodyPr>
            <a:normAutofit/>
          </a:bodyPr>
          <a:lstStyle/>
          <a:p>
            <a:pPr algn="ctr"/>
            <a:r>
              <a:rPr lang="en-US" sz="40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 Look at Humility</a:t>
            </a:r>
            <a:endParaRPr lang="en-US" sz="4000" u="sng"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86556" y="956442"/>
            <a:ext cx="11847787" cy="5822730"/>
          </a:xfrm>
        </p:spPr>
        <p:txBody>
          <a:bodyPr>
            <a:normAutofit/>
          </a:bodyPr>
          <a:lstStyle/>
          <a:p>
            <a:pPr marL="0" indent="0">
              <a:buNone/>
            </a:pPr>
            <a:r>
              <a:rPr lang="en-US" sz="36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Clothed in Humility</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5  Likewise you younger people, submit yourselves to your elders. Yes, all of you be submissive to one another, and be clothed with humility, for “God resists the proud, But gives grace to the humble.” 1 Peter 5:5</a:t>
            </a:r>
          </a:p>
          <a:p>
            <a:pPr marL="0" indent="0">
              <a:buNone/>
            </a:pPr>
            <a:endParaRPr lang="en-US" sz="3600" dirty="0">
              <a:solidFill>
                <a:schemeClr val="bg1"/>
              </a:solidFill>
              <a:latin typeface="Baskerville Old Face" panose="02020602080505020303" pitchFamily="18" charset="0"/>
            </a:endParaRPr>
          </a:p>
        </p:txBody>
      </p:sp>
    </p:spTree>
    <p:extLst>
      <p:ext uri="{BB962C8B-B14F-4D97-AF65-F5344CB8AC3E}">
        <p14:creationId xmlns:p14="http://schemas.microsoft.com/office/powerpoint/2010/main" val="421666196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86557" y="112876"/>
            <a:ext cx="11847787" cy="843565"/>
          </a:xfrm>
        </p:spPr>
        <p:txBody>
          <a:bodyPr>
            <a:normAutofit/>
          </a:bodyPr>
          <a:lstStyle/>
          <a:p>
            <a:pPr algn="ctr"/>
            <a:r>
              <a:rPr lang="en-US" sz="40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 Look at Humility</a:t>
            </a:r>
            <a:endParaRPr lang="en-US" sz="4000" u="sng"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86556" y="956442"/>
            <a:ext cx="11847787" cy="5822730"/>
          </a:xfrm>
        </p:spPr>
        <p:txBody>
          <a:bodyPr>
            <a:normAutofit/>
          </a:bodyPr>
          <a:lstStyle/>
          <a:p>
            <a:pPr marL="0" indent="0">
              <a:buNone/>
            </a:pPr>
            <a:r>
              <a:rPr lang="en-US" sz="36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Serve with Humility</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19 serving the Lord with all humility, with many tears and trials which happened to me by the plotting of the Jews; </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Acts 20:19</a:t>
            </a:r>
            <a:endPar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3298246095"/>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86557" y="112876"/>
            <a:ext cx="11847787" cy="843565"/>
          </a:xfrm>
        </p:spPr>
        <p:txBody>
          <a:bodyPr>
            <a:normAutofit/>
          </a:bodyPr>
          <a:lstStyle/>
          <a:p>
            <a:pPr algn="ctr"/>
            <a:r>
              <a:rPr lang="en-US" sz="40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 Look at Humility</a:t>
            </a:r>
            <a:endParaRPr lang="en-US" sz="4000" u="sng"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86556" y="956442"/>
            <a:ext cx="11847787" cy="5822730"/>
          </a:xfrm>
        </p:spPr>
        <p:txBody>
          <a:bodyPr>
            <a:normAutofit/>
          </a:bodyPr>
          <a:lstStyle/>
          <a:p>
            <a:pPr marL="0" indent="0">
              <a:buNone/>
            </a:pPr>
            <a:r>
              <a:rPr lang="en-US" sz="36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Show Humility</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23 These things indeed have an appearance of wisdom in self-imposed religion, false humility, and neglect of the body, but are of no value against the indulgence of the flesh. </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Colossians 2:23</a:t>
            </a:r>
            <a:endPar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1634470826"/>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86557" y="112876"/>
            <a:ext cx="11847787" cy="843565"/>
          </a:xfrm>
        </p:spPr>
        <p:txBody>
          <a:bodyPr>
            <a:normAutofit/>
          </a:bodyPr>
          <a:lstStyle/>
          <a:p>
            <a:pPr algn="ctr"/>
            <a:r>
              <a:rPr lang="en-US" sz="40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 Look at Humility</a:t>
            </a:r>
            <a:endParaRPr lang="en-US" sz="4000" u="sng"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186556" y="956442"/>
            <a:ext cx="11847787" cy="5822730"/>
          </a:xfrm>
        </p:spPr>
        <p:txBody>
          <a:bodyPr>
            <a:normAutofit/>
          </a:bodyPr>
          <a:lstStyle/>
          <a:p>
            <a:pPr marL="0" indent="0">
              <a:buNone/>
            </a:pPr>
            <a:r>
              <a:rPr lang="en-US" sz="3600" u="sng"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Do not think too highly of yourself</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For I say, through the grace given to me, to everyone who is among you, not to think of himself more highly than he ought to think, but to think soberly, as God has dealt to each one a measure of faith. </a:t>
            </a:r>
          </a:p>
          <a:p>
            <a:pPr marL="0" indent="0">
              <a:buNone/>
            </a:pPr>
            <a:r>
              <a:rPr lang="en-US" sz="3600"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Romans 12:3</a:t>
            </a:r>
            <a:endParaRPr lang="en-US" sz="3600" dirty="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285589292"/>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1088</Words>
  <Application>Microsoft Office PowerPoint</Application>
  <PresentationFormat>Widescreen</PresentationFormat>
  <Paragraphs>84</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Baskerville Old Face</vt:lpstr>
      <vt:lpstr>Calibri</vt:lpstr>
      <vt:lpstr>Calibri Light</vt:lpstr>
      <vt:lpstr>Office Theme</vt:lpstr>
      <vt:lpstr>PowerPoint Presentation</vt:lpstr>
      <vt:lpstr>Our Text</vt:lpstr>
      <vt:lpstr>Our Text</vt:lpstr>
      <vt:lpstr>The Bible talks several times about  the wisdom of being humble </vt:lpstr>
      <vt:lpstr>A Look at Humility</vt:lpstr>
      <vt:lpstr>A Look at Humility</vt:lpstr>
      <vt:lpstr>A Look at Humility</vt:lpstr>
      <vt:lpstr>A Look at Humility</vt:lpstr>
      <vt:lpstr>A Look at Humility</vt:lpstr>
      <vt:lpstr>Examples of Humility</vt:lpstr>
      <vt:lpstr>Examples of Humility</vt:lpstr>
      <vt:lpstr>Examples of Humility</vt:lpstr>
      <vt:lpstr>Lessons for us today – How We Show Humility</vt:lpstr>
      <vt:lpstr>Lessons for us today – How We Show Humility</vt:lpstr>
      <vt:lpstr>Lessons for us today – How We Show Humility</vt:lpstr>
      <vt:lpstr>Lessons for us today – How We Show Humility</vt:lpstr>
      <vt:lpstr>Lessons for us today – How We Show Humility</vt:lpstr>
      <vt:lpstr>Lessons for us today – How We Show Humility</vt:lpstr>
      <vt:lpstr>Lessons for us today – How We Show Humility</vt:lpstr>
      <vt:lpstr>Lessons for us today – How We Show Humility</vt:lpstr>
      <vt:lpstr>Lessons for us today – How We Show Humility</vt:lpstr>
      <vt:lpstr>Conclusion</vt:lpstr>
      <vt:lpstr>Conclusion</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Order of Services</dc:title>
  <dc:creator>Russ Earl</dc:creator>
  <cp:lastModifiedBy>Russ Earl</cp:lastModifiedBy>
  <cp:revision>13</cp:revision>
  <dcterms:created xsi:type="dcterms:W3CDTF">2017-04-16T19:49:43Z</dcterms:created>
  <dcterms:modified xsi:type="dcterms:W3CDTF">2017-04-18T15:11:28Z</dcterms:modified>
</cp:coreProperties>
</file>