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59" r:id="rId4"/>
    <p:sldId id="264" r:id="rId5"/>
    <p:sldId id="266" r:id="rId6"/>
    <p:sldId id="268" r:id="rId7"/>
    <p:sldId id="278" r:id="rId8"/>
    <p:sldId id="279" r:id="rId9"/>
    <p:sldId id="272" r:id="rId10"/>
    <p:sldId id="274" r:id="rId11"/>
    <p:sldId id="281" r:id="rId12"/>
    <p:sldId id="261" r:id="rId13"/>
    <p:sldId id="277" r:id="rId14"/>
    <p:sldId id="276" r:id="rId15"/>
    <p:sldId id="282" r:id="rId16"/>
    <p:sldId id="289" r:id="rId17"/>
    <p:sldId id="291" r:id="rId18"/>
    <p:sldId id="292" r:id="rId19"/>
    <p:sldId id="293" r:id="rId20"/>
    <p:sldId id="288" r:id="rId21"/>
    <p:sldId id="286" r:id="rId22"/>
  </p:sldIdLst>
  <p:sldSz cx="10972800" cy="51435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22" y="-354"/>
      </p:cViewPr>
      <p:guideLst>
        <p:guide orient="horz" pos="1620"/>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1BFF22B4-1DAF-49A5-8629-B3C1CD9FB716}" type="datetimeFigureOut">
              <a:rPr lang="en-US" smtClean="0"/>
              <a:t>3/31/2013</a:t>
            </a:fld>
            <a:endParaRPr lang="en-US" dirty="0"/>
          </a:p>
        </p:txBody>
      </p:sp>
      <p:sp>
        <p:nvSpPr>
          <p:cNvPr id="4" name="Slide Image Placeholder 3"/>
          <p:cNvSpPr>
            <a:spLocks noGrp="1" noRot="1" noChangeAspect="1"/>
          </p:cNvSpPr>
          <p:nvPr>
            <p:ph type="sldImg" idx="2"/>
          </p:nvPr>
        </p:nvSpPr>
        <p:spPr>
          <a:xfrm>
            <a:off x="1828800" y="514350"/>
            <a:ext cx="54864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AB2B46B1-2B23-4D74-8710-273046C45CBE}" type="slidenum">
              <a:rPr lang="en-US" smtClean="0"/>
              <a:t>‹#›</a:t>
            </a:fld>
            <a:endParaRPr lang="en-US" dirty="0"/>
          </a:p>
        </p:txBody>
      </p:sp>
    </p:spTree>
    <p:extLst>
      <p:ext uri="{BB962C8B-B14F-4D97-AF65-F5344CB8AC3E}">
        <p14:creationId xmlns:p14="http://schemas.microsoft.com/office/powerpoint/2010/main" val="366274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1597821"/>
            <a:ext cx="932688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5920" y="2914650"/>
            <a:ext cx="768096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21EE51-D42E-448B-852C-31850744F847}" type="datetime1">
              <a:rPr lang="en-US" smtClean="0">
                <a:solidFill>
                  <a:prstClr val="black">
                    <a:tint val="75000"/>
                  </a:prstClr>
                </a:solidFill>
              </a:rPr>
              <a:t>3/31/2013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4BEAF13-2110-4D8B-B1FD-561A32E16CC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73748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DF8222-A38C-4570-90A5-6796997015CC}" type="datetime1">
              <a:rPr lang="en-US" smtClean="0">
                <a:solidFill>
                  <a:prstClr val="black">
                    <a:tint val="75000"/>
                  </a:prstClr>
                </a:solidFill>
              </a:rPr>
              <a:t>3/31/2013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4BEAF13-2110-4D8B-B1FD-561A32E16CC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09268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05980"/>
            <a:ext cx="246888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48640" y="205980"/>
            <a:ext cx="722376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7FC5A-838D-46B0-A90A-22838337110B}" type="datetime1">
              <a:rPr lang="en-US" smtClean="0">
                <a:solidFill>
                  <a:prstClr val="black">
                    <a:tint val="75000"/>
                  </a:prstClr>
                </a:solidFill>
              </a:rPr>
              <a:t>3/31/2013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4BEAF13-2110-4D8B-B1FD-561A32E16CC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05516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itchFamily="18" charset="0"/>
                <a:cs typeface="Times New Roman"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D22E816-152E-4DAB-9918-8805730F2885}" type="datetime1">
              <a:rPr lang="en-US" smtClean="0">
                <a:solidFill>
                  <a:prstClr val="black">
                    <a:tint val="75000"/>
                  </a:prstClr>
                </a:solidFill>
              </a:rPr>
              <a:t>3/31/2013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4BEAF13-2110-4D8B-B1FD-561A32E16CC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017180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3305178"/>
            <a:ext cx="932688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66776" y="2180035"/>
            <a:ext cx="932688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188D5-61C7-4973-A2DB-844BD7FCCF3E}" type="datetime1">
              <a:rPr lang="en-US" smtClean="0">
                <a:solidFill>
                  <a:prstClr val="black">
                    <a:tint val="75000"/>
                  </a:prstClr>
                </a:solidFill>
              </a:rPr>
              <a:t>3/31/2013</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4BEAF13-2110-4D8B-B1FD-561A32E16CC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45373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8640" y="1200151"/>
            <a:ext cx="484632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77840" y="1200151"/>
            <a:ext cx="484632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CA4B7C-FC8F-4754-A47E-175E519CF048}" type="datetime1">
              <a:rPr lang="en-US" smtClean="0">
                <a:solidFill>
                  <a:prstClr val="black">
                    <a:tint val="75000"/>
                  </a:prstClr>
                </a:solidFill>
              </a:rPr>
              <a:t>3/31/2013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4BEAF13-2110-4D8B-B1FD-561A32E16CC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72454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8640" y="1151335"/>
            <a:ext cx="4848226"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8640" y="1631156"/>
            <a:ext cx="4848226"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4035" y="1151335"/>
            <a:ext cx="485013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74035" y="1631156"/>
            <a:ext cx="485013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F807F8-88D7-4783-A5A3-2DE63F5FCDA4}" type="datetime1">
              <a:rPr lang="en-US" smtClean="0">
                <a:solidFill>
                  <a:prstClr val="black">
                    <a:tint val="75000"/>
                  </a:prstClr>
                </a:solidFill>
              </a:rPr>
              <a:t>3/31/2013</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4BEAF13-2110-4D8B-B1FD-561A32E16CC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1403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471E51-6C35-41D5-B211-040608C9C0F2}" type="datetime1">
              <a:rPr lang="en-US" smtClean="0">
                <a:solidFill>
                  <a:prstClr val="black">
                    <a:tint val="75000"/>
                  </a:prstClr>
                </a:solidFill>
              </a:rPr>
              <a:t>3/31/2013</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4BEAF13-2110-4D8B-B1FD-561A32E16CC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99542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461B8-1DD8-4321-B1CF-EEA661EEEFFA}" type="datetime1">
              <a:rPr lang="en-US" smtClean="0">
                <a:solidFill>
                  <a:prstClr val="black">
                    <a:tint val="75000"/>
                  </a:prstClr>
                </a:solidFill>
              </a:rPr>
              <a:t>3/31/2013</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4BEAF13-2110-4D8B-B1FD-561A32E16CC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6692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5" y="204787"/>
            <a:ext cx="3609976"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90060" y="204790"/>
            <a:ext cx="613410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8645" y="1076328"/>
            <a:ext cx="3609976"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81069B-A359-4312-B314-6D92774397DB}" type="datetime1">
              <a:rPr lang="en-US" smtClean="0">
                <a:solidFill>
                  <a:prstClr val="black">
                    <a:tint val="75000"/>
                  </a:prstClr>
                </a:solidFill>
              </a:rPr>
              <a:t>3/31/2013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4BEAF13-2110-4D8B-B1FD-561A32E16CC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6290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3600451"/>
            <a:ext cx="6583680" cy="42505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50746" y="459581"/>
            <a:ext cx="658368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50746" y="4025505"/>
            <a:ext cx="658368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873950-8B72-4AA5-9F2E-044CE0AE0AD9}" type="datetime1">
              <a:rPr lang="en-US" smtClean="0">
                <a:solidFill>
                  <a:prstClr val="black">
                    <a:tint val="75000"/>
                  </a:prstClr>
                </a:solidFill>
              </a:rPr>
              <a:t>3/31/2013</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4BEAF13-2110-4D8B-B1FD-561A32E16CC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4354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05979"/>
            <a:ext cx="987552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48640" y="1200151"/>
            <a:ext cx="987552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48640" y="4767264"/>
            <a:ext cx="256032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54AEF4C-37B7-4077-A5DB-C88EFF3E16A6}" type="datetime1">
              <a:rPr lang="en-US" smtClean="0">
                <a:solidFill>
                  <a:prstClr val="black">
                    <a:tint val="75000"/>
                  </a:prstClr>
                </a:solidFill>
              </a:rPr>
              <a:t>3/31/2013</a:t>
            </a:fld>
            <a:endParaRPr lang="en-US" dirty="0">
              <a:solidFill>
                <a:prstClr val="black">
                  <a:tint val="75000"/>
                </a:prstClr>
              </a:solidFill>
            </a:endParaRPr>
          </a:p>
        </p:txBody>
      </p:sp>
      <p:sp>
        <p:nvSpPr>
          <p:cNvPr id="5" name="Footer Placeholder 4"/>
          <p:cNvSpPr>
            <a:spLocks noGrp="1"/>
          </p:cNvSpPr>
          <p:nvPr>
            <p:ph type="ftr" sz="quarter" idx="3"/>
          </p:nvPr>
        </p:nvSpPr>
        <p:spPr>
          <a:xfrm>
            <a:off x="3749040" y="4767264"/>
            <a:ext cx="347472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7863840" y="4767264"/>
            <a:ext cx="256032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4BEAF13-2110-4D8B-B1FD-561A32E16CC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586160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971550"/>
            <a:ext cx="10972800" cy="4171950"/>
          </a:xfrm>
          <a:prstGeom prst="rect">
            <a:avLst/>
          </a:prstGeom>
        </p:spPr>
      </p:pic>
      <p:sp>
        <p:nvSpPr>
          <p:cNvPr id="2" name="Title 1"/>
          <p:cNvSpPr>
            <a:spLocks noGrp="1"/>
          </p:cNvSpPr>
          <p:nvPr>
            <p:ph type="title"/>
          </p:nvPr>
        </p:nvSpPr>
        <p:spPr>
          <a:xfrm>
            <a:off x="548640" y="205982"/>
            <a:ext cx="9875520" cy="536971"/>
          </a:xfrm>
        </p:spPr>
        <p:txBody>
          <a:bodyPr>
            <a:normAutofit fontScale="90000"/>
          </a:bodyPr>
          <a:lstStyle/>
          <a:p>
            <a:r>
              <a:rPr lang="en-US" sz="3200" u="sng" dirty="0" smtClean="0">
                <a:solidFill>
                  <a:schemeClr val="bg1"/>
                </a:solidFill>
                <a:latin typeface="Times New Roman" pitchFamily="18" charset="0"/>
                <a:cs typeface="Times New Roman" pitchFamily="18" charset="0"/>
              </a:rPr>
              <a:t>AM Sermon:</a:t>
            </a:r>
            <a:r>
              <a:rPr lang="en-US" sz="3200" dirty="0" smtClean="0">
                <a:solidFill>
                  <a:schemeClr val="bg1"/>
                </a:solidFill>
                <a:latin typeface="Times New Roman" pitchFamily="18" charset="0"/>
                <a:cs typeface="Times New Roman" pitchFamily="18" charset="0"/>
              </a:rPr>
              <a:t> Guard What was Committed to Your Trust</a:t>
            </a:r>
            <a:br>
              <a:rPr lang="en-US" sz="3200" dirty="0" smtClean="0">
                <a:solidFill>
                  <a:schemeClr val="bg1"/>
                </a:solidFill>
                <a:latin typeface="Times New Roman" pitchFamily="18" charset="0"/>
                <a:cs typeface="Times New Roman" pitchFamily="18" charset="0"/>
              </a:rPr>
            </a:br>
            <a:r>
              <a:rPr lang="en-US" sz="3200" dirty="0" smtClean="0">
                <a:solidFill>
                  <a:schemeClr val="bg1"/>
                </a:solidFill>
                <a:latin typeface="Times New Roman" pitchFamily="18" charset="0"/>
                <a:cs typeface="Times New Roman" pitchFamily="18" charset="0"/>
              </a:rPr>
              <a:t>1 Timothy 6:20-21</a:t>
            </a:r>
            <a:endParaRPr lang="en-US" sz="3200" b="1" u="sng" dirty="0">
              <a:solidFill>
                <a:schemeClr val="bg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14BEAF13-2110-4D8B-B1FD-561A32E16CC8}" type="slidenum">
              <a:rPr lang="en-US" smtClean="0">
                <a:solidFill>
                  <a:prstClr val="black">
                    <a:tint val="75000"/>
                  </a:prstClr>
                </a:solidFill>
              </a:rPr>
              <a:pPr/>
              <a:t>1</a:t>
            </a:fld>
            <a:endParaRPr lang="en-US" dirty="0">
              <a:solidFill>
                <a:prstClr val="black">
                  <a:tint val="75000"/>
                </a:prstClr>
              </a:solidFill>
            </a:endParaRPr>
          </a:p>
        </p:txBody>
      </p:sp>
    </p:spTree>
    <p:extLst>
      <p:ext uri="{BB962C8B-B14F-4D97-AF65-F5344CB8AC3E}">
        <p14:creationId xmlns:p14="http://schemas.microsoft.com/office/powerpoint/2010/main" val="3202745456"/>
      </p:ext>
    </p:extLst>
  </p:cSld>
  <p:clrMapOvr>
    <a:masterClrMapping/>
  </p:clrMapOvr>
  <p:transition spd="slow" advTm="15905">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prstClr val="white"/>
                </a:solidFill>
                <a:latin typeface="Times New Roman"/>
                <a:ea typeface="Times New Roman"/>
              </a:rPr>
              <a:t>Avoiding the profane and idle babblings and contradictions</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200150"/>
            <a:ext cx="10668000" cy="3809999"/>
          </a:xfrm>
        </p:spPr>
        <p:txBody>
          <a:bodyPr>
            <a:normAutofit lnSpcReduction="10000"/>
          </a:bodyPr>
          <a:lstStyle/>
          <a:p>
            <a:pPr marL="0" indent="0">
              <a:buNone/>
            </a:pPr>
            <a:r>
              <a:rPr lang="en-US" dirty="0">
                <a:solidFill>
                  <a:schemeClr val="bg1"/>
                </a:solidFill>
                <a:latin typeface="Times New Roman" pitchFamily="18" charset="0"/>
                <a:cs typeface="Times New Roman" pitchFamily="18" charset="0"/>
              </a:rPr>
              <a:t>Finally, brethren, whatever things are </a:t>
            </a:r>
            <a:r>
              <a:rPr lang="en-US" sz="3600" b="1" i="1" dirty="0">
                <a:solidFill>
                  <a:schemeClr val="bg1"/>
                </a:solidFill>
                <a:latin typeface="Times New Roman" pitchFamily="18" charset="0"/>
                <a:cs typeface="Times New Roman" pitchFamily="18" charset="0"/>
              </a:rPr>
              <a:t>true</a:t>
            </a:r>
            <a:r>
              <a:rPr lang="en-US" dirty="0">
                <a:solidFill>
                  <a:schemeClr val="bg1"/>
                </a:solidFill>
                <a:latin typeface="Times New Roman" pitchFamily="18" charset="0"/>
                <a:cs typeface="Times New Roman" pitchFamily="18" charset="0"/>
              </a:rPr>
              <a:t>, whatever things </a:t>
            </a:r>
            <a:r>
              <a:rPr lang="en-US" i="1" dirty="0">
                <a:solidFill>
                  <a:schemeClr val="bg1"/>
                </a:solidFill>
                <a:latin typeface="Times New Roman" pitchFamily="18" charset="0"/>
                <a:cs typeface="Times New Roman" pitchFamily="18" charset="0"/>
              </a:rPr>
              <a:t>are</a:t>
            </a:r>
            <a:r>
              <a:rPr lang="en-US" dirty="0">
                <a:solidFill>
                  <a:schemeClr val="bg1"/>
                </a:solidFill>
                <a:latin typeface="Times New Roman" pitchFamily="18" charset="0"/>
                <a:cs typeface="Times New Roman" pitchFamily="18" charset="0"/>
              </a:rPr>
              <a:t> </a:t>
            </a:r>
            <a:r>
              <a:rPr lang="en-US" sz="3600" b="1" i="1" dirty="0">
                <a:solidFill>
                  <a:schemeClr val="bg1"/>
                </a:solidFill>
                <a:latin typeface="Times New Roman" pitchFamily="18" charset="0"/>
                <a:cs typeface="Times New Roman" pitchFamily="18" charset="0"/>
              </a:rPr>
              <a:t>noble</a:t>
            </a:r>
            <a:r>
              <a:rPr lang="en-US" dirty="0">
                <a:solidFill>
                  <a:schemeClr val="bg1"/>
                </a:solidFill>
                <a:latin typeface="Times New Roman" pitchFamily="18" charset="0"/>
                <a:cs typeface="Times New Roman" pitchFamily="18" charset="0"/>
              </a:rPr>
              <a:t>, whatever things </a:t>
            </a:r>
            <a:r>
              <a:rPr lang="en-US" i="1" dirty="0">
                <a:solidFill>
                  <a:schemeClr val="bg1"/>
                </a:solidFill>
                <a:latin typeface="Times New Roman" pitchFamily="18" charset="0"/>
                <a:cs typeface="Times New Roman" pitchFamily="18" charset="0"/>
              </a:rPr>
              <a:t>are</a:t>
            </a:r>
            <a:r>
              <a:rPr lang="en-US" dirty="0">
                <a:solidFill>
                  <a:schemeClr val="bg1"/>
                </a:solidFill>
                <a:latin typeface="Times New Roman" pitchFamily="18" charset="0"/>
                <a:cs typeface="Times New Roman" pitchFamily="18" charset="0"/>
              </a:rPr>
              <a:t> </a:t>
            </a:r>
            <a:r>
              <a:rPr lang="en-US" sz="3600" b="1" i="1" dirty="0">
                <a:solidFill>
                  <a:schemeClr val="bg1"/>
                </a:solidFill>
                <a:latin typeface="Times New Roman" pitchFamily="18" charset="0"/>
                <a:cs typeface="Times New Roman" pitchFamily="18" charset="0"/>
              </a:rPr>
              <a:t>just</a:t>
            </a:r>
            <a:r>
              <a:rPr lang="en-US" dirty="0">
                <a:solidFill>
                  <a:schemeClr val="bg1"/>
                </a:solidFill>
                <a:latin typeface="Times New Roman" pitchFamily="18" charset="0"/>
                <a:cs typeface="Times New Roman" pitchFamily="18" charset="0"/>
              </a:rPr>
              <a:t>, whatever things </a:t>
            </a:r>
            <a:r>
              <a:rPr lang="en-US" i="1" dirty="0">
                <a:solidFill>
                  <a:schemeClr val="bg1"/>
                </a:solidFill>
                <a:latin typeface="Times New Roman" pitchFamily="18" charset="0"/>
                <a:cs typeface="Times New Roman" pitchFamily="18" charset="0"/>
              </a:rPr>
              <a:t>are</a:t>
            </a:r>
            <a:r>
              <a:rPr lang="en-US" dirty="0">
                <a:solidFill>
                  <a:schemeClr val="bg1"/>
                </a:solidFill>
                <a:latin typeface="Times New Roman" pitchFamily="18" charset="0"/>
                <a:cs typeface="Times New Roman" pitchFamily="18" charset="0"/>
              </a:rPr>
              <a:t> </a:t>
            </a:r>
            <a:r>
              <a:rPr lang="en-US" sz="3600" b="1" i="1" dirty="0">
                <a:solidFill>
                  <a:schemeClr val="bg1"/>
                </a:solidFill>
                <a:latin typeface="Times New Roman" pitchFamily="18" charset="0"/>
                <a:cs typeface="Times New Roman" pitchFamily="18" charset="0"/>
              </a:rPr>
              <a:t>pure</a:t>
            </a:r>
            <a:r>
              <a:rPr lang="en-US" dirty="0">
                <a:solidFill>
                  <a:schemeClr val="bg1"/>
                </a:solidFill>
                <a:latin typeface="Times New Roman" pitchFamily="18" charset="0"/>
                <a:cs typeface="Times New Roman" pitchFamily="18" charset="0"/>
              </a:rPr>
              <a:t>, whatever things </a:t>
            </a:r>
            <a:r>
              <a:rPr lang="en-US" i="1" dirty="0">
                <a:solidFill>
                  <a:schemeClr val="bg1"/>
                </a:solidFill>
                <a:latin typeface="Times New Roman" pitchFamily="18" charset="0"/>
                <a:cs typeface="Times New Roman" pitchFamily="18" charset="0"/>
              </a:rPr>
              <a:t>are</a:t>
            </a:r>
            <a:r>
              <a:rPr lang="en-US" dirty="0">
                <a:solidFill>
                  <a:schemeClr val="bg1"/>
                </a:solidFill>
                <a:latin typeface="Times New Roman" pitchFamily="18" charset="0"/>
                <a:cs typeface="Times New Roman" pitchFamily="18" charset="0"/>
              </a:rPr>
              <a:t> </a:t>
            </a:r>
            <a:r>
              <a:rPr lang="en-US" sz="3600" b="1" i="1" dirty="0">
                <a:solidFill>
                  <a:schemeClr val="bg1"/>
                </a:solidFill>
                <a:latin typeface="Times New Roman" pitchFamily="18" charset="0"/>
                <a:cs typeface="Times New Roman" pitchFamily="18" charset="0"/>
              </a:rPr>
              <a:t>lovely</a:t>
            </a:r>
            <a:r>
              <a:rPr lang="en-US" dirty="0">
                <a:solidFill>
                  <a:schemeClr val="bg1"/>
                </a:solidFill>
                <a:latin typeface="Times New Roman" pitchFamily="18" charset="0"/>
                <a:cs typeface="Times New Roman" pitchFamily="18" charset="0"/>
              </a:rPr>
              <a:t>, whatever things </a:t>
            </a:r>
            <a:r>
              <a:rPr lang="en-US" i="1" dirty="0">
                <a:solidFill>
                  <a:schemeClr val="bg1"/>
                </a:solidFill>
                <a:latin typeface="Times New Roman" pitchFamily="18" charset="0"/>
                <a:cs typeface="Times New Roman" pitchFamily="18" charset="0"/>
              </a:rPr>
              <a:t>are</a:t>
            </a:r>
            <a:r>
              <a:rPr lang="en-US" dirty="0">
                <a:solidFill>
                  <a:schemeClr val="bg1"/>
                </a:solidFill>
                <a:latin typeface="Times New Roman" pitchFamily="18" charset="0"/>
                <a:cs typeface="Times New Roman" pitchFamily="18" charset="0"/>
              </a:rPr>
              <a:t> of </a:t>
            </a:r>
            <a:r>
              <a:rPr lang="en-US" sz="3600" b="1" i="1" dirty="0">
                <a:solidFill>
                  <a:schemeClr val="bg1"/>
                </a:solidFill>
                <a:latin typeface="Times New Roman" pitchFamily="18" charset="0"/>
                <a:cs typeface="Times New Roman" pitchFamily="18" charset="0"/>
              </a:rPr>
              <a:t>good report</a:t>
            </a:r>
            <a:r>
              <a:rPr lang="en-US" dirty="0">
                <a:solidFill>
                  <a:schemeClr val="bg1"/>
                </a:solidFill>
                <a:latin typeface="Times New Roman" pitchFamily="18" charset="0"/>
                <a:cs typeface="Times New Roman" pitchFamily="18" charset="0"/>
              </a:rPr>
              <a:t>, if </a:t>
            </a:r>
            <a:r>
              <a:rPr lang="en-US" i="1" dirty="0">
                <a:solidFill>
                  <a:schemeClr val="bg1"/>
                </a:solidFill>
                <a:latin typeface="Times New Roman" pitchFamily="18" charset="0"/>
                <a:cs typeface="Times New Roman" pitchFamily="18" charset="0"/>
              </a:rPr>
              <a:t>there is</a:t>
            </a:r>
            <a:r>
              <a:rPr lang="en-US" dirty="0">
                <a:solidFill>
                  <a:schemeClr val="bg1"/>
                </a:solidFill>
                <a:latin typeface="Times New Roman" pitchFamily="18" charset="0"/>
                <a:cs typeface="Times New Roman" pitchFamily="18" charset="0"/>
              </a:rPr>
              <a:t> </a:t>
            </a:r>
            <a:r>
              <a:rPr lang="en-US" sz="3600" b="1" i="1" dirty="0">
                <a:solidFill>
                  <a:schemeClr val="bg1"/>
                </a:solidFill>
                <a:latin typeface="Times New Roman" pitchFamily="18" charset="0"/>
                <a:cs typeface="Times New Roman" pitchFamily="18" charset="0"/>
              </a:rPr>
              <a:t>any virtue </a:t>
            </a:r>
            <a:r>
              <a:rPr lang="en-US" dirty="0">
                <a:solidFill>
                  <a:schemeClr val="bg1"/>
                </a:solidFill>
                <a:latin typeface="Times New Roman" pitchFamily="18" charset="0"/>
                <a:cs typeface="Times New Roman" pitchFamily="18" charset="0"/>
              </a:rPr>
              <a:t>and if </a:t>
            </a:r>
            <a:r>
              <a:rPr lang="en-US" i="1" dirty="0">
                <a:solidFill>
                  <a:schemeClr val="bg1"/>
                </a:solidFill>
                <a:latin typeface="Times New Roman" pitchFamily="18" charset="0"/>
                <a:cs typeface="Times New Roman" pitchFamily="18" charset="0"/>
              </a:rPr>
              <a:t>there is</a:t>
            </a:r>
            <a:r>
              <a:rPr lang="en-US" dirty="0">
                <a:solidFill>
                  <a:schemeClr val="bg1"/>
                </a:solidFill>
                <a:latin typeface="Times New Roman" pitchFamily="18" charset="0"/>
                <a:cs typeface="Times New Roman" pitchFamily="18" charset="0"/>
              </a:rPr>
              <a:t> </a:t>
            </a:r>
            <a:r>
              <a:rPr lang="en-US" sz="3600" b="1" i="1" dirty="0">
                <a:solidFill>
                  <a:schemeClr val="bg1"/>
                </a:solidFill>
                <a:latin typeface="Times New Roman" pitchFamily="18" charset="0"/>
                <a:cs typeface="Times New Roman" pitchFamily="18" charset="0"/>
              </a:rPr>
              <a:t>anything praiseworthy</a:t>
            </a:r>
            <a:r>
              <a:rPr lang="en-US" dirty="0">
                <a:solidFill>
                  <a:schemeClr val="bg1"/>
                </a:solidFill>
                <a:latin typeface="Times New Roman" pitchFamily="18" charset="0"/>
                <a:cs typeface="Times New Roman" pitchFamily="18" charset="0"/>
              </a:rPr>
              <a:t>—meditate on </a:t>
            </a:r>
            <a:r>
              <a:rPr lang="en-US" dirty="0" smtClean="0">
                <a:solidFill>
                  <a:schemeClr val="bg1"/>
                </a:solidFill>
                <a:latin typeface="Times New Roman" pitchFamily="18" charset="0"/>
                <a:cs typeface="Times New Roman" pitchFamily="18" charset="0"/>
              </a:rPr>
              <a:t>these </a:t>
            </a:r>
            <a:r>
              <a:rPr lang="en-US" dirty="0">
                <a:solidFill>
                  <a:schemeClr val="bg1"/>
                </a:solidFill>
                <a:latin typeface="Times New Roman" pitchFamily="18" charset="0"/>
                <a:cs typeface="Times New Roman" pitchFamily="18" charset="0"/>
              </a:rPr>
              <a:t>things. </a:t>
            </a:r>
            <a:endParaRPr lang="en-US" dirty="0" smtClean="0">
              <a:solidFill>
                <a:schemeClr val="bg1"/>
              </a:solidFill>
              <a:latin typeface="Times New Roman"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a:p>
            <a:pPr marL="0" indent="0">
              <a:buNone/>
            </a:pPr>
            <a:r>
              <a:rPr lang="en-US" dirty="0" smtClean="0">
                <a:solidFill>
                  <a:schemeClr val="bg1"/>
                </a:solidFill>
                <a:latin typeface="Times New Roman" pitchFamily="18" charset="0"/>
                <a:cs typeface="Times New Roman" pitchFamily="18" charset="0"/>
              </a:rPr>
              <a:t>Philippians 4:8</a:t>
            </a:r>
            <a:endParaRPr lang="en-US" dirty="0">
              <a:solidFill>
                <a:schemeClr val="bg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10</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263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prstClr val="white"/>
                </a:solidFill>
                <a:latin typeface="Times New Roman"/>
                <a:ea typeface="Times New Roman"/>
              </a:rPr>
              <a:t>Avoiding the profane and idle babblings and contradictions</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200150"/>
            <a:ext cx="10668000" cy="3809999"/>
          </a:xfrm>
        </p:spPr>
        <p:txBody>
          <a:bodyPr>
            <a:normAutofit/>
          </a:bodyPr>
          <a:lstStyle/>
          <a:p>
            <a:pPr marL="0" indent="0">
              <a:buNone/>
            </a:pPr>
            <a:r>
              <a:rPr lang="en-US" dirty="0" smtClean="0">
                <a:solidFill>
                  <a:schemeClr val="bg1"/>
                </a:solidFill>
                <a:latin typeface="Times New Roman" pitchFamily="18" charset="0"/>
                <a:cs typeface="Times New Roman" pitchFamily="18" charset="0"/>
              </a:rPr>
              <a:t>as </a:t>
            </a:r>
            <a:r>
              <a:rPr lang="en-US" dirty="0">
                <a:solidFill>
                  <a:schemeClr val="bg1"/>
                </a:solidFill>
                <a:latin typeface="Times New Roman" pitchFamily="18" charset="0"/>
                <a:cs typeface="Times New Roman" pitchFamily="18" charset="0"/>
              </a:rPr>
              <a:t>also in all his epistles, speaking in them of these things, </a:t>
            </a:r>
            <a:r>
              <a:rPr lang="en-US" sz="3600" b="1" i="1" dirty="0">
                <a:solidFill>
                  <a:schemeClr val="bg1"/>
                </a:solidFill>
                <a:latin typeface="Times New Roman" pitchFamily="18" charset="0"/>
                <a:cs typeface="Times New Roman" pitchFamily="18" charset="0"/>
              </a:rPr>
              <a:t>in which are some things hard to understand</a:t>
            </a:r>
            <a:r>
              <a:rPr lang="en-US" dirty="0">
                <a:solidFill>
                  <a:schemeClr val="bg1"/>
                </a:solidFill>
                <a:latin typeface="Times New Roman" pitchFamily="18" charset="0"/>
                <a:cs typeface="Times New Roman" pitchFamily="18" charset="0"/>
              </a:rPr>
              <a:t>, </a:t>
            </a:r>
            <a:r>
              <a:rPr lang="en-US" sz="3600" b="1" i="1" dirty="0">
                <a:solidFill>
                  <a:schemeClr val="bg1"/>
                </a:solidFill>
                <a:latin typeface="Times New Roman" pitchFamily="18" charset="0"/>
                <a:cs typeface="Times New Roman" pitchFamily="18" charset="0"/>
              </a:rPr>
              <a:t>which untaught and unstable people twist to their own destruction</a:t>
            </a:r>
            <a:r>
              <a:rPr lang="en-US" dirty="0">
                <a:solidFill>
                  <a:schemeClr val="bg1"/>
                </a:solidFill>
                <a:latin typeface="Times New Roman" pitchFamily="18" charset="0"/>
                <a:cs typeface="Times New Roman" pitchFamily="18" charset="0"/>
              </a:rPr>
              <a:t>, as they do also the rest of the Scriptures.</a:t>
            </a:r>
            <a:endParaRPr lang="en-US" dirty="0" smtClean="0">
              <a:solidFill>
                <a:schemeClr val="bg1"/>
              </a:solidFill>
              <a:latin typeface="Times New Roman"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a:p>
            <a:pPr marL="0" indent="0">
              <a:buNone/>
            </a:pPr>
            <a:r>
              <a:rPr lang="en-US" dirty="0" smtClean="0">
                <a:solidFill>
                  <a:schemeClr val="bg1"/>
                </a:solidFill>
                <a:latin typeface="Times New Roman" pitchFamily="18" charset="0"/>
                <a:cs typeface="Times New Roman" pitchFamily="18" charset="0"/>
              </a:rPr>
              <a:t>2 Peter 3:16</a:t>
            </a:r>
            <a:endParaRPr lang="en-US" dirty="0">
              <a:solidFill>
                <a:schemeClr val="bg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11</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727509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205979"/>
            <a:ext cx="10789920" cy="857250"/>
          </a:xfrm>
        </p:spPr>
        <p:txBody>
          <a:bodyPr>
            <a:normAutofit/>
          </a:bodyPr>
          <a:lstStyle/>
          <a:p>
            <a:pPr marL="0" marR="0">
              <a:spcBef>
                <a:spcPts val="0"/>
              </a:spcBef>
              <a:spcAft>
                <a:spcPts val="0"/>
              </a:spcAft>
            </a:pPr>
            <a:r>
              <a:rPr lang="en-US" sz="4000" b="1" u="sng" dirty="0">
                <a:solidFill>
                  <a:schemeClr val="bg1"/>
                </a:solidFill>
                <a:latin typeface="Times New Roman"/>
                <a:ea typeface="Times New Roman"/>
              </a:rPr>
              <a:t>Of what is falsely called knowledge </a:t>
            </a:r>
            <a:endParaRPr lang="en-US" sz="4000" b="1" u="sng" dirty="0">
              <a:solidFill>
                <a:schemeClr val="bg1"/>
              </a:solidFill>
              <a:effectLst/>
              <a:latin typeface="Times New Roman"/>
              <a:ea typeface="Times New Roman"/>
            </a:endParaRPr>
          </a:p>
        </p:txBody>
      </p:sp>
      <p:sp>
        <p:nvSpPr>
          <p:cNvPr id="3" name="Content Placeholder 2"/>
          <p:cNvSpPr>
            <a:spLocks noGrp="1"/>
          </p:cNvSpPr>
          <p:nvPr>
            <p:ph idx="1"/>
          </p:nvPr>
        </p:nvSpPr>
        <p:spPr>
          <a:xfrm>
            <a:off x="182880" y="1200152"/>
            <a:ext cx="10607040" cy="3771899"/>
          </a:xfrm>
        </p:spPr>
        <p:txBody>
          <a:bodyPr>
            <a:normAutofit/>
          </a:bodyPr>
          <a:lstStyle/>
          <a:p>
            <a:pPr marL="457200" marR="0" indent="0">
              <a:spcBef>
                <a:spcPts val="0"/>
              </a:spcBef>
              <a:spcAft>
                <a:spcPts val="0"/>
              </a:spcAft>
              <a:buNone/>
            </a:pPr>
            <a:r>
              <a:rPr lang="en-US" dirty="0" smtClean="0">
                <a:solidFill>
                  <a:schemeClr val="bg1"/>
                </a:solidFill>
                <a:latin typeface="Times New Roman"/>
                <a:ea typeface="Times New Roman"/>
              </a:rPr>
              <a:t>Falsely (false) </a:t>
            </a:r>
          </a:p>
          <a:p>
            <a:pPr marL="457200" marR="0" indent="0">
              <a:spcBef>
                <a:spcPts val="0"/>
              </a:spcBef>
              <a:spcAft>
                <a:spcPts val="0"/>
              </a:spcAft>
              <a:buNone/>
            </a:pPr>
            <a:r>
              <a:rPr lang="en-US" dirty="0" smtClean="0">
                <a:solidFill>
                  <a:schemeClr val="bg1"/>
                </a:solidFill>
                <a:latin typeface="Times New Roman"/>
                <a:ea typeface="Times New Roman"/>
              </a:rPr>
              <a:t>not according with truth or fact </a:t>
            </a:r>
          </a:p>
          <a:p>
            <a:pPr marL="457200" marR="0" indent="0">
              <a:spcBef>
                <a:spcPts val="0"/>
              </a:spcBef>
              <a:spcAft>
                <a:spcPts val="0"/>
              </a:spcAft>
              <a:buNone/>
            </a:pPr>
            <a:endParaRPr lang="en-US" dirty="0" smtClean="0">
              <a:solidFill>
                <a:schemeClr val="bg1"/>
              </a:solidFill>
              <a:latin typeface="Times New Roman"/>
              <a:ea typeface="Times New Roman"/>
            </a:endParaRPr>
          </a:p>
          <a:p>
            <a:pPr marL="457200" marR="0" indent="0">
              <a:spcBef>
                <a:spcPts val="0"/>
              </a:spcBef>
              <a:spcAft>
                <a:spcPts val="0"/>
              </a:spcAft>
              <a:buNone/>
            </a:pPr>
            <a:r>
              <a:rPr lang="en-US" dirty="0" smtClean="0">
                <a:solidFill>
                  <a:schemeClr val="bg1"/>
                </a:solidFill>
                <a:latin typeface="Times New Roman"/>
                <a:ea typeface="Times New Roman"/>
              </a:rPr>
              <a:t>appearing to be the thing denoted; deliberately made or meant to deceive </a:t>
            </a:r>
          </a:p>
          <a:p>
            <a:pPr marL="457200" marR="0" indent="0">
              <a:spcBef>
                <a:spcPts val="0"/>
              </a:spcBef>
              <a:spcAft>
                <a:spcPts val="0"/>
              </a:spcAft>
              <a:buNone/>
            </a:pPr>
            <a:endParaRPr lang="en-US" dirty="0" smtClean="0">
              <a:solidFill>
                <a:schemeClr val="bg1"/>
              </a:solidFill>
              <a:latin typeface="Times New Roman"/>
              <a:ea typeface="Times New Roman"/>
            </a:endParaRPr>
          </a:p>
          <a:p>
            <a:pPr marL="457200" marR="0" indent="0">
              <a:spcBef>
                <a:spcPts val="0"/>
              </a:spcBef>
              <a:spcAft>
                <a:spcPts val="0"/>
              </a:spcAft>
              <a:buNone/>
            </a:pPr>
            <a:r>
              <a:rPr lang="en-US" dirty="0" smtClean="0">
                <a:solidFill>
                  <a:schemeClr val="bg1"/>
                </a:solidFill>
                <a:latin typeface="Times New Roman"/>
                <a:ea typeface="Times New Roman"/>
              </a:rPr>
              <a:t>illusory; not actually so</a:t>
            </a:r>
          </a:p>
          <a:p>
            <a:pPr marL="457200" marR="0" indent="0">
              <a:spcBef>
                <a:spcPts val="0"/>
              </a:spcBef>
              <a:spcAft>
                <a:spcPts val="0"/>
              </a:spcAft>
              <a:buNone/>
            </a:pPr>
            <a:endParaRPr lang="en-US" dirty="0">
              <a:solidFill>
                <a:schemeClr val="bg1"/>
              </a:solidFill>
              <a:latin typeface="Times New Roman"/>
              <a:ea typeface="Times New Roman"/>
            </a:endParaRPr>
          </a:p>
          <a:p>
            <a:pPr marL="0" indent="0">
              <a:buNone/>
            </a:pPr>
            <a:endParaRPr lang="en-US" dirty="0">
              <a:solidFill>
                <a:schemeClr val="bg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12</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79097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205979"/>
            <a:ext cx="10789920" cy="857250"/>
          </a:xfrm>
        </p:spPr>
        <p:txBody>
          <a:bodyPr>
            <a:normAutofit/>
          </a:bodyPr>
          <a:lstStyle/>
          <a:p>
            <a:pPr marL="0" marR="0">
              <a:spcBef>
                <a:spcPts val="0"/>
              </a:spcBef>
              <a:spcAft>
                <a:spcPts val="0"/>
              </a:spcAft>
            </a:pPr>
            <a:r>
              <a:rPr lang="en-US" sz="4000" b="1" u="sng" dirty="0">
                <a:solidFill>
                  <a:schemeClr val="bg1"/>
                </a:solidFill>
                <a:latin typeface="Times New Roman"/>
                <a:ea typeface="Times New Roman"/>
              </a:rPr>
              <a:t>Of what is falsely called knowledge </a:t>
            </a:r>
            <a:endParaRPr lang="en-US" sz="4000" b="1" u="sng" dirty="0">
              <a:solidFill>
                <a:schemeClr val="bg1"/>
              </a:solidFill>
              <a:effectLst/>
              <a:latin typeface="Times New Roman"/>
              <a:ea typeface="Times New Roman"/>
            </a:endParaRPr>
          </a:p>
        </p:txBody>
      </p:sp>
      <p:sp>
        <p:nvSpPr>
          <p:cNvPr id="3" name="Content Placeholder 2"/>
          <p:cNvSpPr>
            <a:spLocks noGrp="1"/>
          </p:cNvSpPr>
          <p:nvPr>
            <p:ph idx="1"/>
          </p:nvPr>
        </p:nvSpPr>
        <p:spPr>
          <a:xfrm>
            <a:off x="182880" y="1200152"/>
            <a:ext cx="10607040" cy="3771899"/>
          </a:xfrm>
        </p:spPr>
        <p:txBody>
          <a:bodyPr>
            <a:normAutofit/>
          </a:bodyPr>
          <a:lstStyle/>
          <a:p>
            <a:pPr marL="457200" marR="0" indent="0">
              <a:spcBef>
                <a:spcPts val="0"/>
              </a:spcBef>
              <a:spcAft>
                <a:spcPts val="0"/>
              </a:spcAft>
              <a:buNone/>
            </a:pPr>
            <a:r>
              <a:rPr lang="en-US" dirty="0" smtClean="0">
                <a:solidFill>
                  <a:schemeClr val="bg1"/>
                </a:solidFill>
                <a:latin typeface="Times New Roman"/>
                <a:ea typeface="Times New Roman"/>
              </a:rPr>
              <a:t>Thus their knowledge is</a:t>
            </a:r>
          </a:p>
          <a:p>
            <a:pPr marL="457200" marR="0" indent="0">
              <a:spcBef>
                <a:spcPts val="0"/>
              </a:spcBef>
              <a:spcAft>
                <a:spcPts val="0"/>
              </a:spcAft>
              <a:buNone/>
            </a:pPr>
            <a:endParaRPr lang="en-US" dirty="0" smtClean="0">
              <a:solidFill>
                <a:schemeClr val="bg1"/>
              </a:solidFill>
              <a:latin typeface="Times New Roman"/>
              <a:ea typeface="Times New Roman"/>
            </a:endParaRPr>
          </a:p>
          <a:p>
            <a:pPr marL="457200" marR="0" indent="0">
              <a:spcBef>
                <a:spcPts val="0"/>
              </a:spcBef>
              <a:spcAft>
                <a:spcPts val="0"/>
              </a:spcAft>
              <a:buNone/>
            </a:pPr>
            <a:r>
              <a:rPr lang="en-US" dirty="0" smtClean="0">
                <a:solidFill>
                  <a:schemeClr val="bg1"/>
                </a:solidFill>
                <a:latin typeface="Times New Roman"/>
                <a:ea typeface="Times New Roman"/>
              </a:rPr>
              <a:t> </a:t>
            </a:r>
            <a:r>
              <a:rPr lang="en-US" u="sng" dirty="0" smtClean="0">
                <a:solidFill>
                  <a:schemeClr val="bg1"/>
                </a:solidFill>
                <a:latin typeface="Times New Roman"/>
                <a:ea typeface="Times New Roman"/>
              </a:rPr>
              <a:t>NOT</a:t>
            </a:r>
            <a:r>
              <a:rPr lang="en-US" dirty="0" smtClean="0">
                <a:solidFill>
                  <a:schemeClr val="bg1"/>
                </a:solidFill>
                <a:latin typeface="Times New Roman"/>
                <a:ea typeface="Times New Roman"/>
              </a:rPr>
              <a:t> TRUE</a:t>
            </a:r>
          </a:p>
          <a:p>
            <a:pPr marL="457200" marR="0" indent="0">
              <a:spcBef>
                <a:spcPts val="0"/>
              </a:spcBef>
              <a:spcAft>
                <a:spcPts val="0"/>
              </a:spcAft>
              <a:buNone/>
            </a:pPr>
            <a:endParaRPr lang="en-US" dirty="0">
              <a:solidFill>
                <a:schemeClr val="bg1"/>
              </a:solidFill>
              <a:latin typeface="Times New Roman"/>
              <a:ea typeface="Times New Roman"/>
            </a:endParaRPr>
          </a:p>
          <a:p>
            <a:pPr marL="457200" marR="0" indent="0">
              <a:spcBef>
                <a:spcPts val="0"/>
              </a:spcBef>
              <a:spcAft>
                <a:spcPts val="0"/>
              </a:spcAft>
              <a:buNone/>
            </a:pPr>
            <a:r>
              <a:rPr lang="en-US" dirty="0" smtClean="0">
                <a:solidFill>
                  <a:schemeClr val="bg1"/>
                </a:solidFill>
                <a:latin typeface="Times New Roman"/>
                <a:ea typeface="Times New Roman"/>
              </a:rPr>
              <a:t> </a:t>
            </a:r>
            <a:r>
              <a:rPr lang="en-US" u="sng" dirty="0" smtClean="0">
                <a:solidFill>
                  <a:schemeClr val="bg1"/>
                </a:solidFill>
                <a:latin typeface="Times New Roman"/>
                <a:ea typeface="Times New Roman"/>
              </a:rPr>
              <a:t>DECIEVING</a:t>
            </a:r>
            <a:r>
              <a:rPr lang="en-US" dirty="0" smtClean="0">
                <a:solidFill>
                  <a:schemeClr val="bg1"/>
                </a:solidFill>
                <a:latin typeface="Times New Roman"/>
                <a:ea typeface="Times New Roman"/>
              </a:rPr>
              <a:t> </a:t>
            </a:r>
          </a:p>
          <a:p>
            <a:pPr marL="457200" marR="0" indent="0">
              <a:spcBef>
                <a:spcPts val="0"/>
              </a:spcBef>
              <a:spcAft>
                <a:spcPts val="0"/>
              </a:spcAft>
              <a:buNone/>
            </a:pPr>
            <a:endParaRPr lang="en-US" dirty="0">
              <a:solidFill>
                <a:schemeClr val="bg1"/>
              </a:solidFill>
              <a:latin typeface="Times New Roman"/>
              <a:ea typeface="Times New Roman"/>
            </a:endParaRPr>
          </a:p>
          <a:p>
            <a:pPr marL="457200" marR="0" indent="0">
              <a:spcBef>
                <a:spcPts val="0"/>
              </a:spcBef>
              <a:spcAft>
                <a:spcPts val="0"/>
              </a:spcAft>
              <a:buNone/>
            </a:pPr>
            <a:r>
              <a:rPr lang="en-US" smtClean="0">
                <a:solidFill>
                  <a:schemeClr val="bg1"/>
                </a:solidFill>
                <a:latin typeface="Times New Roman"/>
                <a:ea typeface="Times New Roman"/>
              </a:rPr>
              <a:t> </a:t>
            </a:r>
            <a:r>
              <a:rPr lang="en-US" smtClean="0">
                <a:solidFill>
                  <a:schemeClr val="bg1"/>
                </a:solidFill>
                <a:latin typeface="Times New Roman"/>
                <a:ea typeface="Times New Roman"/>
              </a:rPr>
              <a:t>an </a:t>
            </a:r>
            <a:r>
              <a:rPr lang="en-US" u="sng" dirty="0" smtClean="0">
                <a:solidFill>
                  <a:schemeClr val="bg1"/>
                </a:solidFill>
                <a:latin typeface="Times New Roman"/>
                <a:ea typeface="Times New Roman"/>
              </a:rPr>
              <a:t>ILLUSION</a:t>
            </a:r>
            <a:r>
              <a:rPr lang="en-US" dirty="0" smtClean="0">
                <a:solidFill>
                  <a:schemeClr val="bg1"/>
                </a:solidFill>
                <a:latin typeface="Times New Roman"/>
                <a:ea typeface="Times New Roman"/>
              </a:rPr>
              <a:t>.</a:t>
            </a:r>
            <a:endParaRPr lang="en-US" u="sng" dirty="0">
              <a:solidFill>
                <a:schemeClr val="bg1"/>
              </a:solidFill>
              <a:latin typeface="Times New Roman"/>
              <a:ea typeface="Times New Roman"/>
            </a:endParaRPr>
          </a:p>
          <a:p>
            <a:pPr marL="0" indent="0">
              <a:buNone/>
            </a:pPr>
            <a:endParaRPr lang="en-US" dirty="0">
              <a:solidFill>
                <a:schemeClr val="bg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13</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444615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1000"/>
                                        <p:tgtEl>
                                          <p:spTgt spid="3">
                                            <p:txEl>
                                              <p:pRg st="6" end="6"/>
                                            </p:txEl>
                                          </p:spTgt>
                                        </p:tgtEl>
                                      </p:cBhvr>
                                    </p:animEffect>
                                    <p:anim calcmode="lin" valueType="num">
                                      <p:cBhvr>
                                        <p:cTn id="2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Psalm 119:128-130</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a:solidFill>
                  <a:schemeClr val="bg1"/>
                </a:solidFill>
                <a:latin typeface="Times New Roman" pitchFamily="18" charset="0"/>
                <a:cs typeface="Times New Roman" pitchFamily="18" charset="0"/>
              </a:rPr>
              <a:t>Therefore </a:t>
            </a:r>
            <a:r>
              <a:rPr lang="en-US" sz="3600" b="1" i="1" dirty="0">
                <a:solidFill>
                  <a:schemeClr val="bg1"/>
                </a:solidFill>
                <a:latin typeface="Times New Roman" pitchFamily="18" charset="0"/>
                <a:cs typeface="Times New Roman" pitchFamily="18" charset="0"/>
              </a:rPr>
              <a:t>all Your precepts </a:t>
            </a:r>
            <a:r>
              <a:rPr lang="en-US" dirty="0">
                <a:solidFill>
                  <a:schemeClr val="bg1"/>
                </a:solidFill>
                <a:latin typeface="Times New Roman" pitchFamily="18" charset="0"/>
                <a:cs typeface="Times New Roman" pitchFamily="18" charset="0"/>
              </a:rPr>
              <a:t>concerning </a:t>
            </a:r>
            <a:r>
              <a:rPr lang="en-US" sz="3600" b="1" i="1" dirty="0">
                <a:solidFill>
                  <a:schemeClr val="bg1"/>
                </a:solidFill>
                <a:latin typeface="Times New Roman" pitchFamily="18" charset="0"/>
                <a:cs typeface="Times New Roman" pitchFamily="18" charset="0"/>
              </a:rPr>
              <a:t>all things </a:t>
            </a:r>
            <a:r>
              <a:rPr lang="en-US" dirty="0">
                <a:solidFill>
                  <a:schemeClr val="bg1"/>
                </a:solidFill>
                <a:latin typeface="Times New Roman" pitchFamily="18" charset="0"/>
                <a:cs typeface="Times New Roman" pitchFamily="18" charset="0"/>
              </a:rPr>
              <a:t>I consider to be </a:t>
            </a:r>
            <a:r>
              <a:rPr lang="en-US" sz="3600" b="1" i="1" dirty="0">
                <a:solidFill>
                  <a:schemeClr val="bg1"/>
                </a:solidFill>
                <a:latin typeface="Times New Roman" pitchFamily="18" charset="0"/>
                <a:cs typeface="Times New Roman" pitchFamily="18" charset="0"/>
              </a:rPr>
              <a:t>right</a:t>
            </a:r>
            <a:r>
              <a:rPr lang="en-US" dirty="0">
                <a:solidFill>
                  <a:schemeClr val="bg1"/>
                </a:solidFill>
                <a:latin typeface="Times New Roman" pitchFamily="18" charset="0"/>
                <a:cs typeface="Times New Roman" pitchFamily="18" charset="0"/>
              </a:rPr>
              <a:t>; I hate every </a:t>
            </a:r>
            <a:r>
              <a:rPr lang="en-US" sz="3600" b="1" i="1" dirty="0">
                <a:solidFill>
                  <a:schemeClr val="bg1"/>
                </a:solidFill>
                <a:latin typeface="Times New Roman" pitchFamily="18" charset="0"/>
                <a:cs typeface="Times New Roman" pitchFamily="18" charset="0"/>
              </a:rPr>
              <a:t>false way</a:t>
            </a:r>
            <a:r>
              <a:rPr lang="en-US" dirty="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Your </a:t>
            </a:r>
            <a:r>
              <a:rPr lang="en-US" dirty="0">
                <a:solidFill>
                  <a:schemeClr val="bg1"/>
                </a:solidFill>
                <a:latin typeface="Times New Roman" pitchFamily="18" charset="0"/>
                <a:cs typeface="Times New Roman" pitchFamily="18" charset="0"/>
              </a:rPr>
              <a:t>testimonies are wonderful; </a:t>
            </a:r>
            <a:r>
              <a:rPr lang="en-US" sz="3600" b="1" i="1" dirty="0">
                <a:solidFill>
                  <a:schemeClr val="bg1"/>
                </a:solidFill>
                <a:latin typeface="Times New Roman" pitchFamily="18" charset="0"/>
                <a:cs typeface="Times New Roman" pitchFamily="18" charset="0"/>
              </a:rPr>
              <a:t>Therefore my soul keeps them</a:t>
            </a:r>
            <a:r>
              <a:rPr lang="en-US" sz="3600" i="1" dirty="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The </a:t>
            </a:r>
            <a:r>
              <a:rPr lang="en-US" sz="3600" b="1" i="1" dirty="0">
                <a:solidFill>
                  <a:schemeClr val="bg1"/>
                </a:solidFill>
                <a:latin typeface="Times New Roman" pitchFamily="18" charset="0"/>
                <a:cs typeface="Times New Roman" pitchFamily="18" charset="0"/>
              </a:rPr>
              <a:t>entrance of Your words </a:t>
            </a:r>
            <a:r>
              <a:rPr lang="en-US" dirty="0">
                <a:solidFill>
                  <a:schemeClr val="bg1"/>
                </a:solidFill>
                <a:latin typeface="Times New Roman" pitchFamily="18" charset="0"/>
                <a:cs typeface="Times New Roman" pitchFamily="18" charset="0"/>
              </a:rPr>
              <a:t>gives </a:t>
            </a:r>
            <a:r>
              <a:rPr lang="en-US" sz="3600" b="1" i="1" dirty="0">
                <a:solidFill>
                  <a:schemeClr val="bg1"/>
                </a:solidFill>
                <a:latin typeface="Times New Roman" pitchFamily="18" charset="0"/>
                <a:cs typeface="Times New Roman" pitchFamily="18" charset="0"/>
              </a:rPr>
              <a:t>light</a:t>
            </a:r>
            <a:r>
              <a:rPr lang="en-US" dirty="0">
                <a:solidFill>
                  <a:schemeClr val="bg1"/>
                </a:solidFill>
                <a:latin typeface="Times New Roman" pitchFamily="18" charset="0"/>
                <a:cs typeface="Times New Roman" pitchFamily="18" charset="0"/>
              </a:rPr>
              <a:t>; It gives </a:t>
            </a:r>
            <a:r>
              <a:rPr lang="en-US" sz="3600" b="1" i="1" dirty="0">
                <a:solidFill>
                  <a:schemeClr val="bg1"/>
                </a:solidFill>
                <a:latin typeface="Times New Roman" pitchFamily="18" charset="0"/>
                <a:cs typeface="Times New Roman" pitchFamily="18" charset="0"/>
              </a:rPr>
              <a:t>understanding to the simple</a:t>
            </a:r>
            <a:r>
              <a:rPr lang="en-US" dirty="0">
                <a:solidFill>
                  <a:schemeClr val="bg1"/>
                </a:solidFill>
                <a:latin typeface="Times New Roman" pitchFamily="18" charset="0"/>
                <a:cs typeface="Times New Roman" pitchFamily="18" charset="0"/>
              </a:rPr>
              <a:t>. </a:t>
            </a:r>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14</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313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 y="2038350"/>
            <a:ext cx="10789920" cy="857250"/>
          </a:xfrm>
        </p:spPr>
        <p:txBody>
          <a:bodyPr>
            <a:normAutofit/>
          </a:bodyPr>
          <a:lstStyle/>
          <a:p>
            <a:pPr marL="0" marR="0">
              <a:spcBef>
                <a:spcPts val="0"/>
              </a:spcBef>
              <a:spcAft>
                <a:spcPts val="0"/>
              </a:spcAft>
            </a:pPr>
            <a:r>
              <a:rPr lang="en-US" dirty="0" smtClean="0">
                <a:solidFill>
                  <a:schemeClr val="bg1"/>
                </a:solidFill>
                <a:latin typeface="Times New Roman"/>
                <a:ea typeface="Times New Roman"/>
              </a:rPr>
              <a:t>How have some strayed?</a:t>
            </a:r>
            <a:endParaRPr lang="en-US" dirty="0">
              <a:solidFill>
                <a:schemeClr val="bg1"/>
              </a:solidFill>
              <a:effectLst/>
              <a:latin typeface="Times New Roman"/>
              <a:ea typeface="Times New Roman"/>
            </a:endParaRPr>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15</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50048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205979"/>
            <a:ext cx="10789920" cy="857250"/>
          </a:xfrm>
        </p:spPr>
        <p:txBody>
          <a:bodyPr>
            <a:normAutofit/>
          </a:bodyPr>
          <a:lstStyle/>
          <a:p>
            <a:pPr marL="0" marR="0">
              <a:spcBef>
                <a:spcPts val="0"/>
              </a:spcBef>
              <a:spcAft>
                <a:spcPts val="0"/>
              </a:spcAft>
            </a:pPr>
            <a:r>
              <a:rPr lang="en-US" dirty="0" smtClean="0">
                <a:solidFill>
                  <a:schemeClr val="bg1"/>
                </a:solidFill>
                <a:latin typeface="Times New Roman"/>
                <a:ea typeface="Times New Roman"/>
              </a:rPr>
              <a:t>Children’s Church or Bible Hour</a:t>
            </a:r>
            <a:endParaRPr lang="en-US" dirty="0">
              <a:solidFill>
                <a:schemeClr val="bg1"/>
              </a:solidFill>
              <a:effectLst/>
              <a:latin typeface="Times New Roman"/>
              <a:ea typeface="Times New Roman"/>
            </a:endParaRPr>
          </a:p>
        </p:txBody>
      </p:sp>
      <p:sp>
        <p:nvSpPr>
          <p:cNvPr id="3" name="Content Placeholder 2"/>
          <p:cNvSpPr>
            <a:spLocks noGrp="1"/>
          </p:cNvSpPr>
          <p:nvPr>
            <p:ph idx="1"/>
          </p:nvPr>
        </p:nvSpPr>
        <p:spPr>
          <a:xfrm>
            <a:off x="182880" y="1200152"/>
            <a:ext cx="10607040" cy="3771899"/>
          </a:xfrm>
        </p:spPr>
        <p:txBody>
          <a:bodyPr>
            <a:normAutofit/>
          </a:bodyPr>
          <a:lstStyle/>
          <a:p>
            <a:pPr marL="0" lvl="0" indent="0">
              <a:buNone/>
            </a:pPr>
            <a:r>
              <a:rPr lang="en-US" dirty="0" smtClean="0">
                <a:solidFill>
                  <a:prstClr val="white"/>
                </a:solidFill>
              </a:rPr>
              <a:t>Now </a:t>
            </a:r>
            <a:r>
              <a:rPr lang="en-US" dirty="0">
                <a:solidFill>
                  <a:prstClr val="white"/>
                </a:solidFill>
              </a:rPr>
              <a:t>in giving these instructions I do not praise you, since </a:t>
            </a:r>
            <a:r>
              <a:rPr lang="en-US" sz="3600" b="1" i="1" dirty="0">
                <a:solidFill>
                  <a:prstClr val="white"/>
                </a:solidFill>
              </a:rPr>
              <a:t>you come together </a:t>
            </a:r>
            <a:r>
              <a:rPr lang="en-US" dirty="0">
                <a:solidFill>
                  <a:prstClr val="white"/>
                </a:solidFill>
              </a:rPr>
              <a:t>not for the better but for the worse. For first of all, </a:t>
            </a:r>
            <a:r>
              <a:rPr lang="en-US" sz="3600" b="1" i="1" dirty="0">
                <a:solidFill>
                  <a:prstClr val="white"/>
                </a:solidFill>
              </a:rPr>
              <a:t>when you come together as a church</a:t>
            </a:r>
            <a:r>
              <a:rPr lang="en-US" dirty="0">
                <a:solidFill>
                  <a:prstClr val="white"/>
                </a:solidFill>
              </a:rPr>
              <a:t>, I hear that there are divisions among you, and in part I believe it.</a:t>
            </a:r>
          </a:p>
          <a:p>
            <a:pPr marL="0" lvl="0" indent="0">
              <a:buNone/>
            </a:pPr>
            <a:endParaRPr lang="en-US" dirty="0">
              <a:solidFill>
                <a:prstClr val="white"/>
              </a:solidFill>
            </a:endParaRPr>
          </a:p>
          <a:p>
            <a:pPr marL="0" lvl="0" indent="0">
              <a:buNone/>
            </a:pPr>
            <a:r>
              <a:rPr lang="en-US" dirty="0">
                <a:solidFill>
                  <a:prstClr val="white"/>
                </a:solidFill>
              </a:rPr>
              <a:t>1 Corinthians 11:17-18</a:t>
            </a:r>
          </a:p>
          <a:p>
            <a:pPr marL="0" indent="0">
              <a:buNone/>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16</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11570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205979"/>
            <a:ext cx="10789920" cy="857250"/>
          </a:xfrm>
        </p:spPr>
        <p:txBody>
          <a:bodyPr>
            <a:normAutofit/>
          </a:bodyPr>
          <a:lstStyle/>
          <a:p>
            <a:pPr marL="0" marR="0">
              <a:spcBef>
                <a:spcPts val="0"/>
              </a:spcBef>
              <a:spcAft>
                <a:spcPts val="0"/>
              </a:spcAft>
            </a:pPr>
            <a:r>
              <a:rPr lang="en-US" dirty="0" smtClean="0">
                <a:solidFill>
                  <a:schemeClr val="bg1"/>
                </a:solidFill>
                <a:latin typeface="Times New Roman"/>
                <a:ea typeface="Times New Roman"/>
              </a:rPr>
              <a:t>Children’s Church or Bible Hour</a:t>
            </a:r>
            <a:endParaRPr lang="en-US" dirty="0">
              <a:solidFill>
                <a:schemeClr val="bg1"/>
              </a:solidFill>
              <a:effectLst/>
              <a:latin typeface="Times New Roman"/>
              <a:ea typeface="Times New Roman"/>
            </a:endParaRPr>
          </a:p>
        </p:txBody>
      </p:sp>
      <p:sp>
        <p:nvSpPr>
          <p:cNvPr id="3" name="Content Placeholder 2"/>
          <p:cNvSpPr>
            <a:spLocks noGrp="1"/>
          </p:cNvSpPr>
          <p:nvPr>
            <p:ph idx="1"/>
          </p:nvPr>
        </p:nvSpPr>
        <p:spPr>
          <a:xfrm>
            <a:off x="182880" y="1200152"/>
            <a:ext cx="10607040" cy="3771899"/>
          </a:xfrm>
        </p:spPr>
        <p:txBody>
          <a:bodyPr>
            <a:normAutofit/>
          </a:bodyPr>
          <a:lstStyle/>
          <a:p>
            <a:pPr marL="0" indent="0">
              <a:buNone/>
            </a:pPr>
            <a:r>
              <a:rPr lang="en-US" dirty="0">
                <a:solidFill>
                  <a:schemeClr val="bg1"/>
                </a:solidFill>
              </a:rPr>
              <a:t>Now on the first day of the week, when the disciples came together to break bread, Paul, ready to depart the next day, spoke to them and continued his message until midnight. </a:t>
            </a:r>
            <a:r>
              <a:rPr lang="en-US" dirty="0" smtClean="0">
                <a:solidFill>
                  <a:schemeClr val="bg1"/>
                </a:solidFill>
              </a:rPr>
              <a:t>There </a:t>
            </a:r>
            <a:r>
              <a:rPr lang="en-US" dirty="0">
                <a:solidFill>
                  <a:schemeClr val="bg1"/>
                </a:solidFill>
              </a:rPr>
              <a:t>were many lamps in the upper room where they were gathered </a:t>
            </a:r>
            <a:r>
              <a:rPr lang="en-US" dirty="0" smtClean="0">
                <a:solidFill>
                  <a:schemeClr val="bg1"/>
                </a:solidFill>
              </a:rPr>
              <a:t>together. </a:t>
            </a:r>
          </a:p>
          <a:p>
            <a:pPr marL="0" indent="0">
              <a:buNone/>
            </a:pPr>
            <a:r>
              <a:rPr lang="en-US" dirty="0" smtClean="0">
                <a:solidFill>
                  <a:schemeClr val="bg1"/>
                </a:solidFill>
              </a:rPr>
              <a:t>Acts 20:7-8</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17</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683778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205979"/>
            <a:ext cx="10789920" cy="857250"/>
          </a:xfrm>
        </p:spPr>
        <p:txBody>
          <a:bodyPr>
            <a:normAutofit/>
          </a:bodyPr>
          <a:lstStyle/>
          <a:p>
            <a:pPr marL="0" marR="0">
              <a:spcBef>
                <a:spcPts val="0"/>
              </a:spcBef>
              <a:spcAft>
                <a:spcPts val="0"/>
              </a:spcAft>
            </a:pPr>
            <a:r>
              <a:rPr lang="en-US" dirty="0" smtClean="0">
                <a:solidFill>
                  <a:schemeClr val="bg1"/>
                </a:solidFill>
                <a:latin typeface="Times New Roman"/>
                <a:ea typeface="Times New Roman"/>
              </a:rPr>
              <a:t>Children’s Church or Bible Hour</a:t>
            </a:r>
            <a:endParaRPr lang="en-US" dirty="0">
              <a:solidFill>
                <a:schemeClr val="bg1"/>
              </a:solidFill>
              <a:effectLst/>
              <a:latin typeface="Times New Roman"/>
              <a:ea typeface="Times New Roman"/>
            </a:endParaRPr>
          </a:p>
        </p:txBody>
      </p:sp>
      <p:sp>
        <p:nvSpPr>
          <p:cNvPr id="3" name="Content Placeholder 2"/>
          <p:cNvSpPr>
            <a:spLocks noGrp="1"/>
          </p:cNvSpPr>
          <p:nvPr>
            <p:ph idx="1"/>
          </p:nvPr>
        </p:nvSpPr>
        <p:spPr>
          <a:xfrm>
            <a:off x="182880" y="1200152"/>
            <a:ext cx="10607040" cy="3771899"/>
          </a:xfrm>
        </p:spPr>
        <p:txBody>
          <a:bodyPr>
            <a:normAutofit/>
          </a:bodyPr>
          <a:lstStyle/>
          <a:p>
            <a:pPr marL="0" indent="0">
              <a:buNone/>
            </a:pPr>
            <a:endParaRPr lang="en-US" dirty="0" smtClean="0">
              <a:solidFill>
                <a:schemeClr val="bg1"/>
              </a:solidFill>
            </a:endParaRPr>
          </a:p>
          <a:p>
            <a:pPr marL="0" indent="0">
              <a:buNone/>
            </a:pPr>
            <a:r>
              <a:rPr lang="en-US" dirty="0" smtClean="0">
                <a:solidFill>
                  <a:schemeClr val="bg1"/>
                </a:solidFill>
              </a:rPr>
              <a:t>And </a:t>
            </a:r>
            <a:r>
              <a:rPr lang="en-US" dirty="0">
                <a:solidFill>
                  <a:schemeClr val="bg1"/>
                </a:solidFill>
              </a:rPr>
              <a:t>in a window sat a certain young man named Eutychus, who was sinking into a deep </a:t>
            </a:r>
            <a:r>
              <a:rPr lang="en-US" dirty="0" smtClean="0">
                <a:solidFill>
                  <a:schemeClr val="bg1"/>
                </a:solidFill>
              </a:rPr>
              <a:t>sleep…..</a:t>
            </a:r>
            <a:endParaRPr lang="en-US" dirty="0">
              <a:solidFill>
                <a:schemeClr val="bg1"/>
              </a:solidFill>
            </a:endParaRPr>
          </a:p>
          <a:p>
            <a:pPr marL="0" indent="0">
              <a:buNone/>
            </a:pPr>
            <a:endParaRPr lang="en-US" dirty="0" smtClean="0">
              <a:solidFill>
                <a:schemeClr val="bg1"/>
              </a:solidFill>
            </a:endParaRPr>
          </a:p>
          <a:p>
            <a:pPr marL="0" indent="0">
              <a:buNone/>
            </a:pPr>
            <a:r>
              <a:rPr lang="en-US" dirty="0" smtClean="0">
                <a:solidFill>
                  <a:schemeClr val="bg1"/>
                </a:solidFill>
              </a:rPr>
              <a:t>Acts 20:9-10</a:t>
            </a:r>
          </a:p>
          <a:p>
            <a:pPr marL="0" indent="0">
              <a:buNone/>
            </a:pPr>
            <a:endParaRPr lang="en-US" dirty="0">
              <a:solidFill>
                <a:schemeClr val="bg1"/>
              </a:solidFill>
            </a:endParaRPr>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18</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0669170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205979"/>
            <a:ext cx="10789920" cy="857250"/>
          </a:xfrm>
        </p:spPr>
        <p:txBody>
          <a:bodyPr>
            <a:normAutofit/>
          </a:bodyPr>
          <a:lstStyle/>
          <a:p>
            <a:pPr marL="0" marR="0">
              <a:spcBef>
                <a:spcPts val="0"/>
              </a:spcBef>
              <a:spcAft>
                <a:spcPts val="0"/>
              </a:spcAft>
            </a:pPr>
            <a:r>
              <a:rPr lang="en-US" dirty="0" smtClean="0">
                <a:solidFill>
                  <a:schemeClr val="bg1"/>
                </a:solidFill>
                <a:latin typeface="Times New Roman"/>
                <a:ea typeface="Times New Roman"/>
              </a:rPr>
              <a:t>Children’s Church or Bible Hour</a:t>
            </a:r>
            <a:endParaRPr lang="en-US" dirty="0">
              <a:solidFill>
                <a:schemeClr val="bg1"/>
              </a:solidFill>
              <a:effectLst/>
              <a:latin typeface="Times New Roman"/>
              <a:ea typeface="Times New Roman"/>
            </a:endParaRPr>
          </a:p>
        </p:txBody>
      </p:sp>
      <p:sp>
        <p:nvSpPr>
          <p:cNvPr id="3" name="Content Placeholder 2"/>
          <p:cNvSpPr>
            <a:spLocks noGrp="1"/>
          </p:cNvSpPr>
          <p:nvPr>
            <p:ph idx="1"/>
          </p:nvPr>
        </p:nvSpPr>
        <p:spPr>
          <a:xfrm>
            <a:off x="182880" y="1200152"/>
            <a:ext cx="10607040" cy="3771899"/>
          </a:xfrm>
        </p:spPr>
        <p:txBody>
          <a:bodyPr>
            <a:normAutofit/>
          </a:bodyPr>
          <a:lstStyle/>
          <a:p>
            <a:pPr marL="0" indent="0">
              <a:buNone/>
            </a:pPr>
            <a:r>
              <a:rPr lang="en-US" dirty="0" smtClean="0">
                <a:solidFill>
                  <a:schemeClr val="bg1"/>
                </a:solidFill>
              </a:rPr>
              <a:t>And </a:t>
            </a:r>
            <a:r>
              <a:rPr lang="en-US" dirty="0">
                <a:solidFill>
                  <a:schemeClr val="bg1"/>
                </a:solidFill>
              </a:rPr>
              <a:t>in a window sat a certain young man named Eutychus, who was sinking into a deep </a:t>
            </a:r>
            <a:r>
              <a:rPr lang="en-US" dirty="0" smtClean="0">
                <a:solidFill>
                  <a:schemeClr val="bg1"/>
                </a:solidFill>
              </a:rPr>
              <a:t>sleep…..Acts 20:9-10</a:t>
            </a:r>
          </a:p>
          <a:p>
            <a:pPr marL="0" indent="0">
              <a:buNone/>
            </a:pPr>
            <a:endParaRPr lang="en-US" dirty="0">
              <a:solidFill>
                <a:schemeClr val="bg1"/>
              </a:solidFill>
            </a:endParaRPr>
          </a:p>
          <a:p>
            <a:pPr marL="0" indent="0">
              <a:buNone/>
            </a:pPr>
            <a:r>
              <a:rPr lang="en-US" dirty="0" smtClean="0">
                <a:solidFill>
                  <a:schemeClr val="bg1"/>
                </a:solidFill>
              </a:rPr>
              <a:t>He was not in a Bible hour, He was present-tired to the point of falling asleep in the window-but WAS STILL PRESENT WITH ALL THE CHURCH</a:t>
            </a:r>
            <a:endParaRPr lang="en-US" dirty="0">
              <a:solidFill>
                <a:schemeClr val="bg1"/>
              </a:solidFill>
            </a:endParaRPr>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19</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486487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1 Timothy 6:20-21</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182880" y="1200152"/>
            <a:ext cx="10607040" cy="3771899"/>
          </a:xfrm>
        </p:spPr>
        <p:txBody>
          <a:bodyPr>
            <a:noAutofit/>
          </a:bodyPr>
          <a:lstStyle/>
          <a:p>
            <a:pPr marL="0" indent="0">
              <a:buNone/>
            </a:pPr>
            <a:endParaRPr lang="en-US" dirty="0" smtClean="0">
              <a:solidFill>
                <a:schemeClr val="bg1"/>
              </a:solidFill>
              <a:latin typeface="Times New Roman" pitchFamily="18" charset="0"/>
              <a:cs typeface="Times New Roman" pitchFamily="18" charset="0"/>
            </a:endParaRPr>
          </a:p>
          <a:p>
            <a:pPr marL="0" indent="0">
              <a:buNone/>
            </a:pPr>
            <a:r>
              <a:rPr lang="en-US" dirty="0" smtClean="0">
                <a:solidFill>
                  <a:schemeClr val="bg1"/>
                </a:solidFill>
                <a:latin typeface="Times New Roman" pitchFamily="18" charset="0"/>
                <a:cs typeface="Times New Roman" pitchFamily="18" charset="0"/>
              </a:rPr>
              <a:t>O </a:t>
            </a:r>
            <a:r>
              <a:rPr lang="en-US" dirty="0">
                <a:solidFill>
                  <a:schemeClr val="bg1"/>
                </a:solidFill>
                <a:latin typeface="Times New Roman" pitchFamily="18" charset="0"/>
                <a:cs typeface="Times New Roman" pitchFamily="18" charset="0"/>
              </a:rPr>
              <a:t>Timothy! Guard what was committed to your trust, avoiding the profane and idle babblings and contradictions of what is falsely called </a:t>
            </a:r>
            <a:r>
              <a:rPr lang="en-US" dirty="0" smtClean="0">
                <a:solidFill>
                  <a:schemeClr val="bg1"/>
                </a:solidFill>
                <a:latin typeface="Times New Roman" pitchFamily="18" charset="0"/>
                <a:cs typeface="Times New Roman" pitchFamily="18" charset="0"/>
              </a:rPr>
              <a:t>knowledge—by </a:t>
            </a:r>
            <a:r>
              <a:rPr lang="en-US" dirty="0">
                <a:solidFill>
                  <a:schemeClr val="bg1"/>
                </a:solidFill>
                <a:latin typeface="Times New Roman" pitchFamily="18" charset="0"/>
                <a:cs typeface="Times New Roman" pitchFamily="18" charset="0"/>
              </a:rPr>
              <a:t>professing it some have strayed concerning the faith. Grace be with you. Amen. </a:t>
            </a:r>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2</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436730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57151"/>
            <a:ext cx="10789920" cy="838200"/>
          </a:xfrm>
        </p:spPr>
        <p:txBody>
          <a:bodyPr>
            <a:normAutofit/>
          </a:bodyPr>
          <a:lstStyle/>
          <a:p>
            <a:pPr marL="0" marR="0">
              <a:spcBef>
                <a:spcPts val="0"/>
              </a:spcBef>
              <a:spcAft>
                <a:spcPts val="0"/>
              </a:spcAft>
            </a:pPr>
            <a:r>
              <a:rPr lang="en-US" dirty="0" smtClean="0">
                <a:solidFill>
                  <a:schemeClr val="bg1"/>
                </a:solidFill>
                <a:latin typeface="Times New Roman"/>
                <a:ea typeface="Times New Roman"/>
              </a:rPr>
              <a:t>Relaxed approach to the Lord’s Supper</a:t>
            </a:r>
            <a:endParaRPr lang="en-US" dirty="0">
              <a:solidFill>
                <a:schemeClr val="bg1"/>
              </a:solidFill>
              <a:effectLst/>
              <a:latin typeface="Times New Roman"/>
              <a:ea typeface="Times New Roman"/>
            </a:endParaRPr>
          </a:p>
        </p:txBody>
      </p:sp>
      <p:sp>
        <p:nvSpPr>
          <p:cNvPr id="3" name="Content Placeholder 2"/>
          <p:cNvSpPr>
            <a:spLocks noGrp="1"/>
          </p:cNvSpPr>
          <p:nvPr>
            <p:ph idx="1"/>
          </p:nvPr>
        </p:nvSpPr>
        <p:spPr>
          <a:xfrm>
            <a:off x="182880" y="895350"/>
            <a:ext cx="10607040" cy="4076701"/>
          </a:xfrm>
        </p:spPr>
        <p:txBody>
          <a:bodyPr>
            <a:normAutofit/>
          </a:bodyPr>
          <a:lstStyle/>
          <a:p>
            <a:pPr marL="0" indent="0">
              <a:buNone/>
            </a:pPr>
            <a:endParaRPr lang="en-US" sz="2800" dirty="0" smtClean="0">
              <a:solidFill>
                <a:schemeClr val="bg1"/>
              </a:solidFill>
            </a:endParaRPr>
          </a:p>
          <a:p>
            <a:pPr marL="0" indent="0">
              <a:buNone/>
            </a:pPr>
            <a:r>
              <a:rPr lang="en-US" sz="2800" dirty="0" smtClean="0">
                <a:solidFill>
                  <a:schemeClr val="bg1"/>
                </a:solidFill>
              </a:rPr>
              <a:t>Jesus </a:t>
            </a:r>
            <a:r>
              <a:rPr lang="en-US" sz="2800" dirty="0">
                <a:solidFill>
                  <a:schemeClr val="bg1"/>
                </a:solidFill>
              </a:rPr>
              <a:t>said to him, " 'You shall love the Lord your God with </a:t>
            </a:r>
            <a:r>
              <a:rPr lang="en-US" sz="3600" b="1" i="1" dirty="0">
                <a:solidFill>
                  <a:schemeClr val="bg1"/>
                </a:solidFill>
              </a:rPr>
              <a:t>all</a:t>
            </a:r>
            <a:r>
              <a:rPr lang="en-US" sz="2800" dirty="0">
                <a:solidFill>
                  <a:schemeClr val="bg1"/>
                </a:solidFill>
              </a:rPr>
              <a:t> your heart, with </a:t>
            </a:r>
            <a:r>
              <a:rPr lang="en-US" sz="3600" b="1" i="1" dirty="0">
                <a:solidFill>
                  <a:schemeClr val="bg1"/>
                </a:solidFill>
              </a:rPr>
              <a:t>all</a:t>
            </a:r>
            <a:r>
              <a:rPr lang="en-US" sz="2800" dirty="0">
                <a:solidFill>
                  <a:schemeClr val="bg1"/>
                </a:solidFill>
              </a:rPr>
              <a:t> your soul, and with </a:t>
            </a:r>
            <a:r>
              <a:rPr lang="en-US" sz="3600" b="1" i="1" dirty="0">
                <a:solidFill>
                  <a:schemeClr val="bg1"/>
                </a:solidFill>
              </a:rPr>
              <a:t>all</a:t>
            </a:r>
            <a:r>
              <a:rPr lang="en-US" sz="2800" dirty="0">
                <a:solidFill>
                  <a:schemeClr val="bg1"/>
                </a:solidFill>
              </a:rPr>
              <a:t> your mind. ' </a:t>
            </a:r>
            <a:r>
              <a:rPr lang="en-US" sz="3600" b="1" i="1" dirty="0" smtClean="0">
                <a:solidFill>
                  <a:schemeClr val="bg1"/>
                </a:solidFill>
              </a:rPr>
              <a:t>This </a:t>
            </a:r>
            <a:r>
              <a:rPr lang="en-US" sz="3600" b="1" i="1" dirty="0">
                <a:solidFill>
                  <a:schemeClr val="bg1"/>
                </a:solidFill>
              </a:rPr>
              <a:t>is the first and great commandment.</a:t>
            </a:r>
            <a:endParaRPr lang="en-US" sz="3600" b="1" i="1" dirty="0" smtClean="0">
              <a:solidFill>
                <a:schemeClr val="bg1"/>
              </a:solidFill>
            </a:endParaRPr>
          </a:p>
          <a:p>
            <a:pPr marL="0" indent="0">
              <a:buNone/>
            </a:pPr>
            <a:endParaRPr lang="en-US" sz="2800" dirty="0">
              <a:solidFill>
                <a:schemeClr val="bg1"/>
              </a:solidFill>
            </a:endParaRPr>
          </a:p>
          <a:p>
            <a:pPr marL="0" indent="0">
              <a:buNone/>
            </a:pPr>
            <a:r>
              <a:rPr lang="en-US" sz="2800" dirty="0" smtClean="0">
                <a:solidFill>
                  <a:schemeClr val="bg1"/>
                </a:solidFill>
              </a:rPr>
              <a:t>Matthew 22:37-38</a:t>
            </a:r>
            <a:endParaRPr lang="en-US" sz="2800" dirty="0">
              <a:solidFill>
                <a:schemeClr val="bg1"/>
              </a:solidFill>
            </a:endParaRPr>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20</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053708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57151"/>
            <a:ext cx="10789920" cy="838200"/>
          </a:xfrm>
        </p:spPr>
        <p:txBody>
          <a:bodyPr>
            <a:normAutofit/>
          </a:bodyPr>
          <a:lstStyle/>
          <a:p>
            <a:pPr marL="0" marR="0">
              <a:spcBef>
                <a:spcPts val="0"/>
              </a:spcBef>
              <a:spcAft>
                <a:spcPts val="0"/>
              </a:spcAft>
            </a:pPr>
            <a:r>
              <a:rPr lang="en-US" dirty="0" smtClean="0">
                <a:solidFill>
                  <a:schemeClr val="bg1"/>
                </a:solidFill>
                <a:latin typeface="Times New Roman"/>
                <a:ea typeface="Times New Roman"/>
              </a:rPr>
              <a:t>Relaxed approach to the Lord’s Supper</a:t>
            </a:r>
            <a:endParaRPr lang="en-US" dirty="0">
              <a:solidFill>
                <a:schemeClr val="bg1"/>
              </a:solidFill>
              <a:effectLst/>
              <a:latin typeface="Times New Roman"/>
              <a:ea typeface="Times New Roman"/>
            </a:endParaRPr>
          </a:p>
        </p:txBody>
      </p:sp>
      <p:sp>
        <p:nvSpPr>
          <p:cNvPr id="3" name="Content Placeholder 2"/>
          <p:cNvSpPr>
            <a:spLocks noGrp="1"/>
          </p:cNvSpPr>
          <p:nvPr>
            <p:ph idx="1"/>
          </p:nvPr>
        </p:nvSpPr>
        <p:spPr>
          <a:xfrm>
            <a:off x="182880" y="895350"/>
            <a:ext cx="10607040" cy="4076701"/>
          </a:xfrm>
        </p:spPr>
        <p:txBody>
          <a:bodyPr>
            <a:normAutofit fontScale="92500" lnSpcReduction="20000"/>
          </a:bodyPr>
          <a:lstStyle/>
          <a:p>
            <a:pPr marL="0" indent="0">
              <a:buNone/>
            </a:pPr>
            <a:r>
              <a:rPr lang="en-US" sz="2800" dirty="0" smtClean="0">
                <a:solidFill>
                  <a:schemeClr val="bg1"/>
                </a:solidFill>
              </a:rPr>
              <a:t>Therefore </a:t>
            </a:r>
            <a:r>
              <a:rPr lang="en-US" sz="4000" b="1" i="1" dirty="0" smtClean="0">
                <a:solidFill>
                  <a:schemeClr val="bg1"/>
                </a:solidFill>
              </a:rPr>
              <a:t>whoever</a:t>
            </a:r>
            <a:r>
              <a:rPr lang="en-US" sz="2800" dirty="0" smtClean="0">
                <a:solidFill>
                  <a:schemeClr val="bg1"/>
                </a:solidFill>
              </a:rPr>
              <a:t> eats this bread or drinks this cup of the Lord </a:t>
            </a:r>
            <a:r>
              <a:rPr lang="en-US" sz="3600" b="1" i="1" dirty="0" smtClean="0">
                <a:solidFill>
                  <a:schemeClr val="bg1"/>
                </a:solidFill>
              </a:rPr>
              <a:t>in an unworthy manner</a:t>
            </a:r>
            <a:r>
              <a:rPr lang="en-US" sz="2800" dirty="0" smtClean="0">
                <a:solidFill>
                  <a:schemeClr val="bg1"/>
                </a:solidFill>
              </a:rPr>
              <a:t> will be </a:t>
            </a:r>
            <a:r>
              <a:rPr lang="en-US" sz="3600" b="1" i="1" dirty="0" smtClean="0">
                <a:solidFill>
                  <a:schemeClr val="bg1"/>
                </a:solidFill>
              </a:rPr>
              <a:t>guilty</a:t>
            </a:r>
            <a:r>
              <a:rPr lang="en-US" sz="2800" dirty="0" smtClean="0">
                <a:solidFill>
                  <a:schemeClr val="bg1"/>
                </a:solidFill>
              </a:rPr>
              <a:t> of the body and blood of the Lord. But </a:t>
            </a:r>
            <a:r>
              <a:rPr lang="en-US" sz="3600" b="1" i="1" dirty="0" smtClean="0">
                <a:solidFill>
                  <a:schemeClr val="bg1"/>
                </a:solidFill>
              </a:rPr>
              <a:t>let a man examine himself</a:t>
            </a:r>
            <a:r>
              <a:rPr lang="en-US" sz="2800" dirty="0" smtClean="0">
                <a:solidFill>
                  <a:schemeClr val="bg1"/>
                </a:solidFill>
              </a:rPr>
              <a:t>, and so let him eat of the bread and drink of the cup. For he who eats and drinks in an </a:t>
            </a:r>
            <a:r>
              <a:rPr lang="en-US" sz="3900" b="1" i="1" dirty="0" smtClean="0">
                <a:solidFill>
                  <a:schemeClr val="bg1"/>
                </a:solidFill>
              </a:rPr>
              <a:t>unworthy manner </a:t>
            </a:r>
            <a:r>
              <a:rPr lang="en-US" sz="2800" dirty="0" smtClean="0">
                <a:solidFill>
                  <a:schemeClr val="bg1"/>
                </a:solidFill>
              </a:rPr>
              <a:t>eats and drinks judgment to himself, </a:t>
            </a:r>
            <a:r>
              <a:rPr lang="en-US" sz="3900" b="1" i="1" dirty="0" smtClean="0">
                <a:solidFill>
                  <a:schemeClr val="bg1"/>
                </a:solidFill>
              </a:rPr>
              <a:t>not discerning </a:t>
            </a:r>
            <a:r>
              <a:rPr lang="en-US" sz="2800" dirty="0" smtClean="0">
                <a:solidFill>
                  <a:schemeClr val="bg1"/>
                </a:solidFill>
              </a:rPr>
              <a:t>the Lord's body. </a:t>
            </a:r>
            <a:r>
              <a:rPr lang="en-US" sz="3900" b="1" i="1" dirty="0" smtClean="0">
                <a:solidFill>
                  <a:schemeClr val="bg1"/>
                </a:solidFill>
              </a:rPr>
              <a:t>For this reason many are weak and sick among you, and many sleep. </a:t>
            </a:r>
          </a:p>
          <a:p>
            <a:pPr marL="0" indent="0">
              <a:buNone/>
            </a:pPr>
            <a:endParaRPr lang="en-US" sz="2800" dirty="0" smtClean="0">
              <a:solidFill>
                <a:schemeClr val="bg1"/>
              </a:solidFill>
            </a:endParaRPr>
          </a:p>
          <a:p>
            <a:pPr marL="0" indent="0">
              <a:buNone/>
            </a:pPr>
            <a:r>
              <a:rPr lang="en-US" sz="2800" dirty="0" smtClean="0">
                <a:solidFill>
                  <a:schemeClr val="bg1"/>
                </a:solidFill>
              </a:rPr>
              <a:t>1 Corinthians 11:27-30</a:t>
            </a:r>
            <a:endParaRPr lang="en-US" sz="2800" dirty="0">
              <a:solidFill>
                <a:schemeClr val="bg1"/>
              </a:solidFill>
            </a:endParaRPr>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21</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51998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205979"/>
            <a:ext cx="10789920" cy="857250"/>
          </a:xfrm>
        </p:spPr>
        <p:txBody>
          <a:bodyPr>
            <a:normAutofit/>
          </a:bodyPr>
          <a:lstStyle/>
          <a:p>
            <a:r>
              <a:rPr lang="en-US" sz="4000" u="sng" dirty="0" smtClean="0">
                <a:solidFill>
                  <a:schemeClr val="bg1"/>
                </a:solidFill>
                <a:latin typeface="Times New Roman" pitchFamily="18" charset="0"/>
                <a:cs typeface="Times New Roman" pitchFamily="18" charset="0"/>
              </a:rPr>
              <a:t>Guard What was Committed to Your Trust</a:t>
            </a:r>
            <a:endParaRPr lang="en-US" sz="4000" u="sng"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182880" y="1200152"/>
            <a:ext cx="10607040" cy="3771899"/>
          </a:xfrm>
        </p:spPr>
        <p:txBody>
          <a:bodyPr/>
          <a:lstStyle/>
          <a:p>
            <a:pPr marL="228600" marR="0" indent="0">
              <a:spcBef>
                <a:spcPts val="0"/>
              </a:spcBef>
              <a:spcAft>
                <a:spcPts val="0"/>
              </a:spcAft>
              <a:buNone/>
            </a:pPr>
            <a:endParaRPr lang="en-US" i="1" dirty="0">
              <a:solidFill>
                <a:schemeClr val="bg1"/>
              </a:solidFill>
              <a:latin typeface="Times New Roman"/>
              <a:ea typeface="Times New Roman"/>
            </a:endParaRPr>
          </a:p>
          <a:p>
            <a:pPr marL="228600" marR="0" indent="0">
              <a:spcBef>
                <a:spcPts val="0"/>
              </a:spcBef>
              <a:spcAft>
                <a:spcPts val="0"/>
              </a:spcAft>
              <a:buNone/>
            </a:pPr>
            <a:endParaRPr lang="en-US" i="1" dirty="0">
              <a:solidFill>
                <a:schemeClr val="bg1"/>
              </a:solidFill>
              <a:latin typeface="Times New Roman"/>
              <a:ea typeface="Times New Roman"/>
            </a:endParaRPr>
          </a:p>
          <a:p>
            <a:pPr marL="228600" marR="0" indent="0">
              <a:spcBef>
                <a:spcPts val="0"/>
              </a:spcBef>
              <a:spcAft>
                <a:spcPts val="0"/>
              </a:spcAft>
              <a:buNone/>
            </a:pPr>
            <a:r>
              <a:rPr lang="en-US" i="1" dirty="0" smtClean="0">
                <a:solidFill>
                  <a:schemeClr val="bg1"/>
                </a:solidFill>
                <a:latin typeface="Times New Roman"/>
                <a:ea typeface="Times New Roman"/>
              </a:rPr>
              <a:t>the </a:t>
            </a:r>
            <a:r>
              <a:rPr lang="en-US" i="1" dirty="0">
                <a:solidFill>
                  <a:schemeClr val="bg1"/>
                </a:solidFill>
                <a:latin typeface="Times New Roman"/>
                <a:ea typeface="Times New Roman"/>
              </a:rPr>
              <a:t>idea of isolation; to watch, that is, be on guard (literally or figuratively); </a:t>
            </a:r>
            <a:r>
              <a:rPr lang="en-US" i="1" dirty="0" smtClean="0">
                <a:solidFill>
                  <a:schemeClr val="bg1"/>
                </a:solidFill>
                <a:latin typeface="Times New Roman"/>
                <a:ea typeface="Times New Roman"/>
              </a:rPr>
              <a:t>by</a:t>
            </a:r>
            <a:r>
              <a:rPr lang="en-US" dirty="0" smtClean="0">
                <a:solidFill>
                  <a:schemeClr val="bg1"/>
                </a:solidFill>
                <a:latin typeface="Times New Roman"/>
                <a:ea typeface="Times New Roman"/>
              </a:rPr>
              <a:t> </a:t>
            </a:r>
            <a:r>
              <a:rPr lang="en-US" i="1" dirty="0" smtClean="0">
                <a:solidFill>
                  <a:schemeClr val="bg1"/>
                </a:solidFill>
                <a:latin typeface="Times New Roman"/>
                <a:ea typeface="Times New Roman"/>
              </a:rPr>
              <a:t>implication </a:t>
            </a:r>
            <a:r>
              <a:rPr lang="en-US" i="1" dirty="0">
                <a:solidFill>
                  <a:schemeClr val="bg1"/>
                </a:solidFill>
                <a:latin typeface="Times New Roman"/>
                <a:ea typeface="Times New Roman"/>
              </a:rPr>
              <a:t>to preserve. (Strong’s G5442)</a:t>
            </a:r>
            <a:endParaRPr lang="en-US" dirty="0">
              <a:solidFill>
                <a:schemeClr val="bg1"/>
              </a:solidFill>
              <a:latin typeface="Times New Roman"/>
              <a:ea typeface="Times New Roman"/>
            </a:endParaRPr>
          </a:p>
          <a:p>
            <a:pPr marL="0" indent="0">
              <a:buNone/>
            </a:pPr>
            <a:endParaRPr lang="en-US" dirty="0">
              <a:solidFill>
                <a:schemeClr val="bg1"/>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3</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1316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Colossians 1:23</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dirty="0" smtClean="0">
              <a:solidFill>
                <a:schemeClr val="bg1"/>
              </a:solidFill>
              <a:latin typeface="Times New Roman" pitchFamily="18" charset="0"/>
              <a:cs typeface="Times New Roman" pitchFamily="18" charset="0"/>
            </a:endParaRPr>
          </a:p>
          <a:p>
            <a:pPr marL="0" indent="0">
              <a:buNone/>
            </a:pPr>
            <a:r>
              <a:rPr lang="en-US" dirty="0" smtClean="0">
                <a:solidFill>
                  <a:schemeClr val="bg1"/>
                </a:solidFill>
                <a:latin typeface="Times New Roman" pitchFamily="18" charset="0"/>
                <a:cs typeface="Times New Roman" pitchFamily="18" charset="0"/>
              </a:rPr>
              <a:t>if </a:t>
            </a:r>
            <a:r>
              <a:rPr lang="en-US" dirty="0">
                <a:solidFill>
                  <a:schemeClr val="bg1"/>
                </a:solidFill>
                <a:latin typeface="Times New Roman" pitchFamily="18" charset="0"/>
                <a:cs typeface="Times New Roman" pitchFamily="18" charset="0"/>
              </a:rPr>
              <a:t>indeed you </a:t>
            </a:r>
            <a:r>
              <a:rPr lang="en-US" sz="3600" b="1" i="1" dirty="0">
                <a:solidFill>
                  <a:schemeClr val="bg1"/>
                </a:solidFill>
                <a:latin typeface="Times New Roman" pitchFamily="18" charset="0"/>
                <a:cs typeface="Times New Roman" pitchFamily="18" charset="0"/>
              </a:rPr>
              <a:t>continue in the faith, grounded and steadfast, and are not moved away from the hope of the gospel </a:t>
            </a:r>
            <a:r>
              <a:rPr lang="en-US" dirty="0">
                <a:solidFill>
                  <a:schemeClr val="bg1"/>
                </a:solidFill>
                <a:latin typeface="Times New Roman" pitchFamily="18" charset="0"/>
                <a:cs typeface="Times New Roman" pitchFamily="18" charset="0"/>
              </a:rPr>
              <a:t>which you heard, which was preached to every creature under heaven, of which I, Paul, became a minister. </a:t>
            </a:r>
          </a:p>
          <a:p>
            <a:endParaRPr lang="en-US" dirty="0"/>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4</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1409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2 Timothy 1:14</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b="1" u="sng" dirty="0" smtClean="0">
              <a:solidFill>
                <a:schemeClr val="bg1"/>
              </a:solidFill>
              <a:latin typeface="Times New Roman" pitchFamily="18" charset="0"/>
              <a:cs typeface="Times New Roman" pitchFamily="18" charset="0"/>
            </a:endParaRPr>
          </a:p>
          <a:p>
            <a:pPr marL="0" indent="0">
              <a:buNone/>
            </a:pPr>
            <a:r>
              <a:rPr lang="en-US" sz="3600" b="1" i="1" dirty="0" smtClean="0">
                <a:solidFill>
                  <a:schemeClr val="bg1"/>
                </a:solidFill>
                <a:latin typeface="Times New Roman" pitchFamily="18" charset="0"/>
                <a:cs typeface="Times New Roman" pitchFamily="18" charset="0"/>
              </a:rPr>
              <a:t>That </a:t>
            </a:r>
            <a:r>
              <a:rPr lang="en-US" sz="3600" b="1" i="1" dirty="0">
                <a:solidFill>
                  <a:schemeClr val="bg1"/>
                </a:solidFill>
                <a:latin typeface="Times New Roman" pitchFamily="18" charset="0"/>
                <a:cs typeface="Times New Roman" pitchFamily="18" charset="0"/>
              </a:rPr>
              <a:t>good thing which was committed to you, keep </a:t>
            </a:r>
            <a:r>
              <a:rPr lang="en-US" dirty="0">
                <a:solidFill>
                  <a:schemeClr val="bg1"/>
                </a:solidFill>
                <a:latin typeface="Times New Roman" pitchFamily="18" charset="0"/>
                <a:cs typeface="Times New Roman" pitchFamily="18" charset="0"/>
              </a:rPr>
              <a:t>by the Holy Spirit who dwells in us.</a:t>
            </a:r>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5</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214436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Romans 16:17</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dirty="0" smtClean="0">
              <a:solidFill>
                <a:schemeClr val="bg1"/>
              </a:solidFill>
              <a:latin typeface="Times New Roman" pitchFamily="18" charset="0"/>
              <a:cs typeface="Times New Roman" pitchFamily="18" charset="0"/>
            </a:endParaRPr>
          </a:p>
          <a:p>
            <a:pPr marL="0" indent="0">
              <a:buNone/>
            </a:pPr>
            <a:r>
              <a:rPr lang="en-US" dirty="0" smtClean="0">
                <a:solidFill>
                  <a:schemeClr val="bg1"/>
                </a:solidFill>
                <a:latin typeface="Times New Roman" pitchFamily="18" charset="0"/>
                <a:cs typeface="Times New Roman" pitchFamily="18" charset="0"/>
              </a:rPr>
              <a:t>Now </a:t>
            </a:r>
            <a:r>
              <a:rPr lang="en-US" dirty="0">
                <a:solidFill>
                  <a:schemeClr val="bg1"/>
                </a:solidFill>
                <a:latin typeface="Times New Roman" pitchFamily="18" charset="0"/>
                <a:cs typeface="Times New Roman" pitchFamily="18" charset="0"/>
              </a:rPr>
              <a:t>I urge you, brethren, note those who cause divisions and offenses, contrary to </a:t>
            </a:r>
            <a:r>
              <a:rPr lang="en-US" sz="3600" b="1" i="1" dirty="0">
                <a:solidFill>
                  <a:schemeClr val="bg1"/>
                </a:solidFill>
                <a:latin typeface="Times New Roman" pitchFamily="18" charset="0"/>
                <a:cs typeface="Times New Roman" pitchFamily="18" charset="0"/>
              </a:rPr>
              <a:t>the doctrine which you learned</a:t>
            </a:r>
            <a:r>
              <a:rPr lang="en-US" dirty="0">
                <a:solidFill>
                  <a:schemeClr val="bg1"/>
                </a:solidFill>
                <a:latin typeface="Times New Roman" pitchFamily="18" charset="0"/>
                <a:cs typeface="Times New Roman" pitchFamily="18" charset="0"/>
              </a:rPr>
              <a:t>, and avoid them. </a:t>
            </a:r>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6</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23530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latin typeface="Times New Roman" pitchFamily="18" charset="0"/>
                <a:cs typeface="Times New Roman" pitchFamily="18" charset="0"/>
              </a:rPr>
              <a:t>Proverbs 21:16</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marL="0" indent="0">
              <a:buNone/>
            </a:pPr>
            <a:endParaRPr lang="en-US" dirty="0" smtClean="0">
              <a:solidFill>
                <a:schemeClr val="bg1"/>
              </a:solidFill>
              <a:latin typeface="Times New Roman" pitchFamily="18" charset="0"/>
              <a:cs typeface="Times New Roman" pitchFamily="18" charset="0"/>
            </a:endParaRPr>
          </a:p>
          <a:p>
            <a:pPr marL="0" indent="0">
              <a:buNone/>
            </a:pPr>
            <a:r>
              <a:rPr lang="en-US" dirty="0" smtClean="0">
                <a:solidFill>
                  <a:schemeClr val="bg1"/>
                </a:solidFill>
                <a:latin typeface="Times New Roman" pitchFamily="18" charset="0"/>
                <a:cs typeface="Times New Roman" pitchFamily="18" charset="0"/>
              </a:rPr>
              <a:t>A </a:t>
            </a:r>
            <a:r>
              <a:rPr lang="en-US" dirty="0">
                <a:solidFill>
                  <a:schemeClr val="bg1"/>
                </a:solidFill>
                <a:latin typeface="Times New Roman" pitchFamily="18" charset="0"/>
                <a:cs typeface="Times New Roman" pitchFamily="18" charset="0"/>
              </a:rPr>
              <a:t>man who wanders from the way of understanding Will rest in the assembly of the dead. </a:t>
            </a:r>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7</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205732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 y="205979"/>
            <a:ext cx="10789920" cy="857250"/>
          </a:xfrm>
        </p:spPr>
        <p:txBody>
          <a:bodyPr>
            <a:normAutofit fontScale="90000"/>
          </a:bodyPr>
          <a:lstStyle/>
          <a:p>
            <a:pPr marL="0" marR="0">
              <a:spcBef>
                <a:spcPts val="0"/>
              </a:spcBef>
              <a:spcAft>
                <a:spcPts val="0"/>
              </a:spcAft>
            </a:pPr>
            <a:r>
              <a:rPr lang="en-US" dirty="0">
                <a:solidFill>
                  <a:schemeClr val="bg1"/>
                </a:solidFill>
                <a:latin typeface="Times New Roman"/>
                <a:ea typeface="Times New Roman"/>
              </a:rPr>
              <a:t>Avoiding the profane and idle babblings and contradictions</a:t>
            </a:r>
            <a:endParaRPr lang="en-US" dirty="0">
              <a:solidFill>
                <a:schemeClr val="bg1"/>
              </a:solidFill>
              <a:effectLst/>
              <a:latin typeface="Times New Roman"/>
              <a:ea typeface="Times New Roman"/>
            </a:endParaRPr>
          </a:p>
        </p:txBody>
      </p:sp>
      <p:sp>
        <p:nvSpPr>
          <p:cNvPr id="3" name="Content Placeholder 2"/>
          <p:cNvSpPr>
            <a:spLocks noGrp="1"/>
          </p:cNvSpPr>
          <p:nvPr>
            <p:ph idx="1"/>
          </p:nvPr>
        </p:nvSpPr>
        <p:spPr>
          <a:xfrm>
            <a:off x="182880" y="1200152"/>
            <a:ext cx="10607040" cy="3771899"/>
          </a:xfrm>
        </p:spPr>
        <p:txBody>
          <a:bodyPr/>
          <a:lstStyle/>
          <a:p>
            <a:pPr marL="0" lvl="0" indent="0">
              <a:buNone/>
            </a:pPr>
            <a:endParaRPr lang="en-US" dirty="0" smtClean="0">
              <a:solidFill>
                <a:prstClr val="white"/>
              </a:solidFill>
              <a:latin typeface="Times New Roman" pitchFamily="18" charset="0"/>
              <a:cs typeface="Times New Roman" pitchFamily="18" charset="0"/>
            </a:endParaRPr>
          </a:p>
          <a:p>
            <a:pPr marL="0" lvl="0" indent="0">
              <a:buNone/>
            </a:pPr>
            <a:r>
              <a:rPr lang="en-US" dirty="0" smtClean="0">
                <a:solidFill>
                  <a:prstClr val="white"/>
                </a:solidFill>
                <a:latin typeface="Times New Roman" pitchFamily="18" charset="0"/>
                <a:cs typeface="Times New Roman" pitchFamily="18" charset="0"/>
              </a:rPr>
              <a:t>But </a:t>
            </a:r>
            <a:r>
              <a:rPr lang="en-US" dirty="0">
                <a:solidFill>
                  <a:prstClr val="white"/>
                </a:solidFill>
                <a:latin typeface="Times New Roman" pitchFamily="18" charset="0"/>
                <a:cs typeface="Times New Roman" pitchFamily="18" charset="0"/>
              </a:rPr>
              <a:t>avoid </a:t>
            </a:r>
            <a:r>
              <a:rPr lang="en-US" sz="3600" b="1" i="1" dirty="0">
                <a:solidFill>
                  <a:prstClr val="white"/>
                </a:solidFill>
                <a:latin typeface="Times New Roman" pitchFamily="18" charset="0"/>
                <a:cs typeface="Times New Roman" pitchFamily="18" charset="0"/>
              </a:rPr>
              <a:t>foolish</a:t>
            </a:r>
            <a:r>
              <a:rPr lang="en-US" dirty="0">
                <a:solidFill>
                  <a:prstClr val="white"/>
                </a:solidFill>
                <a:latin typeface="Times New Roman" pitchFamily="18" charset="0"/>
                <a:cs typeface="Times New Roman" pitchFamily="18" charset="0"/>
              </a:rPr>
              <a:t> and </a:t>
            </a:r>
            <a:r>
              <a:rPr lang="en-US" sz="3600" b="1" i="1" dirty="0">
                <a:solidFill>
                  <a:prstClr val="white"/>
                </a:solidFill>
                <a:latin typeface="Times New Roman" pitchFamily="18" charset="0"/>
                <a:cs typeface="Times New Roman" pitchFamily="18" charset="0"/>
              </a:rPr>
              <a:t>ignorant</a:t>
            </a:r>
            <a:r>
              <a:rPr lang="en-US" dirty="0">
                <a:solidFill>
                  <a:prstClr val="white"/>
                </a:solidFill>
                <a:latin typeface="Times New Roman" pitchFamily="18" charset="0"/>
                <a:cs typeface="Times New Roman" pitchFamily="18" charset="0"/>
              </a:rPr>
              <a:t> disputes, knowing that they generate strife</a:t>
            </a:r>
            <a:r>
              <a:rPr lang="en-US" dirty="0" smtClean="0">
                <a:solidFill>
                  <a:prstClr val="white"/>
                </a:solidFill>
                <a:latin typeface="Times New Roman" pitchFamily="18" charset="0"/>
                <a:cs typeface="Times New Roman" pitchFamily="18" charset="0"/>
              </a:rPr>
              <a:t>.</a:t>
            </a:r>
          </a:p>
          <a:p>
            <a:pPr marL="0" lvl="0" indent="0">
              <a:buNone/>
            </a:pPr>
            <a:endParaRPr lang="en-US" dirty="0">
              <a:solidFill>
                <a:prstClr val="white"/>
              </a:solidFill>
              <a:latin typeface="Times New Roman" pitchFamily="18" charset="0"/>
              <a:cs typeface="Times New Roman" pitchFamily="18" charset="0"/>
            </a:endParaRPr>
          </a:p>
          <a:p>
            <a:pPr marL="0" lvl="0" indent="0">
              <a:buNone/>
            </a:pPr>
            <a:r>
              <a:rPr lang="en-US" dirty="0" smtClean="0">
                <a:solidFill>
                  <a:prstClr val="white"/>
                </a:solidFill>
                <a:latin typeface="Times New Roman" pitchFamily="18" charset="0"/>
                <a:cs typeface="Times New Roman" pitchFamily="18" charset="0"/>
              </a:rPr>
              <a:t>2 Timothy 2:23</a:t>
            </a:r>
            <a:endParaRPr lang="en-US" dirty="0">
              <a:solidFill>
                <a:prstClr val="white"/>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8</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74837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prstClr val="white"/>
                </a:solidFill>
                <a:latin typeface="Times New Roman"/>
                <a:ea typeface="Times New Roman"/>
              </a:rPr>
              <a:t>Avoiding the profane and idle babblings and contradictions</a:t>
            </a:r>
            <a:endParaRPr lang="en-US"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0" indent="0">
              <a:buNone/>
            </a:pPr>
            <a:endParaRPr lang="en-US" dirty="0" smtClean="0">
              <a:solidFill>
                <a:schemeClr val="bg1"/>
              </a:solidFill>
              <a:latin typeface="Times New Roman" pitchFamily="18" charset="0"/>
              <a:cs typeface="Times New Roman" pitchFamily="18" charset="0"/>
            </a:endParaRPr>
          </a:p>
          <a:p>
            <a:pPr marL="0" indent="0">
              <a:buNone/>
            </a:pPr>
            <a:r>
              <a:rPr lang="en-US" dirty="0" smtClean="0">
                <a:solidFill>
                  <a:schemeClr val="bg1"/>
                </a:solidFill>
                <a:latin typeface="Times New Roman" pitchFamily="18" charset="0"/>
                <a:cs typeface="Times New Roman" pitchFamily="18" charset="0"/>
              </a:rPr>
              <a:t>But </a:t>
            </a:r>
            <a:r>
              <a:rPr lang="en-US" sz="3600" b="1" i="1" dirty="0">
                <a:solidFill>
                  <a:schemeClr val="bg1"/>
                </a:solidFill>
                <a:latin typeface="Times New Roman" pitchFamily="18" charset="0"/>
                <a:cs typeface="Times New Roman" pitchFamily="18" charset="0"/>
              </a:rPr>
              <a:t>avoid foolish </a:t>
            </a:r>
            <a:r>
              <a:rPr lang="en-US" dirty="0">
                <a:solidFill>
                  <a:schemeClr val="bg1"/>
                </a:solidFill>
                <a:latin typeface="Times New Roman" pitchFamily="18" charset="0"/>
                <a:cs typeface="Times New Roman" pitchFamily="18" charset="0"/>
              </a:rPr>
              <a:t>disputes, genealogies, contentions, and strivings about the law; for they are </a:t>
            </a:r>
            <a:r>
              <a:rPr lang="en-US" sz="3600" b="1" i="1" dirty="0">
                <a:solidFill>
                  <a:schemeClr val="bg1"/>
                </a:solidFill>
                <a:latin typeface="Times New Roman" pitchFamily="18" charset="0"/>
                <a:cs typeface="Times New Roman" pitchFamily="18" charset="0"/>
              </a:rPr>
              <a:t>unprofitable</a:t>
            </a:r>
            <a:r>
              <a:rPr lang="en-US" dirty="0">
                <a:solidFill>
                  <a:schemeClr val="bg1"/>
                </a:solidFill>
                <a:latin typeface="Times New Roman" pitchFamily="18" charset="0"/>
                <a:cs typeface="Times New Roman" pitchFamily="18" charset="0"/>
              </a:rPr>
              <a:t> and </a:t>
            </a:r>
            <a:r>
              <a:rPr lang="en-US" sz="3600" b="1" i="1" dirty="0">
                <a:solidFill>
                  <a:schemeClr val="bg1"/>
                </a:solidFill>
                <a:latin typeface="Times New Roman" pitchFamily="18" charset="0"/>
                <a:cs typeface="Times New Roman" pitchFamily="18" charset="0"/>
              </a:rPr>
              <a:t>useless</a:t>
            </a:r>
            <a:r>
              <a:rPr lang="en-US" dirty="0">
                <a:solidFill>
                  <a:schemeClr val="bg1"/>
                </a:solidFill>
                <a:latin typeface="Times New Roman" pitchFamily="18" charset="0"/>
                <a:cs typeface="Times New Roman" pitchFamily="18" charset="0"/>
              </a:rPr>
              <a:t>. </a:t>
            </a:r>
            <a:endParaRPr lang="en-US" dirty="0" smtClean="0">
              <a:solidFill>
                <a:schemeClr val="bg1"/>
              </a:solidFill>
              <a:latin typeface="Times New Roman"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a:p>
            <a:pPr marL="0" indent="0">
              <a:buNone/>
            </a:pPr>
            <a:r>
              <a:rPr lang="en-US" dirty="0" smtClean="0">
                <a:solidFill>
                  <a:schemeClr val="bg1"/>
                </a:solidFill>
                <a:latin typeface="Times New Roman" pitchFamily="18" charset="0"/>
                <a:cs typeface="Times New Roman" pitchFamily="18" charset="0"/>
              </a:rPr>
              <a:t>Titus 3:9</a:t>
            </a:r>
            <a:endParaRPr lang="en-US" dirty="0">
              <a:solidFill>
                <a:schemeClr val="bg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14BEAF13-2110-4D8B-B1FD-561A32E16CC8}" type="slidenum">
              <a:rPr lang="en-US" sz="1800" smtClean="0">
                <a:solidFill>
                  <a:schemeClr val="bg1"/>
                </a:solidFill>
                <a:latin typeface="Times New Roman" pitchFamily="18" charset="0"/>
                <a:cs typeface="Times New Roman" pitchFamily="18" charset="0"/>
              </a:rPr>
              <a:pPr/>
              <a:t>9</a:t>
            </a:fld>
            <a:endParaRPr lang="en-US" sz="1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741326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1013</TotalTime>
  <Words>848</Words>
  <Application>Microsoft Office PowerPoint</Application>
  <PresentationFormat>Custom</PresentationFormat>
  <Paragraphs>102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1_Office Theme</vt:lpstr>
      <vt:lpstr>AM Sermon: Guard What was Committed to Your Trust 1 Timothy 6:20-21</vt:lpstr>
      <vt:lpstr>1 Timothy 6:20-21</vt:lpstr>
      <vt:lpstr>Guard What was Committed to Your Trust</vt:lpstr>
      <vt:lpstr>Colossians 1:23</vt:lpstr>
      <vt:lpstr>2 Timothy 1:14</vt:lpstr>
      <vt:lpstr>Romans 16:17</vt:lpstr>
      <vt:lpstr>Proverbs 21:16</vt:lpstr>
      <vt:lpstr>Avoiding the profane and idle babblings and contradictions</vt:lpstr>
      <vt:lpstr>Avoiding the profane and idle babblings and contradictions</vt:lpstr>
      <vt:lpstr>Avoiding the profane and idle babblings and contradictions</vt:lpstr>
      <vt:lpstr>Avoiding the profane and idle babblings and contradictions</vt:lpstr>
      <vt:lpstr>Of what is falsely called knowledge </vt:lpstr>
      <vt:lpstr>Of what is falsely called knowledge </vt:lpstr>
      <vt:lpstr>Psalm 119:128-130</vt:lpstr>
      <vt:lpstr>How have some strayed?</vt:lpstr>
      <vt:lpstr>Children’s Church or Bible Hour</vt:lpstr>
      <vt:lpstr>Children’s Church or Bible Hour</vt:lpstr>
      <vt:lpstr>Children’s Church or Bible Hour</vt:lpstr>
      <vt:lpstr>Children’s Church or Bible Hour</vt:lpstr>
      <vt:lpstr>Relaxed approach to the Lord’s Supper</vt:lpstr>
      <vt:lpstr>Relaxed approach to the Lord’s Supper</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 Sermon: Guard What was Committed to You 1 Timothy 6:20-21</dc:title>
  <dc:creator>Russ</dc:creator>
  <cp:lastModifiedBy>Russ</cp:lastModifiedBy>
  <cp:revision>41</cp:revision>
  <dcterms:created xsi:type="dcterms:W3CDTF">2013-03-25T21:46:15Z</dcterms:created>
  <dcterms:modified xsi:type="dcterms:W3CDTF">2013-04-01T02:45:24Z</dcterms:modified>
</cp:coreProperties>
</file>