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3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/>
    <p:restoredTop sz="94634"/>
  </p:normalViewPr>
  <p:slideViewPr>
    <p:cSldViewPr snapToGrid="0" snapToObjects="1">
      <p:cViewPr varScale="1">
        <p:scale>
          <a:sx n="92" d="100"/>
          <a:sy n="92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A77DD5-30BB-D84C-ABB5-6B94BC0F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9CC621-4A10-A343-8C7A-E5752E6BC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06DE70-0D1D-D740-AD98-DAC7A47BA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BF5A83-A93E-CE47-83CB-C71AB99A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D1F652-021F-024E-A929-0829768A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8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EE84CF-DA9E-6247-8618-444A89E5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5E71CE-06AB-FE43-A7CF-2F371B506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4821B2-0431-8F43-84DF-974AD5E7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9A0A9B-D8F2-6F41-B519-DC7405BB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C33B2D-FB52-8B49-9E93-34A065DE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368278-505A-3B41-B6DB-004E2BC23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8F53B40-4E28-5146-9C67-9DA08C615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B337AB-C0CD-D34A-B0EB-142BDC2D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2CBB7D-4F80-8042-A14C-ED508F65D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DE59A1-BD73-3641-A360-D883CCB6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28B8C-991C-3D45-A131-A50F1DC89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05C73-029D-A748-9D2E-25B422452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D4274B-EE85-AB49-ADD0-FB5EB195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3F44C2-0D14-B04C-BF56-C596B675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149A2-C51C-E74C-831F-03DB7C9E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3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539DB0-A20C-ED4F-9036-FE160289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8152D3-5AA5-B141-BF9E-C6D6A1D78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037354-FC14-1D47-8567-36163D4B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CC7DC4-E3D8-F64F-A19C-71BFD40CB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7F5DFF-38E0-4F4E-AA48-48D2FA95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35E3F5-75EC-3745-B228-D82CBFBF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9596D4-33AE-E84A-9569-E48ED32DB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DC21E5-7D15-0D4B-A9B8-A2F37826B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9FDF3B-0926-5244-B595-E2727731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9E73E0-7136-E046-9098-71FE01DFA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47B786-AF1D-2049-A5C8-04FF24E1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9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A36A47-F85C-8844-829E-DF44A00BF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FF3B66-6615-0644-ABF2-A1186A0F7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07F71E-A5DB-664A-8594-A8586DB61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9A162F-E8F6-0A48-8B76-2C5E8B1AC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7EDDE9C-2481-8547-82E0-AB06A6C6A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BEDB64-67A9-224E-900F-F0C968EF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199CB52-1D81-9F46-9777-5374903D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4AC3865-1461-CF48-A311-4C66A8A8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2C6921-A8BF-DD42-802C-DBCADAEF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88F5B2-0081-374E-83E8-B46D9B732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D2A6A8-9B8B-1D4A-80EB-9D4540D32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03E7C4-F74D-584C-B157-42C20D56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4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CA73D20-8029-C149-9A39-36D99584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04D4D40-6765-4D49-97F4-39760D1C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5F4EA1-501A-4448-B574-FB7F367B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79FAF-51E6-3E4D-AEF0-86B78AEB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FD4F58-7855-8948-8CFC-DC46D3468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42A34E-5E93-F14A-B9A9-9A7E2761E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5A0071-537D-C048-8E7D-64DA3D3E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1CA86D-57FF-0E4A-90D0-2A68EB4D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1C571D-EA49-E44E-9BF4-72CEFC4D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7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1877B6-4F5F-5947-B6A6-32292C01B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6DE7E15-F60C-5B42-8EEF-E4BF867F3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8890B8-8557-F94E-AC5B-1FD92B2F5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51EC8E-AA03-284A-92A2-8EEDD9CB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764923-A5DC-3C42-A7E0-BF6A19FC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E06AAE-CD1A-7649-8833-ED84C1EDE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6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2B59F6-022F-EB4D-8253-BB2C7DB2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F5A4E9-0E20-6443-8798-1C7A381B2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76A62B-8CC2-F244-BD32-D18264033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626F1-8EED-FF40-8CA1-A81798188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9826C3-0E57-5C47-8CCC-74DF1681B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0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indoor, holding, sitting&#10;&#10;Description automatically generated">
            <a:extLst>
              <a:ext uri="{FF2B5EF4-FFF2-40B4-BE49-F238E27FC236}">
                <a16:creationId xmlns:a16="http://schemas.microsoft.com/office/drawing/2014/main" xmlns="" id="{D7733009-4F79-1945-A764-AD8B674587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Freeform 5">
            <a:extLst>
              <a:ext uri="{FF2B5EF4-FFF2-40B4-BE49-F238E27FC236}">
                <a16:creationId xmlns:a16="http://schemas.microsoft.com/office/drawing/2014/main" xmlns="" id="{87CC2527-562A-4F69-B487-4371E5B24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9021C-63CB-C344-AE7E-E6DC22B36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2910" y="2753838"/>
            <a:ext cx="4330261" cy="2312149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opperplate Gothic Light" panose="020E0507020206020404" pitchFamily="34" charset="0"/>
              </a:rPr>
              <a:t>Festering Failures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212CE7-997F-3240-9557-FB5F17C8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pperplate Gothic Light" panose="020E0507020206020404" pitchFamily="34" charset="0"/>
              </a:rPr>
              <a:t>Psalms 38:1-5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BCDAEC91-5BCE-4B55-9CC0-43EF94CB7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11243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Affects of sin on others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19 But my enemies are vigorous, and they are strong; And those who hate me wrongfully have multiplied. 20 Those also who render evil for good, They are my adversaries, because I follow what is good.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38:19-20</a:t>
            </a:r>
          </a:p>
        </p:txBody>
      </p:sp>
    </p:spTree>
    <p:extLst>
      <p:ext uri="{BB962C8B-B14F-4D97-AF65-F5344CB8AC3E}">
        <p14:creationId xmlns:p14="http://schemas.microsoft.com/office/powerpoint/2010/main" val="1229483925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David’s struggle to hear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13 But I, like a deaf man, do not hear; And I am like a mute who does not open his mouth. 14 Thus I am like a man who does not hear, And in whose mouth is no response.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38:13-14</a:t>
            </a:r>
          </a:p>
        </p:txBody>
      </p:sp>
    </p:spTree>
    <p:extLst>
      <p:ext uri="{BB962C8B-B14F-4D97-AF65-F5344CB8AC3E}">
        <p14:creationId xmlns:p14="http://schemas.microsoft.com/office/powerpoint/2010/main" val="34099817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David’s struggle to hear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15 For in You, O Lord, I hope; You will hear, O Lord my God. 16 For I said, “Hear me, lest they rejoice over me, Lest, when my foot slips, they exalt themselves against me.” 17 For I am ready to fall, And my sorrow is continually before me. 18 For I will declare my iniquity;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I will be in anguish over my sin.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38:15-18</a:t>
            </a:r>
          </a:p>
        </p:txBody>
      </p:sp>
    </p:spTree>
    <p:extLst>
      <p:ext uri="{BB962C8B-B14F-4D97-AF65-F5344CB8AC3E}">
        <p14:creationId xmlns:p14="http://schemas.microsoft.com/office/powerpoint/2010/main" val="273351818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David’s struggle to hear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21 Do not forsake me, O Lord; O my God, be not far from me! 22 Make haste to help me, O Lord, my salvation!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38:21-22</a:t>
            </a:r>
          </a:p>
        </p:txBody>
      </p:sp>
    </p:spTree>
    <p:extLst>
      <p:ext uri="{BB962C8B-B14F-4D97-AF65-F5344CB8AC3E}">
        <p14:creationId xmlns:p14="http://schemas.microsoft.com/office/powerpoint/2010/main" val="64408754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indoor, holding, sitting&#10;&#10;Description automatically generated">
            <a:extLst>
              <a:ext uri="{FF2B5EF4-FFF2-40B4-BE49-F238E27FC236}">
                <a16:creationId xmlns:a16="http://schemas.microsoft.com/office/drawing/2014/main" xmlns="" id="{D7733009-4F79-1945-A764-AD8B674587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2E8F4267-8F09-4862-9D16-E1CB530D4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374" y="988990"/>
            <a:ext cx="6227626" cy="5869010"/>
          </a:xfrm>
          <a:custGeom>
            <a:avLst/>
            <a:gdLst>
              <a:gd name="connsiteX0" fmla="*/ 4279392 w 6227626"/>
              <a:gd name="connsiteY0" fmla="*/ 0 h 5869010"/>
              <a:gd name="connsiteX1" fmla="*/ 6087757 w 6227626"/>
              <a:gd name="connsiteY1" fmla="*/ 399734 h 5869010"/>
              <a:gd name="connsiteX2" fmla="*/ 6227626 w 6227626"/>
              <a:gd name="connsiteY2" fmla="*/ 470299 h 5869010"/>
              <a:gd name="connsiteX3" fmla="*/ 6227626 w 6227626"/>
              <a:gd name="connsiteY3" fmla="*/ 5869010 h 5869010"/>
              <a:gd name="connsiteX4" fmla="*/ 305640 w 6227626"/>
              <a:gd name="connsiteY4" fmla="*/ 5869010 h 5869010"/>
              <a:gd name="connsiteX5" fmla="*/ 296834 w 6227626"/>
              <a:gd name="connsiteY5" fmla="*/ 5848538 h 5869010"/>
              <a:gd name="connsiteX6" fmla="*/ 0 w 6227626"/>
              <a:gd name="connsiteY6" fmla="*/ 4279392 h 5869010"/>
              <a:gd name="connsiteX7" fmla="*/ 4279392 w 6227626"/>
              <a:gd name="connsiteY7" fmla="*/ 0 h 586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7626" h="5869010">
                <a:moveTo>
                  <a:pt x="4279392" y="0"/>
                </a:moveTo>
                <a:cubicBezTo>
                  <a:pt x="4925646" y="0"/>
                  <a:pt x="5538441" y="143252"/>
                  <a:pt x="6087757" y="399734"/>
                </a:cubicBezTo>
                <a:lnTo>
                  <a:pt x="6227626" y="470299"/>
                </a:lnTo>
                <a:lnTo>
                  <a:pt x="6227626" y="5869010"/>
                </a:lnTo>
                <a:lnTo>
                  <a:pt x="305640" y="5869010"/>
                </a:lnTo>
                <a:lnTo>
                  <a:pt x="296834" y="5848538"/>
                </a:lnTo>
                <a:cubicBezTo>
                  <a:pt x="105247" y="5362675"/>
                  <a:pt x="0" y="4833324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8E74D013-6AA3-44E4-A5DD-EEC2168982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8968" y="1153582"/>
            <a:ext cx="6063033" cy="5704418"/>
          </a:xfrm>
          <a:custGeom>
            <a:avLst/>
            <a:gdLst>
              <a:gd name="connsiteX0" fmla="*/ 4114799 w 6063033"/>
              <a:gd name="connsiteY0" fmla="*/ 0 h 5704418"/>
              <a:gd name="connsiteX1" fmla="*/ 6010208 w 6063033"/>
              <a:gd name="connsiteY1" fmla="*/ 461583 h 5704418"/>
              <a:gd name="connsiteX2" fmla="*/ 6063033 w 6063033"/>
              <a:gd name="connsiteY2" fmla="*/ 491321 h 5704418"/>
              <a:gd name="connsiteX3" fmla="*/ 6063033 w 6063033"/>
              <a:gd name="connsiteY3" fmla="*/ 5704418 h 5704418"/>
              <a:gd name="connsiteX4" fmla="*/ 320183 w 6063033"/>
              <a:gd name="connsiteY4" fmla="*/ 5704418 h 5704418"/>
              <a:gd name="connsiteX5" fmla="*/ 285416 w 6063033"/>
              <a:gd name="connsiteY5" fmla="*/ 5623594 h 5704418"/>
              <a:gd name="connsiteX6" fmla="*/ 0 w 6063033"/>
              <a:gd name="connsiteY6" fmla="*/ 4114800 h 5704418"/>
              <a:gd name="connsiteX7" fmla="*/ 4114799 w 6063033"/>
              <a:gd name="connsiteY7" fmla="*/ 0 h 570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3033" h="5704418">
                <a:moveTo>
                  <a:pt x="4114799" y="0"/>
                </a:moveTo>
                <a:cubicBezTo>
                  <a:pt x="4798337" y="0"/>
                  <a:pt x="5442947" y="166668"/>
                  <a:pt x="6010208" y="461583"/>
                </a:cubicBezTo>
                <a:lnTo>
                  <a:pt x="6063033" y="491321"/>
                </a:lnTo>
                <a:lnTo>
                  <a:pt x="6063033" y="5704418"/>
                </a:lnTo>
                <a:lnTo>
                  <a:pt x="320183" y="5704418"/>
                </a:lnTo>
                <a:lnTo>
                  <a:pt x="285416" y="5623594"/>
                </a:lnTo>
                <a:cubicBezTo>
                  <a:pt x="101198" y="5156418"/>
                  <a:pt x="0" y="4647427"/>
                  <a:pt x="0" y="4114800"/>
                </a:cubicBezTo>
                <a:cubicBezTo>
                  <a:pt x="0" y="1842259"/>
                  <a:pt x="1842258" y="0"/>
                  <a:pt x="41147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9021C-63CB-C344-AE7E-E6DC22B36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4280" y="2887580"/>
            <a:ext cx="4996329" cy="2038998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Lessons for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Us Today</a:t>
            </a:r>
          </a:p>
        </p:txBody>
      </p:sp>
    </p:spTree>
    <p:extLst>
      <p:ext uri="{BB962C8B-B14F-4D97-AF65-F5344CB8AC3E}">
        <p14:creationId xmlns:p14="http://schemas.microsoft.com/office/powerpoint/2010/main" val="182854508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Sins are undesirable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My wounds are foul and festering Because of my foolishness.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38:5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Baskerville Old Face" panose="02020602080505020303" pitchFamily="18" charset="77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I am troubled, I am bowed down greatly; I go mourning all the day long.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38:6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Baskerville Old Face" panose="020206020805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24653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Sins are undesirable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For my loins are full of inflammation, And there is no soundness in my flesh.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38:7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Baskerville Old Face" panose="02020602080505020303" pitchFamily="18" charset="77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I am feeble and severely broken; I groan because of the turmoil of my heart.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38:8</a:t>
            </a:r>
          </a:p>
        </p:txBody>
      </p:sp>
    </p:spTree>
    <p:extLst>
      <p:ext uri="{BB962C8B-B14F-4D97-AF65-F5344CB8AC3E}">
        <p14:creationId xmlns:p14="http://schemas.microsoft.com/office/powerpoint/2010/main" val="2511843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Sins break man while God heals man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Lord, all my desire is before You;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38:9a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Baskerville Old Face" panose="02020602080505020303" pitchFamily="18" charset="77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And my sighing is not hidden from You.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38:9b</a:t>
            </a:r>
          </a:p>
        </p:txBody>
      </p:sp>
    </p:spTree>
    <p:extLst>
      <p:ext uri="{BB962C8B-B14F-4D97-AF65-F5344CB8AC3E}">
        <p14:creationId xmlns:p14="http://schemas.microsoft.com/office/powerpoint/2010/main" val="471055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Sins break man while God heals man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For in You, O Lord, I hope; You will hear, O Lord my God.                                                         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38:15</a:t>
            </a:r>
          </a:p>
        </p:txBody>
      </p:sp>
    </p:spTree>
    <p:extLst>
      <p:ext uri="{BB962C8B-B14F-4D97-AF65-F5344CB8AC3E}">
        <p14:creationId xmlns:p14="http://schemas.microsoft.com/office/powerpoint/2010/main" val="2989036695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1. Man must do all he can to be free from sin if He is to be free the ailments that sin brings.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2. Sin will always corrupt, while God will always heal and restore.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Baskerville Old Face" panose="020206020805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77379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indoor, holding, sitting&#10;&#10;Description automatically generated">
            <a:extLst>
              <a:ext uri="{FF2B5EF4-FFF2-40B4-BE49-F238E27FC236}">
                <a16:creationId xmlns:a16="http://schemas.microsoft.com/office/drawing/2014/main" xmlns="" id="{D7733009-4F79-1945-A764-AD8B674587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2E8F4267-8F09-4862-9D16-E1CB530D4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374" y="988990"/>
            <a:ext cx="6227626" cy="5869010"/>
          </a:xfrm>
          <a:custGeom>
            <a:avLst/>
            <a:gdLst>
              <a:gd name="connsiteX0" fmla="*/ 4279392 w 6227626"/>
              <a:gd name="connsiteY0" fmla="*/ 0 h 5869010"/>
              <a:gd name="connsiteX1" fmla="*/ 6087757 w 6227626"/>
              <a:gd name="connsiteY1" fmla="*/ 399734 h 5869010"/>
              <a:gd name="connsiteX2" fmla="*/ 6227626 w 6227626"/>
              <a:gd name="connsiteY2" fmla="*/ 470299 h 5869010"/>
              <a:gd name="connsiteX3" fmla="*/ 6227626 w 6227626"/>
              <a:gd name="connsiteY3" fmla="*/ 5869010 h 5869010"/>
              <a:gd name="connsiteX4" fmla="*/ 305640 w 6227626"/>
              <a:gd name="connsiteY4" fmla="*/ 5869010 h 5869010"/>
              <a:gd name="connsiteX5" fmla="*/ 296834 w 6227626"/>
              <a:gd name="connsiteY5" fmla="*/ 5848538 h 5869010"/>
              <a:gd name="connsiteX6" fmla="*/ 0 w 6227626"/>
              <a:gd name="connsiteY6" fmla="*/ 4279392 h 5869010"/>
              <a:gd name="connsiteX7" fmla="*/ 4279392 w 6227626"/>
              <a:gd name="connsiteY7" fmla="*/ 0 h 586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7626" h="5869010">
                <a:moveTo>
                  <a:pt x="4279392" y="0"/>
                </a:moveTo>
                <a:cubicBezTo>
                  <a:pt x="4925646" y="0"/>
                  <a:pt x="5538441" y="143252"/>
                  <a:pt x="6087757" y="399734"/>
                </a:cubicBezTo>
                <a:lnTo>
                  <a:pt x="6227626" y="470299"/>
                </a:lnTo>
                <a:lnTo>
                  <a:pt x="6227626" y="5869010"/>
                </a:lnTo>
                <a:lnTo>
                  <a:pt x="305640" y="5869010"/>
                </a:lnTo>
                <a:lnTo>
                  <a:pt x="296834" y="5848538"/>
                </a:lnTo>
                <a:cubicBezTo>
                  <a:pt x="105247" y="5362675"/>
                  <a:pt x="0" y="4833324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8E74D013-6AA3-44E4-A5DD-EEC2168982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8968" y="1153582"/>
            <a:ext cx="6063033" cy="5704418"/>
          </a:xfrm>
          <a:custGeom>
            <a:avLst/>
            <a:gdLst>
              <a:gd name="connsiteX0" fmla="*/ 4114799 w 6063033"/>
              <a:gd name="connsiteY0" fmla="*/ 0 h 5704418"/>
              <a:gd name="connsiteX1" fmla="*/ 6010208 w 6063033"/>
              <a:gd name="connsiteY1" fmla="*/ 461583 h 5704418"/>
              <a:gd name="connsiteX2" fmla="*/ 6063033 w 6063033"/>
              <a:gd name="connsiteY2" fmla="*/ 491321 h 5704418"/>
              <a:gd name="connsiteX3" fmla="*/ 6063033 w 6063033"/>
              <a:gd name="connsiteY3" fmla="*/ 5704418 h 5704418"/>
              <a:gd name="connsiteX4" fmla="*/ 320183 w 6063033"/>
              <a:gd name="connsiteY4" fmla="*/ 5704418 h 5704418"/>
              <a:gd name="connsiteX5" fmla="*/ 285416 w 6063033"/>
              <a:gd name="connsiteY5" fmla="*/ 5623594 h 5704418"/>
              <a:gd name="connsiteX6" fmla="*/ 0 w 6063033"/>
              <a:gd name="connsiteY6" fmla="*/ 4114800 h 5704418"/>
              <a:gd name="connsiteX7" fmla="*/ 4114799 w 6063033"/>
              <a:gd name="connsiteY7" fmla="*/ 0 h 570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3033" h="5704418">
                <a:moveTo>
                  <a:pt x="4114799" y="0"/>
                </a:moveTo>
                <a:cubicBezTo>
                  <a:pt x="4798337" y="0"/>
                  <a:pt x="5442947" y="166668"/>
                  <a:pt x="6010208" y="461583"/>
                </a:cubicBezTo>
                <a:lnTo>
                  <a:pt x="6063033" y="491321"/>
                </a:lnTo>
                <a:lnTo>
                  <a:pt x="6063033" y="5704418"/>
                </a:lnTo>
                <a:lnTo>
                  <a:pt x="320183" y="5704418"/>
                </a:lnTo>
                <a:lnTo>
                  <a:pt x="285416" y="5623594"/>
                </a:lnTo>
                <a:cubicBezTo>
                  <a:pt x="101198" y="5156418"/>
                  <a:pt x="0" y="4647427"/>
                  <a:pt x="0" y="4114800"/>
                </a:cubicBezTo>
                <a:cubicBezTo>
                  <a:pt x="0" y="1842259"/>
                  <a:pt x="1842258" y="0"/>
                  <a:pt x="41147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9021C-63CB-C344-AE7E-E6DC22B36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4280" y="2887580"/>
            <a:ext cx="4996329" cy="2038998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David’s Condition</a:t>
            </a:r>
          </a:p>
        </p:txBody>
      </p:sp>
    </p:spTree>
    <p:extLst>
      <p:ext uri="{BB962C8B-B14F-4D97-AF65-F5344CB8AC3E}">
        <p14:creationId xmlns:p14="http://schemas.microsoft.com/office/powerpoint/2010/main" val="235436383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Seeking Mercy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1 O Lord, do not rebuke me in Your wrath, Nor chasten me in Your hot displeasure! 2 For Your arrows pierce me deeply, And Your hand presses me down.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38:1-2</a:t>
            </a:r>
          </a:p>
        </p:txBody>
      </p:sp>
    </p:spTree>
    <p:extLst>
      <p:ext uri="{BB962C8B-B14F-4D97-AF65-F5344CB8AC3E}">
        <p14:creationId xmlns:p14="http://schemas.microsoft.com/office/powerpoint/2010/main" val="9814538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David’s current condition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There is no soundness in my flesh Because of Your anger, Nor any health in my bones Because of my sin.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38:3</a:t>
            </a:r>
          </a:p>
        </p:txBody>
      </p:sp>
    </p:spTree>
    <p:extLst>
      <p:ext uri="{BB962C8B-B14F-4D97-AF65-F5344CB8AC3E}">
        <p14:creationId xmlns:p14="http://schemas.microsoft.com/office/powerpoint/2010/main" val="3510060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David’s current condition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For my iniquities have gone over my head; Like a heavy burden they are too heavy for me.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38:4</a:t>
            </a:r>
          </a:p>
        </p:txBody>
      </p:sp>
    </p:spTree>
    <p:extLst>
      <p:ext uri="{BB962C8B-B14F-4D97-AF65-F5344CB8AC3E}">
        <p14:creationId xmlns:p14="http://schemas.microsoft.com/office/powerpoint/2010/main" val="202431286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David’s current condition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5 My wounds are foul and festering Because of my foolishness. 6 I am troubled, I am bowed down greatly; I go mourning all the day long. 7 For my loins are full of inflammation, And there is no soundness in my flesh. 8 I am feeble and severely broken; I groan because of the turmoil of my heart.</a:t>
            </a:r>
            <a:b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</a:b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38:5-8</a:t>
            </a:r>
          </a:p>
        </p:txBody>
      </p:sp>
    </p:spTree>
    <p:extLst>
      <p:ext uri="{BB962C8B-B14F-4D97-AF65-F5344CB8AC3E}">
        <p14:creationId xmlns:p14="http://schemas.microsoft.com/office/powerpoint/2010/main" val="257578031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David’s current condition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9 Lord, all my desire is before You; And my sighing is not hidden from You. 10 My heart pants, my strength fails me; As for the light of my eyes, it also has gone from me.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38:9-10</a:t>
            </a:r>
          </a:p>
        </p:txBody>
      </p:sp>
    </p:spTree>
    <p:extLst>
      <p:ext uri="{BB962C8B-B14F-4D97-AF65-F5344CB8AC3E}">
        <p14:creationId xmlns:p14="http://schemas.microsoft.com/office/powerpoint/2010/main" val="6177966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indoor, holding, sitting&#10;&#10;Description automatically generated">
            <a:extLst>
              <a:ext uri="{FF2B5EF4-FFF2-40B4-BE49-F238E27FC236}">
                <a16:creationId xmlns:a16="http://schemas.microsoft.com/office/drawing/2014/main" xmlns="" id="{D7733009-4F79-1945-A764-AD8B674587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2E8F4267-8F09-4862-9D16-E1CB530D4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374" y="988990"/>
            <a:ext cx="6227626" cy="5869010"/>
          </a:xfrm>
          <a:custGeom>
            <a:avLst/>
            <a:gdLst>
              <a:gd name="connsiteX0" fmla="*/ 4279392 w 6227626"/>
              <a:gd name="connsiteY0" fmla="*/ 0 h 5869010"/>
              <a:gd name="connsiteX1" fmla="*/ 6087757 w 6227626"/>
              <a:gd name="connsiteY1" fmla="*/ 399734 h 5869010"/>
              <a:gd name="connsiteX2" fmla="*/ 6227626 w 6227626"/>
              <a:gd name="connsiteY2" fmla="*/ 470299 h 5869010"/>
              <a:gd name="connsiteX3" fmla="*/ 6227626 w 6227626"/>
              <a:gd name="connsiteY3" fmla="*/ 5869010 h 5869010"/>
              <a:gd name="connsiteX4" fmla="*/ 305640 w 6227626"/>
              <a:gd name="connsiteY4" fmla="*/ 5869010 h 5869010"/>
              <a:gd name="connsiteX5" fmla="*/ 296834 w 6227626"/>
              <a:gd name="connsiteY5" fmla="*/ 5848538 h 5869010"/>
              <a:gd name="connsiteX6" fmla="*/ 0 w 6227626"/>
              <a:gd name="connsiteY6" fmla="*/ 4279392 h 5869010"/>
              <a:gd name="connsiteX7" fmla="*/ 4279392 w 6227626"/>
              <a:gd name="connsiteY7" fmla="*/ 0 h 586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7626" h="5869010">
                <a:moveTo>
                  <a:pt x="4279392" y="0"/>
                </a:moveTo>
                <a:cubicBezTo>
                  <a:pt x="4925646" y="0"/>
                  <a:pt x="5538441" y="143252"/>
                  <a:pt x="6087757" y="399734"/>
                </a:cubicBezTo>
                <a:lnTo>
                  <a:pt x="6227626" y="470299"/>
                </a:lnTo>
                <a:lnTo>
                  <a:pt x="6227626" y="5869010"/>
                </a:lnTo>
                <a:lnTo>
                  <a:pt x="305640" y="5869010"/>
                </a:lnTo>
                <a:lnTo>
                  <a:pt x="296834" y="5848538"/>
                </a:lnTo>
                <a:cubicBezTo>
                  <a:pt x="105247" y="5362675"/>
                  <a:pt x="0" y="4833324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8E74D013-6AA3-44E4-A5DD-EEC2168982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8968" y="1153582"/>
            <a:ext cx="6063033" cy="5704418"/>
          </a:xfrm>
          <a:custGeom>
            <a:avLst/>
            <a:gdLst>
              <a:gd name="connsiteX0" fmla="*/ 4114799 w 6063033"/>
              <a:gd name="connsiteY0" fmla="*/ 0 h 5704418"/>
              <a:gd name="connsiteX1" fmla="*/ 6010208 w 6063033"/>
              <a:gd name="connsiteY1" fmla="*/ 461583 h 5704418"/>
              <a:gd name="connsiteX2" fmla="*/ 6063033 w 6063033"/>
              <a:gd name="connsiteY2" fmla="*/ 491321 h 5704418"/>
              <a:gd name="connsiteX3" fmla="*/ 6063033 w 6063033"/>
              <a:gd name="connsiteY3" fmla="*/ 5704418 h 5704418"/>
              <a:gd name="connsiteX4" fmla="*/ 320183 w 6063033"/>
              <a:gd name="connsiteY4" fmla="*/ 5704418 h 5704418"/>
              <a:gd name="connsiteX5" fmla="*/ 285416 w 6063033"/>
              <a:gd name="connsiteY5" fmla="*/ 5623594 h 5704418"/>
              <a:gd name="connsiteX6" fmla="*/ 0 w 6063033"/>
              <a:gd name="connsiteY6" fmla="*/ 4114800 h 5704418"/>
              <a:gd name="connsiteX7" fmla="*/ 4114799 w 6063033"/>
              <a:gd name="connsiteY7" fmla="*/ 0 h 570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3033" h="5704418">
                <a:moveTo>
                  <a:pt x="4114799" y="0"/>
                </a:moveTo>
                <a:cubicBezTo>
                  <a:pt x="4798337" y="0"/>
                  <a:pt x="5442947" y="166668"/>
                  <a:pt x="6010208" y="461583"/>
                </a:cubicBezTo>
                <a:lnTo>
                  <a:pt x="6063033" y="491321"/>
                </a:lnTo>
                <a:lnTo>
                  <a:pt x="6063033" y="5704418"/>
                </a:lnTo>
                <a:lnTo>
                  <a:pt x="320183" y="5704418"/>
                </a:lnTo>
                <a:lnTo>
                  <a:pt x="285416" y="5623594"/>
                </a:lnTo>
                <a:cubicBezTo>
                  <a:pt x="101198" y="5156418"/>
                  <a:pt x="0" y="4647427"/>
                  <a:pt x="0" y="4114800"/>
                </a:cubicBezTo>
                <a:cubicBezTo>
                  <a:pt x="0" y="1842259"/>
                  <a:pt x="1842258" y="0"/>
                  <a:pt x="41147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9021C-63CB-C344-AE7E-E6DC22B36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4280" y="2887580"/>
            <a:ext cx="4996329" cy="2038998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Affects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of sin</a:t>
            </a:r>
          </a:p>
        </p:txBody>
      </p:sp>
    </p:spTree>
    <p:extLst>
      <p:ext uri="{BB962C8B-B14F-4D97-AF65-F5344CB8AC3E}">
        <p14:creationId xmlns:p14="http://schemas.microsoft.com/office/powerpoint/2010/main" val="414831765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CED23-4BE4-3E45-B7A5-9247D1F6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476"/>
            <a:ext cx="11811000" cy="920750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Affects of sin on others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8FF18-31E6-F74E-92B8-F19F03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9799"/>
            <a:ext cx="11849100" cy="569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My loved ones and my friends stand aloof from my plague, And my relatives stand afar off.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38:11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Baskerville Old Face" panose="02020602080505020303" pitchFamily="18" charset="77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Those also who seek my life lay snares for me; Those who seek my hurt speak of destruction, And plan deception all the day long.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Baskerville Old Face" panose="02020602080505020303" pitchFamily="18" charset="77"/>
              </a:rPr>
              <a:t>Psalm 38:12</a:t>
            </a:r>
          </a:p>
        </p:txBody>
      </p:sp>
    </p:spTree>
    <p:extLst>
      <p:ext uri="{BB962C8B-B14F-4D97-AF65-F5344CB8AC3E}">
        <p14:creationId xmlns:p14="http://schemas.microsoft.com/office/powerpoint/2010/main" val="3921673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679</Words>
  <Application>Microsoft Office PowerPoint</Application>
  <PresentationFormat>Widescreen</PresentationFormat>
  <Paragraphs>62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Baskerville Old Face</vt:lpstr>
      <vt:lpstr>Calibri</vt:lpstr>
      <vt:lpstr>Calibri Light</vt:lpstr>
      <vt:lpstr>Copperplate Gothic Light</vt:lpstr>
      <vt:lpstr>Office Theme</vt:lpstr>
      <vt:lpstr>Festering Failures</vt:lpstr>
      <vt:lpstr>David’s Condition</vt:lpstr>
      <vt:lpstr>Seeking Mercy from God</vt:lpstr>
      <vt:lpstr>David’s current condition </vt:lpstr>
      <vt:lpstr>David’s current condition </vt:lpstr>
      <vt:lpstr>David’s current condition </vt:lpstr>
      <vt:lpstr>David’s current condition </vt:lpstr>
      <vt:lpstr>Affects  of sin</vt:lpstr>
      <vt:lpstr>Affects of sin on others </vt:lpstr>
      <vt:lpstr>Affects of sin on others </vt:lpstr>
      <vt:lpstr>David’s struggle to hear </vt:lpstr>
      <vt:lpstr>David’s struggle to hear </vt:lpstr>
      <vt:lpstr>David’s struggle to hear </vt:lpstr>
      <vt:lpstr>Lessons for Us Today</vt:lpstr>
      <vt:lpstr>Sins are undesirable </vt:lpstr>
      <vt:lpstr>Sins are undesirable </vt:lpstr>
      <vt:lpstr>Sins break man while God heals man </vt:lpstr>
      <vt:lpstr>Sins break man while God heals man 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Festering Failures</dc:title>
  <dc:creator>Russ Earl</dc:creator>
  <cp:lastModifiedBy>Russ Earl</cp:lastModifiedBy>
  <cp:revision>19</cp:revision>
  <dcterms:created xsi:type="dcterms:W3CDTF">2019-03-04T19:45:46Z</dcterms:created>
  <dcterms:modified xsi:type="dcterms:W3CDTF">2019-05-21T01:55:56Z</dcterms:modified>
</cp:coreProperties>
</file>