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2" y="-186"/>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597819"/>
            <a:ext cx="932688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2914650"/>
            <a:ext cx="768096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103144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356611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5956" y="154781"/>
            <a:ext cx="2962274"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9130" y="154781"/>
            <a:ext cx="8703946"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350726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194560" y="2240554"/>
            <a:ext cx="54864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932688" y="914400"/>
            <a:ext cx="9052560" cy="1614488"/>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560320" y="2531618"/>
            <a:ext cx="7406640" cy="51435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6CC86668-3E97-4EEE-AEEE-53BB2B6F9E4D}" type="datetimeFigureOut">
              <a:rPr lang="en-US" smtClean="0"/>
              <a:t>2/6/2015</a:t>
            </a:fld>
            <a:endParaRPr lang="en-US"/>
          </a:p>
        </p:txBody>
      </p:sp>
      <p:sp>
        <p:nvSpPr>
          <p:cNvPr id="16" name="Slide Number Placeholder 15"/>
          <p:cNvSpPr>
            <a:spLocks noGrp="1"/>
          </p:cNvSpPr>
          <p:nvPr>
            <p:ph type="sldNum" sz="quarter" idx="11"/>
          </p:nvPr>
        </p:nvSpPr>
        <p:spPr/>
        <p:txBody>
          <a:bodyPr/>
          <a:lstStyle/>
          <a:p>
            <a:fld id="{B3B3F69C-E29D-4F03-9E61-608A3EFA621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6CC86668-3E97-4EEE-AEEE-53BB2B6F9E4D}" type="datetimeFigureOut">
              <a:rPr lang="en-US" smtClean="0"/>
              <a:t>2/6/2015</a:t>
            </a:fld>
            <a:endParaRPr lang="en-US"/>
          </a:p>
        </p:txBody>
      </p:sp>
      <p:sp>
        <p:nvSpPr>
          <p:cNvPr id="15" name="Slide Number Placeholder 14"/>
          <p:cNvSpPr>
            <a:spLocks noGrp="1"/>
          </p:cNvSpPr>
          <p:nvPr>
            <p:ph type="sldNum" sz="quarter" idx="11"/>
          </p:nvPr>
        </p:nvSpPr>
        <p:spPr/>
        <p:txBody>
          <a:bodyPr/>
          <a:lstStyle/>
          <a:p>
            <a:fld id="{B3B3F69C-E29D-4F03-9E61-608A3EFA621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5120640" y="3055873"/>
            <a:ext cx="54864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5486400" y="3200526"/>
            <a:ext cx="4480560" cy="54864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6CC86668-3E97-4EEE-AEEE-53BB2B6F9E4D}" type="datetimeFigureOut">
              <a:rPr lang="en-US" smtClean="0"/>
              <a:t>2/6/2015</a:t>
            </a:fld>
            <a:endParaRPr lang="en-US"/>
          </a:p>
        </p:txBody>
      </p:sp>
      <p:sp>
        <p:nvSpPr>
          <p:cNvPr id="13" name="Slide Number Placeholder 12"/>
          <p:cNvSpPr>
            <a:spLocks noGrp="1"/>
          </p:cNvSpPr>
          <p:nvPr>
            <p:ph type="sldNum" sz="quarter" idx="11"/>
          </p:nvPr>
        </p:nvSpPr>
        <p:spPr/>
        <p:txBody>
          <a:bodyPr/>
          <a:lstStyle/>
          <a:p>
            <a:fld id="{B3B3F69C-E29D-4F03-9E61-608A3EFA621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743200" y="1428750"/>
            <a:ext cx="7242048" cy="1762506"/>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CC86668-3E97-4EEE-AEEE-53BB2B6F9E4D}" type="datetimeFigureOut">
              <a:rPr lang="en-US" smtClean="0"/>
              <a:t>2/6/2015</a:t>
            </a:fld>
            <a:endParaRPr lang="en-US"/>
          </a:p>
        </p:txBody>
      </p:sp>
      <p:sp>
        <p:nvSpPr>
          <p:cNvPr id="9" name="Slide Number Placeholder 8"/>
          <p:cNvSpPr>
            <a:spLocks noGrp="1"/>
          </p:cNvSpPr>
          <p:nvPr>
            <p:ph type="sldNum" sz="quarter" idx="11"/>
          </p:nvPr>
        </p:nvSpPr>
        <p:spPr/>
        <p:txBody>
          <a:bodyPr/>
          <a:lstStyle/>
          <a:p>
            <a:fld id="{B3B3F69C-E29D-4F03-9E61-608A3EFA621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613002" y="493776"/>
            <a:ext cx="3928262" cy="257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6035040" y="493777"/>
            <a:ext cx="3928262" cy="25741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09344" y="496482"/>
            <a:ext cx="392826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13002" y="1028700"/>
            <a:ext cx="3931920"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35040" y="496482"/>
            <a:ext cx="392826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5040" y="1028700"/>
            <a:ext cx="3928262"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267968" y="390144"/>
            <a:ext cx="54864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5736336" y="390144"/>
            <a:ext cx="54864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6CC86668-3E97-4EEE-AEEE-53BB2B6F9E4D}" type="datetimeFigureOut">
              <a:rPr lang="en-US" smtClean="0"/>
              <a:t>2/6/2015</a:t>
            </a:fld>
            <a:endParaRPr lang="en-US"/>
          </a:p>
        </p:txBody>
      </p:sp>
      <p:sp>
        <p:nvSpPr>
          <p:cNvPr id="15" name="Slide Number Placeholder 14"/>
          <p:cNvSpPr>
            <a:spLocks noGrp="1"/>
          </p:cNvSpPr>
          <p:nvPr>
            <p:ph type="sldNum" sz="quarter" idx="11"/>
          </p:nvPr>
        </p:nvSpPr>
        <p:spPr/>
        <p:txBody>
          <a:bodyPr/>
          <a:lstStyle/>
          <a:p>
            <a:fld id="{B3B3F69C-E29D-4F03-9E61-608A3EFA621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6CC86668-3E97-4EEE-AEEE-53BB2B6F9E4D}" type="datetimeFigureOut">
              <a:rPr lang="en-US" smtClean="0"/>
              <a:t>2/6/2015</a:t>
            </a:fld>
            <a:endParaRPr lang="en-US"/>
          </a:p>
        </p:txBody>
      </p:sp>
      <p:sp>
        <p:nvSpPr>
          <p:cNvPr id="8" name="Slide Number Placeholder 7"/>
          <p:cNvSpPr>
            <a:spLocks noGrp="1"/>
          </p:cNvSpPr>
          <p:nvPr>
            <p:ph type="sldNum" sz="quarter" idx="11"/>
          </p:nvPr>
        </p:nvSpPr>
        <p:spPr/>
        <p:txBody>
          <a:bodyPr/>
          <a:lstStyle/>
          <a:p>
            <a:fld id="{B3B3F69C-E29D-4F03-9E61-608A3EFA621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C86668-3E97-4EEE-AEEE-53BB2B6F9E4D}" type="datetimeFigureOut">
              <a:rPr lang="en-US" smtClean="0"/>
              <a:t>2/6/2015</a:t>
            </a:fld>
            <a:endParaRPr lang="en-US"/>
          </a:p>
        </p:txBody>
      </p:sp>
      <p:sp>
        <p:nvSpPr>
          <p:cNvPr id="6" name="Slide Number Placeholder 5"/>
          <p:cNvSpPr>
            <a:spLocks noGrp="1"/>
          </p:cNvSpPr>
          <p:nvPr>
            <p:ph type="sldNum" sz="quarter" idx="11"/>
          </p:nvPr>
        </p:nvSpPr>
        <p:spPr/>
        <p:txBody>
          <a:bodyPr/>
          <a:lstStyle/>
          <a:p>
            <a:fld id="{B3B3F69C-E29D-4F03-9E61-608A3EFA621E}"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6394704" y="1330941"/>
            <a:ext cx="54864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005840" y="514351"/>
            <a:ext cx="5212080" cy="257175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0" y="514351"/>
            <a:ext cx="3108960" cy="257175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CC86668-3E97-4EEE-AEEE-53BB2B6F9E4D}" type="datetimeFigureOut">
              <a:rPr lang="en-US" smtClean="0"/>
              <a:t>2/6/2015</a:t>
            </a:fld>
            <a:endParaRPr lang="en-US"/>
          </a:p>
        </p:txBody>
      </p:sp>
      <p:sp>
        <p:nvSpPr>
          <p:cNvPr id="16" name="Slide Number Placeholder 15"/>
          <p:cNvSpPr>
            <a:spLocks noGrp="1"/>
          </p:cNvSpPr>
          <p:nvPr>
            <p:ph type="sldNum" sz="quarter" idx="11"/>
          </p:nvPr>
        </p:nvSpPr>
        <p:spPr/>
        <p:txBody>
          <a:bodyPr/>
          <a:lstStyle/>
          <a:p>
            <a:fld id="{B3B3F69C-E29D-4F03-9E61-608A3EFA621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4082654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463040" y="459582"/>
            <a:ext cx="8046720" cy="1910239"/>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3291840" y="2589785"/>
            <a:ext cx="6035040" cy="540603"/>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922422" y="2498598"/>
            <a:ext cx="54864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CC86668-3E97-4EEE-AEEE-53BB2B6F9E4D}" type="datetimeFigureOut">
              <a:rPr lang="en-US" smtClean="0"/>
              <a:t>2/6/2015</a:t>
            </a:fld>
            <a:endParaRPr lang="en-US"/>
          </a:p>
        </p:txBody>
      </p:sp>
      <p:sp>
        <p:nvSpPr>
          <p:cNvPr id="14" name="Slide Number Placeholder 13"/>
          <p:cNvSpPr>
            <a:spLocks noGrp="1"/>
          </p:cNvSpPr>
          <p:nvPr>
            <p:ph type="sldNum" sz="quarter" idx="11"/>
          </p:nvPr>
        </p:nvSpPr>
        <p:spPr/>
        <p:txBody>
          <a:bodyPr/>
          <a:lstStyle/>
          <a:p>
            <a:fld id="{B3B3F69C-E29D-4F03-9E61-608A3EFA621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60320" y="514351"/>
            <a:ext cx="6949440" cy="26288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 y="457201"/>
            <a:ext cx="2560320"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74720" y="514351"/>
            <a:ext cx="6035040" cy="3429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305176"/>
            <a:ext cx="932688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180035"/>
            <a:ext cx="932688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C86668-3E97-4EEE-AEEE-53BB2B6F9E4D}"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197294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913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7512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C86668-3E97-4EEE-AEEE-53BB2B6F9E4D}"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221455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5979"/>
            <a:ext cx="987552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151335"/>
            <a:ext cx="48482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631156"/>
            <a:ext cx="48482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151335"/>
            <a:ext cx="485013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631156"/>
            <a:ext cx="485013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C86668-3E97-4EEE-AEEE-53BB2B6F9E4D}" type="datetimeFigureOut">
              <a:rPr lang="en-US" smtClean="0"/>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88779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C86668-3E97-4EEE-AEEE-53BB2B6F9E4D}" type="datetimeFigureOut">
              <a:rPr lang="en-US" smtClean="0"/>
              <a:t>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69039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86668-3E97-4EEE-AEEE-53BB2B6F9E4D}" type="datetimeFigureOut">
              <a:rPr lang="en-US" smtClean="0"/>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4042762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7"/>
            <a:ext cx="3609976"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04788"/>
            <a:ext cx="61341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076326"/>
            <a:ext cx="3609976"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86668-3E97-4EEE-AEEE-53BB2B6F9E4D}"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209252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3600450"/>
            <a:ext cx="658368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459581"/>
            <a:ext cx="658368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4025503"/>
            <a:ext cx="658368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86668-3E97-4EEE-AEEE-53BB2B6F9E4D}"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3F69C-E29D-4F03-9E61-608A3EFA621E}" type="slidenum">
              <a:rPr lang="en-US" smtClean="0"/>
              <a:t>‹#›</a:t>
            </a:fld>
            <a:endParaRPr lang="en-US"/>
          </a:p>
        </p:txBody>
      </p:sp>
    </p:spTree>
    <p:extLst>
      <p:ext uri="{BB962C8B-B14F-4D97-AF65-F5344CB8AC3E}">
        <p14:creationId xmlns:p14="http://schemas.microsoft.com/office/powerpoint/2010/main" val="205019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05979"/>
            <a:ext cx="987552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4767263"/>
            <a:ext cx="256032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CC86668-3E97-4EEE-AEEE-53BB2B6F9E4D}" type="datetimeFigureOut">
              <a:rPr lang="en-US" smtClean="0"/>
              <a:t>2/6/2015</a:t>
            </a:fld>
            <a:endParaRPr lang="en-US"/>
          </a:p>
        </p:txBody>
      </p:sp>
      <p:sp>
        <p:nvSpPr>
          <p:cNvPr id="5" name="Footer Placeholder 4"/>
          <p:cNvSpPr>
            <a:spLocks noGrp="1"/>
          </p:cNvSpPr>
          <p:nvPr>
            <p:ph type="ftr" sz="quarter" idx="3"/>
          </p:nvPr>
        </p:nvSpPr>
        <p:spPr>
          <a:xfrm>
            <a:off x="3749040" y="4767263"/>
            <a:ext cx="347472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4767263"/>
            <a:ext cx="256032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3B3F69C-E29D-4F03-9E61-608A3EFA621E}" type="slidenum">
              <a:rPr lang="en-US" smtClean="0"/>
              <a:t>‹#›</a:t>
            </a:fld>
            <a:endParaRPr lang="en-US"/>
          </a:p>
        </p:txBody>
      </p:sp>
    </p:spTree>
    <p:extLst>
      <p:ext uri="{BB962C8B-B14F-4D97-AF65-F5344CB8AC3E}">
        <p14:creationId xmlns:p14="http://schemas.microsoft.com/office/powerpoint/2010/main" val="958182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0972800" cy="51435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647865" y="778831"/>
            <a:ext cx="8688744" cy="4280240"/>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917103" y="-133697"/>
            <a:ext cx="4153854" cy="5376551"/>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933546" y="87641"/>
            <a:ext cx="7775234" cy="3566068"/>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32688" y="3657600"/>
            <a:ext cx="9052560" cy="6858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560320" y="514351"/>
            <a:ext cx="7315200" cy="27431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06640" y="4616054"/>
            <a:ext cx="2560320" cy="273844"/>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CC86668-3E97-4EEE-AEEE-53BB2B6F9E4D}" type="datetimeFigureOut">
              <a:rPr lang="en-US" smtClean="0"/>
              <a:t>2/6/2015</a:t>
            </a:fld>
            <a:endParaRPr lang="en-US"/>
          </a:p>
        </p:txBody>
      </p:sp>
      <p:sp>
        <p:nvSpPr>
          <p:cNvPr id="5" name="Footer Placeholder 4"/>
          <p:cNvSpPr>
            <a:spLocks noGrp="1"/>
          </p:cNvSpPr>
          <p:nvPr>
            <p:ph type="ftr" sz="quarter" idx="3"/>
          </p:nvPr>
        </p:nvSpPr>
        <p:spPr>
          <a:xfrm>
            <a:off x="987552" y="4616054"/>
            <a:ext cx="5486400" cy="273844"/>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987552" y="4381500"/>
            <a:ext cx="2560320" cy="2286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3B3F69C-E29D-4F03-9E61-608A3EFA62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972800" cy="5143500"/>
          </a:xfrm>
          <a:prstGeom prst="rect">
            <a:avLst/>
          </a:prstGeom>
        </p:spPr>
      </p:pic>
      <p:sp>
        <p:nvSpPr>
          <p:cNvPr id="2" name="Title 1"/>
          <p:cNvSpPr>
            <a:spLocks noGrp="1"/>
          </p:cNvSpPr>
          <p:nvPr>
            <p:ph type="ctrTitle"/>
          </p:nvPr>
        </p:nvSpPr>
        <p:spPr>
          <a:xfrm>
            <a:off x="76200" y="133350"/>
            <a:ext cx="5791200" cy="1102519"/>
          </a:xfrm>
        </p:spPr>
        <p:txBody>
          <a:bodyPr>
            <a:normAutofit/>
          </a:bodyPr>
          <a:lstStyle/>
          <a:p>
            <a:r>
              <a:rPr lang="en-US" u="sng"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What’s the difference?</a:t>
            </a:r>
            <a:endParaRPr lang="en-US"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 y="1123950"/>
            <a:ext cx="5715000" cy="685800"/>
          </a:xfrm>
        </p:spPr>
        <p:txBody>
          <a:bodyPr/>
          <a:lstStyle/>
          <a:p>
            <a:r>
              <a:rPr lang="en-US"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one church as good as another?</a:t>
            </a:r>
            <a:endParaRPr lang="en-US"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76200" y="3867150"/>
            <a:ext cx="2743200" cy="584775"/>
          </a:xfrm>
          <a:prstGeom prst="rect">
            <a:avLst/>
          </a:prstGeom>
          <a:noFill/>
        </p:spPr>
        <p:txBody>
          <a:bodyPr wrap="square" rtlCol="0">
            <a:spAutoFit/>
          </a:bodyPr>
          <a:lstStyle/>
          <a:p>
            <a:r>
              <a:rPr lang="en-US" sz="32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14:5-6</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541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Unless the Lord builds the house</a:t>
            </a:r>
            <a:r>
              <a:rPr lang="en-US" sz="3200" dirty="0" smtClean="0">
                <a:latin typeface="Times New Roman" panose="02020603050405020304" pitchFamily="18" charset="0"/>
                <a:cs typeface="Times New Roman" panose="02020603050405020304" pitchFamily="18" charset="0"/>
              </a:rPr>
              <a:t>, They </a:t>
            </a:r>
            <a:r>
              <a:rPr lang="en-US" sz="3200" dirty="0">
                <a:latin typeface="Times New Roman" panose="02020603050405020304" pitchFamily="18" charset="0"/>
                <a:cs typeface="Times New Roman" panose="02020603050405020304" pitchFamily="18" charset="0"/>
              </a:rPr>
              <a:t>labor in vain who build </a:t>
            </a:r>
            <a:r>
              <a:rPr lang="en-US" sz="3200" dirty="0" smtClean="0">
                <a:latin typeface="Times New Roman" panose="02020603050405020304" pitchFamily="18" charset="0"/>
                <a:cs typeface="Times New Roman" panose="02020603050405020304" pitchFamily="18" charset="0"/>
              </a:rPr>
              <a:t>it…      </a:t>
            </a:r>
            <a:r>
              <a:rPr lang="en-US" sz="3200" dirty="0" smtClean="0">
                <a:latin typeface="Times New Roman" panose="02020603050405020304" pitchFamily="18" charset="0"/>
                <a:cs typeface="Times New Roman" panose="02020603050405020304" pitchFamily="18" charset="0"/>
              </a:rPr>
              <a:t>Psalm 127:1a</a:t>
            </a:r>
            <a:endParaRPr lang="en-US" sz="3200" dirty="0">
              <a:latin typeface="Times New Roman" panose="02020603050405020304" pitchFamily="18" charset="0"/>
              <a:cs typeface="Times New Roman" panose="02020603050405020304" pitchFamily="18" charset="0"/>
            </a:endParaRP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If one church is as good as another, then one established by man is just as good as the </a:t>
            </a:r>
            <a:r>
              <a:rPr lang="en-US" sz="3200" u="sng" dirty="0" smtClean="0">
                <a:latin typeface="Times New Roman" panose="02020603050405020304" pitchFamily="18" charset="0"/>
                <a:cs typeface="Times New Roman" panose="02020603050405020304" pitchFamily="18" charset="0"/>
              </a:rPr>
              <a:t>one </a:t>
            </a:r>
            <a:r>
              <a:rPr lang="en-US" sz="3200" u="sng" dirty="0">
                <a:latin typeface="Times New Roman" panose="02020603050405020304" pitchFamily="18" charset="0"/>
                <a:cs typeface="Times New Roman" panose="02020603050405020304" pitchFamily="18" charset="0"/>
              </a:rPr>
              <a:t>Christ built! </a:t>
            </a:r>
          </a:p>
          <a:p>
            <a:pPr marL="1828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54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14350"/>
            <a:ext cx="10820400" cy="4495800"/>
          </a:xfrm>
        </p:spPr>
        <p:txBody>
          <a:bodyPr anchor="t">
            <a:normAutofit fontScale="92500" lnSpcReduction="10000"/>
          </a:bodyPr>
          <a:lstStyle/>
          <a:p>
            <a:pPr marL="18288" indent="0">
              <a:buNone/>
            </a:pPr>
            <a:r>
              <a:rPr lang="en-US" sz="3200" dirty="0" smtClean="0">
                <a:latin typeface="Times New Roman" panose="02020603050405020304" pitchFamily="18" charset="0"/>
                <a:cs typeface="Times New Roman" panose="02020603050405020304" pitchFamily="18" charset="0"/>
              </a:rPr>
              <a:t>Then </a:t>
            </a:r>
            <a:r>
              <a:rPr lang="en-US" sz="3200" dirty="0" err="1">
                <a:latin typeface="Times New Roman" panose="02020603050405020304" pitchFamily="18" charset="0"/>
                <a:cs typeface="Times New Roman" panose="02020603050405020304" pitchFamily="18" charset="0"/>
              </a:rPr>
              <a:t>Nadab</a:t>
            </a:r>
            <a:r>
              <a:rPr lang="en-US" sz="3200" dirty="0">
                <a:latin typeface="Times New Roman" panose="02020603050405020304" pitchFamily="18" charset="0"/>
                <a:cs typeface="Times New Roman" panose="02020603050405020304" pitchFamily="18" charset="0"/>
              </a:rPr>
              <a:t> and </a:t>
            </a:r>
            <a:r>
              <a:rPr lang="en-US" sz="3200" dirty="0" err="1">
                <a:latin typeface="Times New Roman" panose="02020603050405020304" pitchFamily="18" charset="0"/>
                <a:cs typeface="Times New Roman" panose="02020603050405020304" pitchFamily="18" charset="0"/>
              </a:rPr>
              <a:t>Abihu</a:t>
            </a:r>
            <a:r>
              <a:rPr lang="en-US" sz="3200" dirty="0">
                <a:latin typeface="Times New Roman" panose="02020603050405020304" pitchFamily="18" charset="0"/>
                <a:cs typeface="Times New Roman" panose="02020603050405020304" pitchFamily="18" charset="0"/>
              </a:rPr>
              <a:t>, the sons of Aaron, each took his censer and put fire in it, put incense on it, and offered profane fire before the Lord, which He had not commanded them. 2 So fire went out from the Lord and devoured them, and they died before the Lord. 3 And Moses said to Aaron, "This is what the Lord spoke, saying</a:t>
            </a:r>
            <a:r>
              <a:rPr lang="en-US" sz="3200" dirty="0" smtClean="0">
                <a:latin typeface="Times New Roman" panose="02020603050405020304" pitchFamily="18" charset="0"/>
                <a:cs typeface="Times New Roman" panose="02020603050405020304" pitchFamily="18" charset="0"/>
              </a:rPr>
              <a:t>: 'By </a:t>
            </a:r>
            <a:r>
              <a:rPr lang="en-US" sz="3200" dirty="0">
                <a:latin typeface="Times New Roman" panose="02020603050405020304" pitchFamily="18" charset="0"/>
                <a:cs typeface="Times New Roman" panose="02020603050405020304" pitchFamily="18" charset="0"/>
              </a:rPr>
              <a:t>those who come near </a:t>
            </a:r>
            <a:r>
              <a:rPr lang="en-US" sz="3200" dirty="0" smtClean="0">
                <a:latin typeface="Times New Roman" panose="02020603050405020304" pitchFamily="18" charset="0"/>
                <a:cs typeface="Times New Roman" panose="02020603050405020304" pitchFamily="18" charset="0"/>
              </a:rPr>
              <a:t>Me I </a:t>
            </a:r>
            <a:r>
              <a:rPr lang="en-US" sz="3200" dirty="0">
                <a:latin typeface="Times New Roman" panose="02020603050405020304" pitchFamily="18" charset="0"/>
                <a:cs typeface="Times New Roman" panose="02020603050405020304" pitchFamily="18" charset="0"/>
              </a:rPr>
              <a:t>must be regarded as holy</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before all the </a:t>
            </a:r>
            <a:r>
              <a:rPr lang="en-US" sz="3200" dirty="0" smtClean="0">
                <a:latin typeface="Times New Roman" panose="02020603050405020304" pitchFamily="18" charset="0"/>
                <a:cs typeface="Times New Roman" panose="02020603050405020304" pitchFamily="18" charset="0"/>
              </a:rPr>
              <a:t>people I </a:t>
            </a:r>
            <a:r>
              <a:rPr lang="en-US" sz="3200" dirty="0">
                <a:latin typeface="Times New Roman" panose="02020603050405020304" pitchFamily="18" charset="0"/>
                <a:cs typeface="Times New Roman" panose="02020603050405020304" pitchFamily="18" charset="0"/>
              </a:rPr>
              <a:t>must be glorified. '" So Aaron held his </a:t>
            </a:r>
            <a:r>
              <a:rPr lang="en-US" sz="3200" dirty="0" smtClean="0">
                <a:latin typeface="Times New Roman" panose="02020603050405020304" pitchFamily="18" charset="0"/>
                <a:cs typeface="Times New Roman" panose="02020603050405020304" pitchFamily="18" charset="0"/>
              </a:rPr>
              <a:t>peace. </a:t>
            </a:r>
          </a:p>
          <a:p>
            <a:pPr marL="18288" indent="0">
              <a:buNone/>
            </a:pPr>
            <a:r>
              <a:rPr lang="en-US" sz="3200" dirty="0" smtClean="0">
                <a:latin typeface="Times New Roman" panose="02020603050405020304" pitchFamily="18" charset="0"/>
                <a:cs typeface="Times New Roman" panose="02020603050405020304" pitchFamily="18" charset="0"/>
              </a:rPr>
              <a:t>Leviticus 10:1-3</a:t>
            </a:r>
          </a:p>
          <a:p>
            <a:pPr marL="18288" indent="0">
              <a:buNone/>
            </a:pPr>
            <a:r>
              <a:rPr lang="en-US" sz="3200" u="sng" dirty="0" smtClean="0">
                <a:latin typeface="Times New Roman" panose="02020603050405020304" pitchFamily="18" charset="0"/>
                <a:cs typeface="Times New Roman" panose="02020603050405020304" pitchFamily="18" charset="0"/>
              </a:rPr>
              <a:t>If </a:t>
            </a:r>
            <a:r>
              <a:rPr lang="en-US" sz="3200" u="sng" dirty="0">
                <a:latin typeface="Times New Roman" panose="02020603050405020304" pitchFamily="18" charset="0"/>
                <a:cs typeface="Times New Roman" panose="02020603050405020304" pitchFamily="18" charset="0"/>
              </a:rPr>
              <a:t>one worship style is as good as another, then why did God kill </a:t>
            </a:r>
            <a:r>
              <a:rPr lang="en-US" sz="3200" u="sng" dirty="0" err="1">
                <a:latin typeface="Times New Roman" panose="02020603050405020304" pitchFamily="18" charset="0"/>
                <a:cs typeface="Times New Roman" panose="02020603050405020304" pitchFamily="18" charset="0"/>
              </a:rPr>
              <a:t>Nadab</a:t>
            </a:r>
            <a:r>
              <a:rPr lang="en-US" sz="3200" u="sng" dirty="0">
                <a:latin typeface="Times New Roman" panose="02020603050405020304" pitchFamily="18" charset="0"/>
                <a:cs typeface="Times New Roman" panose="02020603050405020304" pitchFamily="18" charset="0"/>
              </a:rPr>
              <a:t> and </a:t>
            </a:r>
            <a:r>
              <a:rPr lang="en-US" sz="3200" u="sng" dirty="0" err="1">
                <a:latin typeface="Times New Roman" panose="02020603050405020304" pitchFamily="18" charset="0"/>
                <a:cs typeface="Times New Roman" panose="02020603050405020304" pitchFamily="18" charset="0"/>
              </a:rPr>
              <a:t>Abihu</a:t>
            </a:r>
            <a:r>
              <a:rPr lang="en-US" sz="3200" u="sng" dirty="0">
                <a:latin typeface="Times New Roman" panose="02020603050405020304" pitchFamily="18" charset="0"/>
                <a:cs typeface="Times New Roman" panose="02020603050405020304" pitchFamily="18" charset="0"/>
              </a:rPr>
              <a:t> </a:t>
            </a:r>
            <a:r>
              <a:rPr lang="en-US" sz="3200" u="sng" dirty="0" smtClean="0">
                <a:latin typeface="Times New Roman" panose="02020603050405020304" pitchFamily="18" charset="0"/>
                <a:cs typeface="Times New Roman" panose="02020603050405020304" pitchFamily="18" charset="0"/>
              </a:rPr>
              <a:t>for how </a:t>
            </a:r>
            <a:r>
              <a:rPr lang="en-US" sz="3200" u="sng" dirty="0">
                <a:latin typeface="Times New Roman" panose="02020603050405020304" pitchFamily="18" charset="0"/>
                <a:cs typeface="Times New Roman" panose="02020603050405020304" pitchFamily="18" charset="0"/>
              </a:rPr>
              <a:t>they were worshipping </a:t>
            </a:r>
            <a:r>
              <a:rPr lang="en-US" sz="3200" u="sng" dirty="0" smtClean="0">
                <a:latin typeface="Times New Roman" panose="02020603050405020304" pitchFamily="18" charset="0"/>
                <a:cs typeface="Times New Roman" panose="02020603050405020304" pitchFamily="18" charset="0"/>
              </a:rPr>
              <a:t>Him?</a:t>
            </a:r>
            <a:endParaRPr lang="en-US" sz="3200" u="sng" dirty="0">
              <a:latin typeface="Times New Roman" panose="02020603050405020304" pitchFamily="18" charset="0"/>
              <a:cs typeface="Times New Roman" panose="02020603050405020304" pitchFamily="18" charset="0"/>
            </a:endParaRPr>
          </a:p>
          <a:p>
            <a:pPr marL="1828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71450"/>
            <a:ext cx="10820400" cy="685800"/>
          </a:xfrm>
        </p:spPr>
        <p:txBody>
          <a:bodyPr/>
          <a:lstStyle/>
          <a:p>
            <a:r>
              <a:rPr lang="en-US" sz="3200" u="sng" dirty="0">
                <a:latin typeface="Times New Roman" panose="02020603050405020304" pitchFamily="18" charset="0"/>
                <a:cs typeface="Times New Roman" panose="02020603050405020304" pitchFamily="18" charset="0"/>
              </a:rPr>
              <a:t>Does the Bible say “one is as good as </a:t>
            </a:r>
            <a:r>
              <a:rPr lang="en-US" sz="3200" u="sng" dirty="0" smtClean="0">
                <a:latin typeface="Times New Roman" panose="02020603050405020304" pitchFamily="18" charset="0"/>
                <a:cs typeface="Times New Roman" panose="02020603050405020304" pitchFamily="18" charset="0"/>
              </a:rPr>
              <a:t>another?</a:t>
            </a:r>
            <a:endParaRPr lang="en-US" sz="32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0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14350"/>
            <a:ext cx="10820400" cy="4495800"/>
          </a:xfrm>
        </p:spPr>
        <p:txBody>
          <a:bodyPr anchor="t">
            <a:normAutofit lnSpcReduction="10000"/>
          </a:bodyPr>
          <a:lstStyle/>
          <a:p>
            <a:pPr marL="18288" indent="0">
              <a:buNone/>
            </a:pPr>
            <a:r>
              <a:rPr lang="en-US" sz="3200" dirty="0" smtClean="0">
                <a:latin typeface="Times New Roman" panose="02020603050405020304" pitchFamily="18" charset="0"/>
                <a:cs typeface="Times New Roman" panose="02020603050405020304" pitchFamily="18" charset="0"/>
              </a:rPr>
              <a:t>a. Ignorant </a:t>
            </a:r>
            <a:r>
              <a:rPr lang="en-US" sz="3200" dirty="0">
                <a:latin typeface="Times New Roman" panose="02020603050405020304" pitchFamily="18" charset="0"/>
                <a:cs typeface="Times New Roman" panose="02020603050405020304" pitchFamily="18" charset="0"/>
              </a:rPr>
              <a:t>Worship (Acts 17:23)</a:t>
            </a:r>
          </a:p>
          <a:p>
            <a:pPr marL="18288" indent="0">
              <a:buNone/>
            </a:pPr>
            <a:r>
              <a:rPr lang="en-US" sz="3200" dirty="0" smtClean="0">
                <a:latin typeface="Times New Roman" panose="02020603050405020304" pitchFamily="18" charset="0"/>
                <a:cs typeface="Times New Roman" panose="02020603050405020304" pitchFamily="18" charset="0"/>
              </a:rPr>
              <a:t>b. Vain </a:t>
            </a:r>
            <a:r>
              <a:rPr lang="en-US" sz="3200" dirty="0">
                <a:latin typeface="Times New Roman" panose="02020603050405020304" pitchFamily="18" charset="0"/>
                <a:cs typeface="Times New Roman" panose="02020603050405020304" pitchFamily="18" charset="0"/>
              </a:rPr>
              <a:t>worship (Mt 15:9)</a:t>
            </a:r>
          </a:p>
          <a:p>
            <a:pPr marL="18288" indent="0">
              <a:buNone/>
            </a:pPr>
            <a:r>
              <a:rPr lang="en-US" sz="3200" dirty="0" smtClean="0">
                <a:latin typeface="Times New Roman" panose="02020603050405020304" pitchFamily="18" charset="0"/>
                <a:cs typeface="Times New Roman" panose="02020603050405020304" pitchFamily="18" charset="0"/>
              </a:rPr>
              <a:t>c. Will-worship </a:t>
            </a:r>
            <a:r>
              <a:rPr lang="en-US" sz="3200" dirty="0">
                <a:latin typeface="Times New Roman" panose="02020603050405020304" pitchFamily="18" charset="0"/>
                <a:cs typeface="Times New Roman" panose="02020603050405020304" pitchFamily="18" charset="0"/>
              </a:rPr>
              <a:t>(Col 2:23)</a:t>
            </a:r>
          </a:p>
          <a:p>
            <a:pPr marL="18288" indent="0">
              <a:buNone/>
            </a:pPr>
            <a:r>
              <a:rPr lang="en-US" sz="3200" dirty="0" smtClean="0">
                <a:latin typeface="Times New Roman" panose="02020603050405020304" pitchFamily="18" charset="0"/>
                <a:cs typeface="Times New Roman" panose="02020603050405020304" pitchFamily="18" charset="0"/>
              </a:rPr>
              <a:t>d. Are </a:t>
            </a:r>
            <a:r>
              <a:rPr lang="en-US" sz="3200" dirty="0">
                <a:latin typeface="Times New Roman" panose="02020603050405020304" pitchFamily="18" charset="0"/>
                <a:cs typeface="Times New Roman" panose="02020603050405020304" pitchFamily="18" charset="0"/>
              </a:rPr>
              <a:t>not as good as TRUE worship (</a:t>
            </a:r>
            <a:r>
              <a:rPr lang="en-US" sz="3200" dirty="0" err="1">
                <a:latin typeface="Times New Roman" panose="02020603050405020304" pitchFamily="18" charset="0"/>
                <a:cs typeface="Times New Roman" panose="02020603050405020304" pitchFamily="18" charset="0"/>
              </a:rPr>
              <a:t>Jn</a:t>
            </a:r>
            <a:r>
              <a:rPr lang="en-US" sz="3200" dirty="0">
                <a:latin typeface="Times New Roman" panose="02020603050405020304" pitchFamily="18" charset="0"/>
                <a:cs typeface="Times New Roman" panose="02020603050405020304" pitchFamily="18" charset="0"/>
              </a:rPr>
              <a:t> 4:24)</a:t>
            </a:r>
          </a:p>
          <a:p>
            <a:pPr marL="18288" indent="0">
              <a:buNone/>
            </a:pPr>
            <a:endParaRPr lang="en-US" sz="3200" u="sng" dirty="0" smtClean="0">
              <a:latin typeface="Times New Roman" panose="02020603050405020304" pitchFamily="18" charset="0"/>
              <a:cs typeface="Times New Roman" panose="02020603050405020304" pitchFamily="18" charset="0"/>
            </a:endParaRPr>
          </a:p>
          <a:p>
            <a:pPr marL="18288" indent="0">
              <a:buNone/>
            </a:pPr>
            <a:endParaRPr lang="en-US" sz="3200" u="sng" dirty="0">
              <a:latin typeface="Times New Roman" panose="02020603050405020304" pitchFamily="18" charset="0"/>
              <a:cs typeface="Times New Roman" panose="02020603050405020304" pitchFamily="18" charset="0"/>
            </a:endParaRPr>
          </a:p>
          <a:p>
            <a:pPr marL="18288" indent="0">
              <a:buNone/>
            </a:pPr>
            <a:r>
              <a:rPr lang="en-US" sz="3200" u="sng" dirty="0" smtClean="0">
                <a:latin typeface="Times New Roman" panose="02020603050405020304" pitchFamily="18" charset="0"/>
                <a:cs typeface="Times New Roman" panose="02020603050405020304" pitchFamily="18" charset="0"/>
              </a:rPr>
              <a:t>If </a:t>
            </a:r>
            <a:r>
              <a:rPr lang="en-US" sz="3200" u="sng" dirty="0">
                <a:latin typeface="Times New Roman" panose="02020603050405020304" pitchFamily="18" charset="0"/>
                <a:cs typeface="Times New Roman" panose="02020603050405020304" pitchFamily="18" charset="0"/>
              </a:rPr>
              <a:t>one worship style is as good as another, then why did God kill </a:t>
            </a:r>
            <a:r>
              <a:rPr lang="en-US" sz="3200" u="sng" dirty="0" err="1">
                <a:latin typeface="Times New Roman" panose="02020603050405020304" pitchFamily="18" charset="0"/>
                <a:cs typeface="Times New Roman" panose="02020603050405020304" pitchFamily="18" charset="0"/>
              </a:rPr>
              <a:t>Nadab</a:t>
            </a:r>
            <a:r>
              <a:rPr lang="en-US" sz="3200" u="sng" dirty="0">
                <a:latin typeface="Times New Roman" panose="02020603050405020304" pitchFamily="18" charset="0"/>
                <a:cs typeface="Times New Roman" panose="02020603050405020304" pitchFamily="18" charset="0"/>
              </a:rPr>
              <a:t> and </a:t>
            </a:r>
            <a:r>
              <a:rPr lang="en-US" sz="3200" u="sng" dirty="0" err="1">
                <a:latin typeface="Times New Roman" panose="02020603050405020304" pitchFamily="18" charset="0"/>
                <a:cs typeface="Times New Roman" panose="02020603050405020304" pitchFamily="18" charset="0"/>
              </a:rPr>
              <a:t>Abihu</a:t>
            </a:r>
            <a:r>
              <a:rPr lang="en-US" sz="3200" u="sng" dirty="0">
                <a:latin typeface="Times New Roman" panose="02020603050405020304" pitchFamily="18" charset="0"/>
                <a:cs typeface="Times New Roman" panose="02020603050405020304" pitchFamily="18" charset="0"/>
              </a:rPr>
              <a:t> </a:t>
            </a:r>
            <a:r>
              <a:rPr lang="en-US" sz="3200" u="sng" dirty="0" smtClean="0">
                <a:latin typeface="Times New Roman" panose="02020603050405020304" pitchFamily="18" charset="0"/>
                <a:cs typeface="Times New Roman" panose="02020603050405020304" pitchFamily="18" charset="0"/>
              </a:rPr>
              <a:t>for how </a:t>
            </a:r>
            <a:r>
              <a:rPr lang="en-US" sz="3200" u="sng" dirty="0">
                <a:latin typeface="Times New Roman" panose="02020603050405020304" pitchFamily="18" charset="0"/>
                <a:cs typeface="Times New Roman" panose="02020603050405020304" pitchFamily="18" charset="0"/>
              </a:rPr>
              <a:t>they were worshipping </a:t>
            </a:r>
            <a:r>
              <a:rPr lang="en-US" sz="3200" u="sng" dirty="0" smtClean="0">
                <a:latin typeface="Times New Roman" panose="02020603050405020304" pitchFamily="18" charset="0"/>
                <a:cs typeface="Times New Roman" panose="02020603050405020304" pitchFamily="18" charset="0"/>
              </a:rPr>
              <a:t>Him?</a:t>
            </a:r>
            <a:endParaRPr lang="en-US" sz="3200" u="sng" dirty="0">
              <a:latin typeface="Times New Roman" panose="02020603050405020304" pitchFamily="18" charset="0"/>
              <a:cs typeface="Times New Roman" panose="02020603050405020304" pitchFamily="18" charset="0"/>
            </a:endParaRPr>
          </a:p>
          <a:p>
            <a:pPr marL="1828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71450"/>
            <a:ext cx="10820400" cy="685800"/>
          </a:xfrm>
        </p:spPr>
        <p:txBody>
          <a:bodyPr/>
          <a:lstStyle/>
          <a:p>
            <a:r>
              <a:rPr lang="en-US" sz="3200" u="sng" dirty="0">
                <a:latin typeface="Times New Roman" panose="02020603050405020304" pitchFamily="18" charset="0"/>
                <a:cs typeface="Times New Roman" panose="02020603050405020304" pitchFamily="18" charset="0"/>
              </a:rPr>
              <a:t>Does the Bible say “one is as good as </a:t>
            </a:r>
            <a:r>
              <a:rPr lang="en-US" sz="3200" u="sng" dirty="0" smtClean="0">
                <a:latin typeface="Times New Roman" panose="02020603050405020304" pitchFamily="18" charset="0"/>
                <a:cs typeface="Times New Roman" panose="02020603050405020304" pitchFamily="18" charset="0"/>
              </a:rPr>
              <a:t>another?</a:t>
            </a:r>
            <a:endParaRPr lang="en-US" sz="32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50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10820400" cy="4343400"/>
          </a:xfrm>
        </p:spPr>
        <p:txBody>
          <a:bodyPr anchor="t">
            <a:normAutofit/>
          </a:bodyPr>
          <a:lstStyle/>
          <a:p>
            <a:pPr marL="18288" indent="0">
              <a:buNone/>
            </a:pPr>
            <a:r>
              <a:rPr lang="en-US" sz="3200" b="1" dirty="0">
                <a:latin typeface="Times New Roman" panose="02020603050405020304" pitchFamily="18" charset="0"/>
                <a:cs typeface="Times New Roman" panose="02020603050405020304" pitchFamily="18" charset="0"/>
              </a:rPr>
              <a:t>Is </a:t>
            </a:r>
            <a:r>
              <a:rPr lang="en-US" sz="3200" b="1" dirty="0" smtClean="0">
                <a:latin typeface="Times New Roman" panose="02020603050405020304" pitchFamily="18" charset="0"/>
                <a:cs typeface="Times New Roman" panose="02020603050405020304" pitchFamily="18" charset="0"/>
              </a:rPr>
              <a:t>attending </a:t>
            </a:r>
            <a:r>
              <a:rPr lang="en-US" sz="3200" b="1" dirty="0">
                <a:latin typeface="Times New Roman" panose="02020603050405020304" pitchFamily="18" charset="0"/>
                <a:cs typeface="Times New Roman" panose="02020603050405020304" pitchFamily="18" charset="0"/>
              </a:rPr>
              <a:t>any church of your choice Biblical</a:t>
            </a:r>
            <a:r>
              <a:rPr lang="en-US" sz="3200" b="1" dirty="0" smtClean="0">
                <a:latin typeface="Times New Roman" panose="02020603050405020304" pitchFamily="18" charset="0"/>
                <a:cs typeface="Times New Roman" panose="02020603050405020304" pitchFamily="18" charset="0"/>
              </a:rPr>
              <a:t>?</a:t>
            </a:r>
          </a:p>
          <a:p>
            <a:pPr marL="18288" indent="0">
              <a:buNone/>
            </a:pPr>
            <a:r>
              <a:rPr lang="en-US" sz="3200" dirty="0">
                <a:effectLst/>
                <a:latin typeface="Times New Roman" panose="02020603050405020304" pitchFamily="18" charset="0"/>
                <a:cs typeface="Times New Roman" panose="02020603050405020304" pitchFamily="18" charset="0"/>
              </a:rPr>
              <a:t>And I also say to you that you are Peter, and on this rock I will build My church, and the gates of Hades shall not prevail against it</a:t>
            </a:r>
            <a:r>
              <a:rPr lang="en-US" sz="3200" dirty="0" smtClean="0">
                <a:effectLst/>
                <a:latin typeface="Times New Roman" panose="02020603050405020304" pitchFamily="18" charset="0"/>
                <a:cs typeface="Times New Roman" panose="02020603050405020304" pitchFamily="18" charset="0"/>
              </a:rPr>
              <a:t>.</a:t>
            </a:r>
          </a:p>
          <a:p>
            <a:pPr marL="18288" indent="0">
              <a:buNone/>
            </a:pPr>
            <a:r>
              <a:rPr lang="en-US" sz="3200" dirty="0" smtClean="0">
                <a:effectLst/>
                <a:latin typeface="Times New Roman" panose="02020603050405020304" pitchFamily="18" charset="0"/>
                <a:cs typeface="Times New Roman" panose="02020603050405020304" pitchFamily="18" charset="0"/>
              </a:rPr>
              <a:t>Matthew 16:18</a:t>
            </a:r>
            <a:endParaRPr lang="en-US" sz="3200" dirty="0">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69653" y="-95250"/>
            <a:ext cx="10820400" cy="685800"/>
          </a:xfrm>
        </p:spPr>
        <p:txBody>
          <a:bodyPr/>
          <a:lstStyle/>
          <a:p>
            <a:r>
              <a:rPr lang="en-US" sz="3600" u="sng" dirty="0" smtClean="0">
                <a:latin typeface="Times New Roman" panose="02020603050405020304" pitchFamily="18" charset="0"/>
                <a:cs typeface="Times New Roman" panose="02020603050405020304" pitchFamily="18" charset="0"/>
              </a:rPr>
              <a:t>Which should you attend?</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05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10820400" cy="4343400"/>
          </a:xfrm>
        </p:spPr>
        <p:txBody>
          <a:bodyPr anchor="t">
            <a:normAutofit/>
          </a:bodyPr>
          <a:lstStyle/>
          <a:p>
            <a:pPr marL="18288" indent="0">
              <a:buNone/>
            </a:pPr>
            <a:r>
              <a:rPr lang="en-US" sz="3200" b="1" dirty="0">
                <a:latin typeface="Times New Roman" panose="02020603050405020304" pitchFamily="18" charset="0"/>
                <a:cs typeface="Times New Roman" panose="02020603050405020304" pitchFamily="18" charset="0"/>
              </a:rPr>
              <a:t>Is </a:t>
            </a:r>
            <a:r>
              <a:rPr lang="en-US" sz="3200" b="1" dirty="0" smtClean="0">
                <a:latin typeface="Times New Roman" panose="02020603050405020304" pitchFamily="18" charset="0"/>
                <a:cs typeface="Times New Roman" panose="02020603050405020304" pitchFamily="18" charset="0"/>
              </a:rPr>
              <a:t>attending </a:t>
            </a:r>
            <a:r>
              <a:rPr lang="en-US" sz="3200" b="1" dirty="0">
                <a:latin typeface="Times New Roman" panose="02020603050405020304" pitchFamily="18" charset="0"/>
                <a:cs typeface="Times New Roman" panose="02020603050405020304" pitchFamily="18" charset="0"/>
              </a:rPr>
              <a:t>any church of your choice Biblical</a:t>
            </a:r>
            <a:r>
              <a:rPr lang="en-US" sz="3200" b="1" dirty="0" smtClean="0">
                <a:latin typeface="Times New Roman" panose="02020603050405020304" pitchFamily="18" charset="0"/>
                <a:cs typeface="Times New Roman" panose="02020603050405020304" pitchFamily="18" charset="0"/>
              </a:rPr>
              <a:t>?</a:t>
            </a:r>
          </a:p>
          <a:p>
            <a:pPr marL="18288" indent="0">
              <a:buNone/>
            </a:pPr>
            <a:r>
              <a:rPr lang="en-US" sz="3200" dirty="0">
                <a:latin typeface="Times New Roman" panose="02020603050405020304" pitchFamily="18" charset="0"/>
                <a:cs typeface="Times New Roman" panose="02020603050405020304" pitchFamily="18" charset="0"/>
              </a:rPr>
              <a:t>Therefore take heed to yourselves and to all the flock, among which the Holy Spirit has made you overseers, to shepherd the church of God which He purchased with His own blood</a:t>
            </a:r>
            <a:r>
              <a:rPr lang="en-US" sz="3200" dirty="0" smtClean="0">
                <a:latin typeface="Times New Roman" panose="02020603050405020304" pitchFamily="18" charset="0"/>
                <a:cs typeface="Times New Roman" panose="02020603050405020304" pitchFamily="18" charset="0"/>
              </a:rPr>
              <a:t>.</a:t>
            </a:r>
          </a:p>
          <a:p>
            <a:pPr marL="18288" indent="0">
              <a:buNone/>
            </a:pPr>
            <a:r>
              <a:rPr lang="en-US" sz="3200" dirty="0" smtClean="0">
                <a:latin typeface="Times New Roman" panose="02020603050405020304" pitchFamily="18" charset="0"/>
                <a:cs typeface="Times New Roman" panose="02020603050405020304" pitchFamily="18" charset="0"/>
              </a:rPr>
              <a:t>Acts 20:28</a:t>
            </a:r>
          </a:p>
        </p:txBody>
      </p:sp>
      <p:sp>
        <p:nvSpPr>
          <p:cNvPr id="2" name="Title 1"/>
          <p:cNvSpPr>
            <a:spLocks noGrp="1"/>
          </p:cNvSpPr>
          <p:nvPr>
            <p:ph type="title"/>
          </p:nvPr>
        </p:nvSpPr>
        <p:spPr>
          <a:xfrm>
            <a:off x="169653" y="-95250"/>
            <a:ext cx="10820400" cy="685800"/>
          </a:xfrm>
        </p:spPr>
        <p:txBody>
          <a:bodyPr/>
          <a:lstStyle/>
          <a:p>
            <a:r>
              <a:rPr lang="en-US" sz="3600" u="sng" dirty="0" smtClean="0">
                <a:latin typeface="Times New Roman" panose="02020603050405020304" pitchFamily="18" charset="0"/>
                <a:cs typeface="Times New Roman" panose="02020603050405020304" pitchFamily="18" charset="0"/>
              </a:rPr>
              <a:t>Which should you attend?</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60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10820400" cy="4343400"/>
          </a:xfrm>
        </p:spPr>
        <p:txBody>
          <a:bodyPr anchor="t">
            <a:normAutofit/>
          </a:bodyPr>
          <a:lstStyle/>
          <a:p>
            <a:pPr marL="18288" indent="0">
              <a:buNone/>
            </a:pPr>
            <a:r>
              <a:rPr lang="en-US" sz="3200" b="1" dirty="0">
                <a:latin typeface="Times New Roman" panose="02020603050405020304" pitchFamily="18" charset="0"/>
                <a:cs typeface="Times New Roman" panose="02020603050405020304" pitchFamily="18" charset="0"/>
              </a:rPr>
              <a:t>Where should you attend? What does Christ say</a:t>
            </a:r>
            <a:r>
              <a:rPr lang="en-US" sz="3200" b="1" dirty="0" smtClean="0">
                <a:latin typeface="Times New Roman" panose="02020603050405020304" pitchFamily="18" charset="0"/>
                <a:cs typeface="Times New Roman" panose="02020603050405020304" pitchFamily="18" charset="0"/>
              </a:rPr>
              <a:t>?</a:t>
            </a:r>
          </a:p>
          <a:p>
            <a:pPr marL="18288" indent="0">
              <a:buNone/>
            </a:pPr>
            <a:r>
              <a:rPr lang="en-US" sz="3200" dirty="0">
                <a:latin typeface="Times New Roman" panose="02020603050405020304" pitchFamily="18" charset="0"/>
                <a:cs typeface="Times New Roman" panose="02020603050405020304" pitchFamily="18" charset="0"/>
              </a:rPr>
              <a:t>teaching them to observe all things that I have commanded you; and lo, I am with you always, even to the end of the age." Amen</a:t>
            </a:r>
            <a:r>
              <a:rPr lang="en-US" sz="3200" dirty="0" smtClean="0">
                <a:latin typeface="Times New Roman" panose="02020603050405020304" pitchFamily="18" charset="0"/>
                <a:cs typeface="Times New Roman" panose="02020603050405020304" pitchFamily="18" charset="0"/>
              </a:rPr>
              <a:t>.</a:t>
            </a:r>
          </a:p>
          <a:p>
            <a:pPr marL="18288" indent="0">
              <a:buNone/>
            </a:pPr>
            <a:r>
              <a:rPr lang="en-US" sz="3200" dirty="0" smtClean="0">
                <a:latin typeface="Times New Roman" panose="02020603050405020304" pitchFamily="18" charset="0"/>
                <a:cs typeface="Times New Roman" panose="02020603050405020304" pitchFamily="18" charset="0"/>
              </a:rPr>
              <a:t>Matthew 28:20</a:t>
            </a:r>
          </a:p>
          <a:p>
            <a:pPr marL="18288" indent="0">
              <a:buNone/>
            </a:pPr>
            <a:endParaRPr lang="en-US" sz="32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69653" y="-95250"/>
            <a:ext cx="10820400" cy="685800"/>
          </a:xfrm>
        </p:spPr>
        <p:txBody>
          <a:bodyPr/>
          <a:lstStyle/>
          <a:p>
            <a:r>
              <a:rPr lang="en-US" sz="3600" u="sng" dirty="0" smtClean="0">
                <a:latin typeface="Times New Roman" panose="02020603050405020304" pitchFamily="18" charset="0"/>
                <a:cs typeface="Times New Roman" panose="02020603050405020304" pitchFamily="18" charset="0"/>
              </a:rPr>
              <a:t>Which should you attend?</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96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10820400" cy="4343400"/>
          </a:xfrm>
        </p:spPr>
        <p:txBody>
          <a:bodyPr anchor="t">
            <a:normAutofit/>
          </a:bodyPr>
          <a:lstStyle/>
          <a:p>
            <a:pPr marL="18288" indent="0">
              <a:buNone/>
            </a:pPr>
            <a:r>
              <a:rPr lang="en-US" sz="3200" b="1" dirty="0">
                <a:latin typeface="Times New Roman" panose="02020603050405020304" pitchFamily="18" charset="0"/>
                <a:cs typeface="Times New Roman" panose="02020603050405020304" pitchFamily="18" charset="0"/>
              </a:rPr>
              <a:t>Where should you attend? What does Christ say</a:t>
            </a:r>
            <a:r>
              <a:rPr lang="en-US" sz="3200" b="1" dirty="0" smtClean="0">
                <a:latin typeface="Times New Roman" panose="02020603050405020304" pitchFamily="18" charset="0"/>
                <a:cs typeface="Times New Roman" panose="02020603050405020304" pitchFamily="18" charset="0"/>
              </a:rPr>
              <a:t>?</a:t>
            </a:r>
          </a:p>
          <a:p>
            <a:pPr marL="18288" indent="0">
              <a:buNone/>
            </a:pPr>
            <a:r>
              <a:rPr lang="en-US" sz="3200" dirty="0">
                <a:latin typeface="Times New Roman" panose="02020603050405020304" pitchFamily="18" charset="0"/>
                <a:cs typeface="Times New Roman" panose="02020603050405020304" pitchFamily="18" charset="0"/>
              </a:rPr>
              <a:t>Jesus said to him, " I am the way, the truth, and the life. No one comes to the Father except through Me</a:t>
            </a:r>
            <a:r>
              <a:rPr lang="en-US" sz="3200" dirty="0" smtClean="0">
                <a:latin typeface="Times New Roman" panose="02020603050405020304" pitchFamily="18" charset="0"/>
                <a:cs typeface="Times New Roman" panose="02020603050405020304" pitchFamily="18" charset="0"/>
              </a:rPr>
              <a:t>.</a:t>
            </a:r>
          </a:p>
          <a:p>
            <a:pPr marL="18288" indent="0">
              <a:buNone/>
            </a:pPr>
            <a:r>
              <a:rPr lang="en-US" sz="3200" dirty="0" smtClean="0">
                <a:latin typeface="Times New Roman" panose="02020603050405020304" pitchFamily="18" charset="0"/>
                <a:cs typeface="Times New Roman" panose="02020603050405020304" pitchFamily="18" charset="0"/>
              </a:rPr>
              <a:t>John 14:6</a:t>
            </a:r>
          </a:p>
        </p:txBody>
      </p:sp>
      <p:sp>
        <p:nvSpPr>
          <p:cNvPr id="2" name="Title 1"/>
          <p:cNvSpPr>
            <a:spLocks noGrp="1"/>
          </p:cNvSpPr>
          <p:nvPr>
            <p:ph type="title"/>
          </p:nvPr>
        </p:nvSpPr>
        <p:spPr>
          <a:xfrm>
            <a:off x="169653" y="-95250"/>
            <a:ext cx="10820400" cy="685800"/>
          </a:xfrm>
        </p:spPr>
        <p:txBody>
          <a:bodyPr/>
          <a:lstStyle/>
          <a:p>
            <a:r>
              <a:rPr lang="en-US" sz="3600" u="sng" dirty="0" smtClean="0">
                <a:latin typeface="Times New Roman" panose="02020603050405020304" pitchFamily="18" charset="0"/>
                <a:cs typeface="Times New Roman" panose="02020603050405020304" pitchFamily="18" charset="0"/>
              </a:rPr>
              <a:t>Which should you attend?</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801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10820400" cy="4343400"/>
          </a:xfrm>
        </p:spPr>
        <p:txBody>
          <a:bodyPr anchor="t">
            <a:normAutofit/>
          </a:bodyPr>
          <a:lstStyle/>
          <a:p>
            <a:pPr marL="18288" indent="0">
              <a:buNone/>
            </a:pPr>
            <a:r>
              <a:rPr lang="en-US" sz="3200" dirty="0" smtClean="0">
                <a:latin typeface="Times New Roman" panose="02020603050405020304" pitchFamily="18" charset="0"/>
                <a:cs typeface="Times New Roman" panose="02020603050405020304" pitchFamily="18" charset="0"/>
              </a:rPr>
              <a:t>1. If </a:t>
            </a:r>
            <a:r>
              <a:rPr lang="en-US" sz="3200" dirty="0">
                <a:latin typeface="Times New Roman" panose="02020603050405020304" pitchFamily="18" charset="0"/>
                <a:cs typeface="Times New Roman" panose="02020603050405020304" pitchFamily="18" charset="0"/>
              </a:rPr>
              <a:t>we are unwilling to be a part of the church, that Christ </a:t>
            </a:r>
            <a:r>
              <a:rPr lang="en-US" sz="3200" dirty="0" smtClean="0">
                <a:latin typeface="Times New Roman" panose="02020603050405020304" pitchFamily="18" charset="0"/>
                <a:cs typeface="Times New Roman" panose="02020603050405020304" pitchFamily="18" charset="0"/>
              </a:rPr>
              <a:t>built, it </a:t>
            </a:r>
            <a:r>
              <a:rPr lang="en-US" sz="3200" dirty="0">
                <a:latin typeface="Times New Roman" panose="02020603050405020304" pitchFamily="18" charset="0"/>
                <a:cs typeface="Times New Roman" panose="02020603050405020304" pitchFamily="18" charset="0"/>
              </a:rPr>
              <a:t>has consequences. </a:t>
            </a:r>
          </a:p>
          <a:p>
            <a:pPr marL="18288" indent="0">
              <a:buNone/>
            </a:pPr>
            <a:r>
              <a:rPr lang="en-US" sz="3200" dirty="0" smtClean="0">
                <a:latin typeface="Times New Roman" panose="02020603050405020304" pitchFamily="18" charset="0"/>
                <a:cs typeface="Times New Roman" panose="02020603050405020304" pitchFamily="18" charset="0"/>
              </a:rPr>
              <a:t>2. If </a:t>
            </a:r>
            <a:r>
              <a:rPr lang="en-US" sz="3200" dirty="0">
                <a:latin typeface="Times New Roman" panose="02020603050405020304" pitchFamily="18" charset="0"/>
                <a:cs typeface="Times New Roman" panose="02020603050405020304" pitchFamily="18" charset="0"/>
              </a:rPr>
              <a:t>you are not in Christ, in His </a:t>
            </a:r>
            <a:r>
              <a:rPr lang="en-US" sz="3200" dirty="0" smtClean="0">
                <a:latin typeface="Times New Roman" panose="02020603050405020304" pitchFamily="18" charset="0"/>
                <a:cs typeface="Times New Roman" panose="02020603050405020304" pitchFamily="18" charset="0"/>
              </a:rPr>
              <a:t>church, you </a:t>
            </a:r>
            <a:r>
              <a:rPr lang="en-US" sz="3200" dirty="0">
                <a:latin typeface="Times New Roman" panose="02020603050405020304" pitchFamily="18" charset="0"/>
                <a:cs typeface="Times New Roman" panose="02020603050405020304" pitchFamily="18" charset="0"/>
              </a:rPr>
              <a:t>can be assured you will not </a:t>
            </a:r>
            <a:r>
              <a:rPr lang="en-US" sz="3200" dirty="0" smtClean="0">
                <a:latin typeface="Times New Roman" panose="02020603050405020304" pitchFamily="18" charset="0"/>
                <a:cs typeface="Times New Roman" panose="02020603050405020304" pitchFamily="18" charset="0"/>
              </a:rPr>
              <a:t>be in </a:t>
            </a:r>
            <a:r>
              <a:rPr lang="en-US" sz="3200" dirty="0">
                <a:latin typeface="Times New Roman" panose="02020603050405020304" pitchFamily="18" charset="0"/>
                <a:cs typeface="Times New Roman" panose="02020603050405020304" pitchFamily="18" charset="0"/>
              </a:rPr>
              <a:t>the home He has prepared for the faithful. </a:t>
            </a:r>
            <a:endParaRPr lang="en-US" sz="3200" dirty="0" smtClean="0">
              <a:latin typeface="Times New Roman" panose="02020603050405020304" pitchFamily="18" charset="0"/>
              <a:cs typeface="Times New Roman" panose="02020603050405020304" pitchFamily="18" charset="0"/>
            </a:endParaRPr>
          </a:p>
          <a:p>
            <a:pPr marL="18288" indent="0">
              <a:buNone/>
            </a:pPr>
            <a:r>
              <a:rPr lang="en-US" sz="3200" dirty="0" smtClean="0">
                <a:latin typeface="Times New Roman" panose="02020603050405020304" pitchFamily="18" charset="0"/>
                <a:cs typeface="Times New Roman" panose="02020603050405020304" pitchFamily="18" charset="0"/>
              </a:rPr>
              <a:t>If </a:t>
            </a:r>
            <a:r>
              <a:rPr lang="en-US" sz="3200" dirty="0">
                <a:latin typeface="Times New Roman" panose="02020603050405020304" pitchFamily="18" charset="0"/>
                <a:cs typeface="Times New Roman" panose="02020603050405020304" pitchFamily="18" charset="0"/>
              </a:rPr>
              <a:t>you skip Christ’s church you’ll also skip heaven!</a:t>
            </a:r>
          </a:p>
          <a:p>
            <a:pPr marL="18288" indent="0">
              <a:buNone/>
            </a:pPr>
            <a:endParaRPr lang="en-US" sz="32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69653" y="-95250"/>
            <a:ext cx="10820400" cy="685800"/>
          </a:xfrm>
        </p:spPr>
        <p:txBody>
          <a:bodyPr/>
          <a:lstStyle/>
          <a:p>
            <a:r>
              <a:rPr lang="en-US" sz="3600" u="sng" dirty="0" smtClean="0">
                <a:latin typeface="Times New Roman" panose="02020603050405020304" pitchFamily="18" charset="0"/>
                <a:cs typeface="Times New Roman" panose="02020603050405020304" pitchFamily="18" charset="0"/>
              </a:rPr>
              <a:t>Conclusion</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6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Thomas said to Him, " Lord, we do not know where You are going, and how can we know the way?"6 Jesus said to him, " I am the way, the truth, and the life. No one comes to the Father except through Me.</a:t>
            </a:r>
          </a:p>
        </p:txBody>
      </p:sp>
      <p:sp>
        <p:nvSpPr>
          <p:cNvPr id="2" name="Title 1"/>
          <p:cNvSpPr>
            <a:spLocks noGrp="1"/>
          </p:cNvSpPr>
          <p:nvPr>
            <p:ph type="title"/>
          </p:nvPr>
        </p:nvSpPr>
        <p:spPr>
          <a:xfrm>
            <a:off x="76200" y="133350"/>
            <a:ext cx="10820400" cy="685800"/>
          </a:xfrm>
        </p:spPr>
        <p:txBody>
          <a:bodyPr/>
          <a:lstStyle/>
          <a:p>
            <a:r>
              <a:rPr lang="en-US" sz="3600" dirty="0" smtClean="0">
                <a:latin typeface="Times New Roman" panose="02020603050405020304" pitchFamily="18" charset="0"/>
                <a:cs typeface="Times New Roman" panose="02020603050405020304" pitchFamily="18" charset="0"/>
              </a:rPr>
              <a:t>John 14:5-6</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071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smtClean="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 Is one medicine as good as another?</a:t>
            </a:r>
          </a:p>
          <a:p>
            <a:pPr marL="18288" indent="0">
              <a:buNone/>
            </a:pPr>
            <a:r>
              <a:rPr lang="en-US" sz="3200" dirty="0" smtClean="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When picking up a child from school, is one as good as another?</a:t>
            </a:r>
          </a:p>
          <a:p>
            <a:pPr marL="18288" indent="0">
              <a:buNone/>
            </a:pPr>
            <a:r>
              <a:rPr lang="en-US" sz="3200" dirty="0" smtClean="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Is teaching only what people would enjoy good?</a:t>
            </a:r>
          </a:p>
          <a:p>
            <a:pPr marL="1828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“one is as good as another” apply to every area?</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0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one Lord, one faith, one baptism</a:t>
            </a:r>
            <a:r>
              <a:rPr lang="en-US" sz="3200" dirty="0" smtClean="0">
                <a:latin typeface="Times New Roman" panose="02020603050405020304" pitchFamily="18" charset="0"/>
                <a:cs typeface="Times New Roman" panose="02020603050405020304" pitchFamily="18" charset="0"/>
              </a:rPr>
              <a:t>;</a:t>
            </a:r>
          </a:p>
          <a:p>
            <a:pPr marL="18288" indent="0">
              <a:buNone/>
            </a:pPr>
            <a:r>
              <a:rPr lang="en-US" sz="3200" dirty="0" smtClean="0">
                <a:latin typeface="Times New Roman" panose="02020603050405020304" pitchFamily="18" charset="0"/>
                <a:cs typeface="Times New Roman" panose="02020603050405020304" pitchFamily="18" charset="0"/>
              </a:rPr>
              <a:t>Ephesians 4:5</a:t>
            </a: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Does this sound like one faith is as good as another?</a:t>
            </a:r>
            <a:endParaRPr lang="en-US" sz="3200" u="sng"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1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Thomas said to Him, " Lord, we do not know where You are going, and how can we know the way?"6 Jesus said to him, " I am the way, the truth, and the life. No one comes to the Father except through Me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John 14:5-6</a:t>
            </a: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Christ doesn’t say another way is as good as His way. </a:t>
            </a:r>
            <a:endParaRPr lang="en-US" sz="3200" u="sng"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37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lnSpcReduction="10000"/>
          </a:bodyPr>
          <a:lstStyle/>
          <a:p>
            <a:pPr marL="18288" indent="0">
              <a:buNone/>
            </a:pPr>
            <a:r>
              <a:rPr lang="en-US" sz="3200" dirty="0">
                <a:latin typeface="Times New Roman" panose="02020603050405020304" pitchFamily="18" charset="0"/>
                <a:cs typeface="Times New Roman" panose="02020603050405020304" pitchFamily="18" charset="0"/>
              </a:rPr>
              <a:t>There is a way that seems right to a man</a:t>
            </a:r>
            <a:r>
              <a:rPr lang="en-US" sz="3200" dirty="0" smtClean="0">
                <a:latin typeface="Times New Roman" panose="02020603050405020304" pitchFamily="18" charset="0"/>
                <a:cs typeface="Times New Roman" panose="02020603050405020304" pitchFamily="18" charset="0"/>
              </a:rPr>
              <a:t>, But </a:t>
            </a:r>
            <a:r>
              <a:rPr lang="en-US" sz="3200" dirty="0">
                <a:latin typeface="Times New Roman" panose="02020603050405020304" pitchFamily="18" charset="0"/>
                <a:cs typeface="Times New Roman" panose="02020603050405020304" pitchFamily="18" charset="0"/>
              </a:rPr>
              <a:t>its end is the way of death</a:t>
            </a:r>
            <a:r>
              <a:rPr lang="en-US" sz="3200" dirty="0" smtClean="0">
                <a:latin typeface="Times New Roman" panose="02020603050405020304" pitchFamily="18" charset="0"/>
                <a:cs typeface="Times New Roman" panose="02020603050405020304" pitchFamily="18" charset="0"/>
              </a:rPr>
              <a:t>.   Proverbs 14:12</a:t>
            </a:r>
          </a:p>
          <a:p>
            <a:pPr marL="18288" indent="0">
              <a:buNone/>
            </a:pPr>
            <a:r>
              <a:rPr lang="en-US" sz="3200" dirty="0">
                <a:latin typeface="Times New Roman" panose="02020603050405020304" pitchFamily="18" charset="0"/>
                <a:cs typeface="Times New Roman" panose="02020603050405020304" pitchFamily="18" charset="0"/>
              </a:rPr>
              <a:t>" Enter by the narrow gate; for wide is the gate and broad is the way that leads to destruction, and there are many who go in by it. 14 Because narrow is the gate and difficult is the way which leads to life, and there are few who find it</a:t>
            </a:r>
            <a:r>
              <a:rPr lang="en-US" sz="3200" dirty="0" smtClean="0">
                <a:latin typeface="Times New Roman" panose="02020603050405020304" pitchFamily="18" charset="0"/>
                <a:cs typeface="Times New Roman" panose="02020603050405020304" pitchFamily="18" charset="0"/>
              </a:rPr>
              <a:t>. Matthew 7:13-14</a:t>
            </a:r>
            <a:endParaRPr lang="en-US" sz="3200" dirty="0">
              <a:latin typeface="Times New Roman" panose="02020603050405020304" pitchFamily="18" charset="0"/>
              <a:cs typeface="Times New Roman" panose="02020603050405020304" pitchFamily="18" charset="0"/>
            </a:endParaRP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Christ doesn’t say another way is as good as His way. </a:t>
            </a:r>
            <a:endParaRPr lang="en-US" sz="3200" u="sng"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Then those who gladly received his word were baptized; and that day about three thousand souls were added to them</a:t>
            </a:r>
            <a:r>
              <a:rPr lang="en-US" sz="3200" dirty="0" smtClean="0">
                <a:latin typeface="Times New Roman" panose="02020603050405020304" pitchFamily="18" charset="0"/>
                <a:cs typeface="Times New Roman" panose="02020603050405020304" pitchFamily="18" charset="0"/>
              </a:rPr>
              <a:t>.</a:t>
            </a:r>
          </a:p>
          <a:p>
            <a:pPr marL="18288" indent="0">
              <a:buNone/>
            </a:pPr>
            <a:r>
              <a:rPr lang="en-US" sz="3200" dirty="0" smtClean="0">
                <a:latin typeface="Times New Roman" panose="02020603050405020304" pitchFamily="18" charset="0"/>
                <a:cs typeface="Times New Roman" panose="02020603050405020304" pitchFamily="18" charset="0"/>
              </a:rPr>
              <a:t>Acts 2:41</a:t>
            </a: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If one religion is as good as another why did three thousand people change religions?</a:t>
            </a:r>
            <a:endParaRPr lang="en-US" sz="3200" u="sng"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873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And I also say to you that you are Peter, and on this rock I will build My church, and the gates of Hades shall not prevail against it</a:t>
            </a:r>
            <a:r>
              <a:rPr lang="en-US" sz="3200" dirty="0" smtClean="0">
                <a:latin typeface="Times New Roman" panose="02020603050405020304" pitchFamily="18" charset="0"/>
                <a:cs typeface="Times New Roman" panose="02020603050405020304" pitchFamily="18" charset="0"/>
              </a:rPr>
              <a:t>.   Matthew 16:18</a:t>
            </a: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If one church is as good as another, then one established by man is just as good as the </a:t>
            </a:r>
            <a:r>
              <a:rPr lang="en-US" sz="3200" u="sng" dirty="0" smtClean="0">
                <a:latin typeface="Times New Roman" panose="02020603050405020304" pitchFamily="18" charset="0"/>
                <a:cs typeface="Times New Roman" panose="02020603050405020304" pitchFamily="18" charset="0"/>
              </a:rPr>
              <a:t>one </a:t>
            </a:r>
            <a:r>
              <a:rPr lang="en-US" sz="3200" u="sng" dirty="0">
                <a:latin typeface="Times New Roman" panose="02020603050405020304" pitchFamily="18" charset="0"/>
                <a:cs typeface="Times New Roman" panose="02020603050405020304" pitchFamily="18" charset="0"/>
              </a:rPr>
              <a:t>Christ built! </a:t>
            </a:r>
          </a:p>
          <a:p>
            <a:pPr marL="1828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39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71550"/>
            <a:ext cx="10820400" cy="4038600"/>
          </a:xfrm>
        </p:spPr>
        <p:txBody>
          <a:bodyPr anchor="t">
            <a:normAutofit/>
          </a:bodyPr>
          <a:lstStyle/>
          <a:p>
            <a:pPr marL="18288" indent="0">
              <a:buNone/>
            </a:pPr>
            <a:r>
              <a:rPr lang="en-US" sz="3200" dirty="0">
                <a:latin typeface="Times New Roman" panose="02020603050405020304" pitchFamily="18" charset="0"/>
                <a:cs typeface="Times New Roman" panose="02020603050405020304" pitchFamily="18" charset="0"/>
              </a:rPr>
              <a:t>But He answered and said, " Every plant which My heavenly Father has not planted will be uprooted. 14 Let them alone. They are blind leaders of the blind. And if the blind leads the blind, both will fall into a ditch</a:t>
            </a:r>
            <a:r>
              <a:rPr lang="en-US" sz="3200" dirty="0" smtClean="0">
                <a:latin typeface="Times New Roman" panose="02020603050405020304" pitchFamily="18" charset="0"/>
                <a:cs typeface="Times New Roman" panose="02020603050405020304" pitchFamily="18" charset="0"/>
              </a:rPr>
              <a:t>.“  Matthew 15:13-14</a:t>
            </a:r>
          </a:p>
          <a:p>
            <a:pPr marL="18288" indent="0">
              <a:buNone/>
            </a:pPr>
            <a:endParaRPr lang="en-US" sz="3200" dirty="0">
              <a:latin typeface="Times New Roman" panose="02020603050405020304" pitchFamily="18" charset="0"/>
              <a:cs typeface="Times New Roman" panose="02020603050405020304" pitchFamily="18" charset="0"/>
            </a:endParaRPr>
          </a:p>
          <a:p>
            <a:pPr marL="18288" indent="0">
              <a:buNone/>
            </a:pPr>
            <a:r>
              <a:rPr lang="en-US" sz="3200" u="sng" dirty="0">
                <a:latin typeface="Times New Roman" panose="02020603050405020304" pitchFamily="18" charset="0"/>
                <a:cs typeface="Times New Roman" panose="02020603050405020304" pitchFamily="18" charset="0"/>
              </a:rPr>
              <a:t>If one church is as good as another, then one established by man is just as good as the </a:t>
            </a:r>
            <a:r>
              <a:rPr lang="en-US" sz="3200" u="sng" dirty="0" smtClean="0">
                <a:latin typeface="Times New Roman" panose="02020603050405020304" pitchFamily="18" charset="0"/>
                <a:cs typeface="Times New Roman" panose="02020603050405020304" pitchFamily="18" charset="0"/>
              </a:rPr>
              <a:t>one </a:t>
            </a:r>
            <a:r>
              <a:rPr lang="en-US" sz="3200" u="sng" dirty="0">
                <a:latin typeface="Times New Roman" panose="02020603050405020304" pitchFamily="18" charset="0"/>
                <a:cs typeface="Times New Roman" panose="02020603050405020304" pitchFamily="18" charset="0"/>
              </a:rPr>
              <a:t>Christ built! </a:t>
            </a:r>
          </a:p>
          <a:p>
            <a:pPr marL="1828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76200" y="133350"/>
            <a:ext cx="10820400" cy="685800"/>
          </a:xfrm>
        </p:spPr>
        <p:txBody>
          <a:bodyPr/>
          <a:lstStyle/>
          <a:p>
            <a:r>
              <a:rPr lang="en-US" sz="3600" u="sng" dirty="0">
                <a:latin typeface="Times New Roman" panose="02020603050405020304" pitchFamily="18" charset="0"/>
                <a:cs typeface="Times New Roman" panose="02020603050405020304" pitchFamily="18" charset="0"/>
              </a:rPr>
              <a:t>Does the Bible say “one is as good as </a:t>
            </a:r>
            <a:r>
              <a:rPr lang="en-US" sz="3600" u="sng" dirty="0" smtClean="0">
                <a:latin typeface="Times New Roman" panose="02020603050405020304" pitchFamily="18" charset="0"/>
                <a:cs typeface="Times New Roman" panose="02020603050405020304" pitchFamily="18" charset="0"/>
              </a:rPr>
              <a:t>another?</a:t>
            </a:r>
            <a:endParaRPr lang="en-US"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31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lemental">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1076</Words>
  <Application>Microsoft Office PowerPoint</Application>
  <PresentationFormat>Custom</PresentationFormat>
  <Paragraphs>72</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Elemental</vt:lpstr>
      <vt:lpstr>What’s the difference?</vt:lpstr>
      <vt:lpstr>John 14:5-6</vt:lpstr>
      <vt:lpstr>Does “one is as good as another” apply to every area?</vt:lpstr>
      <vt:lpstr>Does the Bible say “one is as good as another?</vt:lpstr>
      <vt:lpstr>Does the Bible say “one is as good as another?</vt:lpstr>
      <vt:lpstr>Does the Bible say “one is as good as another?</vt:lpstr>
      <vt:lpstr>Does the Bible say “one is as good as another?</vt:lpstr>
      <vt:lpstr>Does the Bible say “one is as good as another?</vt:lpstr>
      <vt:lpstr>Does the Bible say “one is as good as another?</vt:lpstr>
      <vt:lpstr>Does the Bible say “one is as good as another?</vt:lpstr>
      <vt:lpstr>Does the Bible say “one is as good as another?</vt:lpstr>
      <vt:lpstr>Does the Bible say “one is as good as another?</vt:lpstr>
      <vt:lpstr>Which should you attend?</vt:lpstr>
      <vt:lpstr>Which should you attend?</vt:lpstr>
      <vt:lpstr>Which should you attend?</vt:lpstr>
      <vt:lpstr>Which should you attend?</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one as good as another?</dc:title>
  <dc:creator>Russ</dc:creator>
  <cp:lastModifiedBy>Russ</cp:lastModifiedBy>
  <cp:revision>11</cp:revision>
  <dcterms:created xsi:type="dcterms:W3CDTF">2015-02-03T22:55:32Z</dcterms:created>
  <dcterms:modified xsi:type="dcterms:W3CDTF">2015-02-07T01:00:17Z</dcterms:modified>
</cp:coreProperties>
</file>