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9"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15" d="100"/>
          <a:sy n="115" d="100"/>
        </p:scale>
        <p:origin x="846"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612861" y="4197891"/>
            <a:ext cx="5894962" cy="280152"/>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939514" y="3344970"/>
            <a:ext cx="4568308" cy="613851"/>
          </a:xfrm>
        </p:spPr>
        <p:txBody>
          <a:bodyPr/>
          <a:lstStyle/>
          <a:p>
            <a:r>
              <a:rPr lang="en-US" dirty="0"/>
              <a:t>Add Your Title</a:t>
            </a:r>
          </a:p>
        </p:txBody>
      </p:sp>
      <p:sp>
        <p:nvSpPr>
          <p:cNvPr id="7" name="Text Placeholder 3"/>
          <p:cNvSpPr>
            <a:spLocks noGrp="1"/>
          </p:cNvSpPr>
          <p:nvPr>
            <p:ph type="body" sz="quarter" idx="11" hasCustomPrompt="1"/>
          </p:nvPr>
        </p:nvSpPr>
        <p:spPr>
          <a:xfrm>
            <a:off x="2612861" y="4197891"/>
            <a:ext cx="5894962" cy="280152"/>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88179" y="1190445"/>
            <a:ext cx="8739781" cy="376565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188179" y="1190445"/>
            <a:ext cx="8739781" cy="376565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09390" y="129584"/>
            <a:ext cx="4876305" cy="882643"/>
          </a:xfrm>
        </p:spPr>
        <p:txBody>
          <a:bodyPr>
            <a:normAutofit/>
          </a:bodyPr>
          <a:lstStyle>
            <a:lvl1pPr>
              <a:defRPr sz="1600"/>
            </a:lvl1pPr>
          </a:lstStyle>
          <a:p>
            <a:r>
              <a:rPr lang="en-US" dirty="0"/>
              <a:t>Add Your Title</a:t>
            </a:r>
          </a:p>
        </p:txBody>
      </p:sp>
      <p:sp>
        <p:nvSpPr>
          <p:cNvPr id="5" name="Text Placeholder 3"/>
          <p:cNvSpPr>
            <a:spLocks noGrp="1"/>
          </p:cNvSpPr>
          <p:nvPr>
            <p:ph type="body" sz="quarter" idx="11" hasCustomPrompt="1"/>
          </p:nvPr>
        </p:nvSpPr>
        <p:spPr>
          <a:xfrm>
            <a:off x="188179" y="1190445"/>
            <a:ext cx="8739781" cy="376565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5/20/2019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FFFFFF"/>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FFFFFF"/>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FFFFFF"/>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FFFFFF"/>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FFFFFF"/>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2DC0660-DE04-4697-8A0B-6D507DE6483B}"/>
              </a:ext>
            </a:extLst>
          </p:cNvPr>
          <p:cNvSpPr txBox="1"/>
          <p:nvPr/>
        </p:nvSpPr>
        <p:spPr>
          <a:xfrm>
            <a:off x="205099" y="179462"/>
            <a:ext cx="5059110"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Baskerville Old Face" panose="02020602080505020303" pitchFamily="18" charset="0"/>
              </a:rPr>
              <a:t>Conforming to the Image</a:t>
            </a:r>
          </a:p>
        </p:txBody>
      </p:sp>
    </p:spTree>
    <p:extLst>
      <p:ext uri="{BB962C8B-B14F-4D97-AF65-F5344CB8AC3E}">
        <p14:creationId xmlns:p14="http://schemas.microsoft.com/office/powerpoint/2010/main" val="67330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8305" y="717847"/>
            <a:ext cx="8881869" cy="4307080"/>
          </a:xfrm>
        </p:spPr>
        <p:txBody>
          <a:bodyPr numCol="1" anchor="t">
            <a:normAutofit/>
          </a:bodyPr>
          <a:lstStyle/>
          <a:p>
            <a:pPr algn="l"/>
            <a:r>
              <a:rPr lang="en-US" sz="3200" i="1" dirty="0">
                <a:effectLst>
                  <a:outerShdw blurRad="38100" dist="38100" dir="2700000" algn="tl">
                    <a:srgbClr val="000000">
                      <a:alpha val="43137"/>
                    </a:srgbClr>
                  </a:outerShdw>
                </a:effectLst>
                <a:latin typeface="Baskerville Old Face" panose="02020602080505020303" pitchFamily="18" charset="0"/>
              </a:rPr>
              <a:t>Transforming by renewal of mind </a:t>
            </a:r>
          </a:p>
          <a:p>
            <a:pPr algn="l"/>
            <a:r>
              <a:rPr lang="en-US" sz="3200" dirty="0">
                <a:effectLst>
                  <a:outerShdw blurRad="38100" dist="38100" dir="2700000" algn="tl">
                    <a:srgbClr val="000000">
                      <a:alpha val="43137"/>
                    </a:srgbClr>
                  </a:outerShdw>
                </a:effectLst>
                <a:latin typeface="Baskerville Old Face" panose="02020602080505020303" pitchFamily="18" charset="0"/>
              </a:rPr>
              <a:t>1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                            Romans 12:1-2</a:t>
            </a:r>
          </a:p>
        </p:txBody>
      </p:sp>
      <p:sp>
        <p:nvSpPr>
          <p:cNvPr id="5" name="Text Placeholder 4"/>
          <p:cNvSpPr>
            <a:spLocks noGrp="1"/>
          </p:cNvSpPr>
          <p:nvPr>
            <p:ph type="body" sz="quarter" idx="14"/>
          </p:nvPr>
        </p:nvSpPr>
        <p:spPr>
          <a:xfrm>
            <a:off x="82668" y="50027"/>
            <a:ext cx="8881869" cy="667820"/>
          </a:xfrm>
        </p:spPr>
        <p:txBody>
          <a:bodyPr>
            <a:normAutofit/>
          </a:bodyPr>
          <a:lstStyle/>
          <a:p>
            <a:r>
              <a:rPr lang="en-US" sz="3600" b="1" dirty="0">
                <a:effectLst>
                  <a:outerShdw blurRad="38100" dist="38100" dir="2700000" algn="tl">
                    <a:srgbClr val="000000">
                      <a:alpha val="43137"/>
                    </a:srgbClr>
                  </a:outerShdw>
                </a:effectLst>
                <a:latin typeface="Baskerville Old Face" panose="02020602080505020303" pitchFamily="18" charset="0"/>
              </a:rPr>
              <a:t>Conforming demands a transforming </a:t>
            </a:r>
          </a:p>
        </p:txBody>
      </p:sp>
    </p:spTree>
    <p:extLst>
      <p:ext uri="{BB962C8B-B14F-4D97-AF65-F5344CB8AC3E}">
        <p14:creationId xmlns:p14="http://schemas.microsoft.com/office/powerpoint/2010/main" val="207605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8305" y="717847"/>
            <a:ext cx="8881869" cy="4307080"/>
          </a:xfrm>
        </p:spPr>
        <p:txBody>
          <a:bodyPr numCol="1" anchor="t">
            <a:normAutofit/>
          </a:bodyPr>
          <a:lstStyle/>
          <a:p>
            <a:pPr algn="l"/>
            <a:r>
              <a:rPr lang="en-US" sz="3200" i="1" dirty="0">
                <a:effectLst>
                  <a:outerShdw blurRad="38100" dist="38100" dir="2700000" algn="tl">
                    <a:srgbClr val="000000">
                      <a:alpha val="43137"/>
                    </a:srgbClr>
                  </a:outerShdw>
                </a:effectLst>
                <a:latin typeface="Baskerville Old Face" panose="02020602080505020303" pitchFamily="18" charset="0"/>
              </a:rPr>
              <a:t>Emphasis on the Mind</a:t>
            </a:r>
          </a:p>
          <a:p>
            <a:pPr algn="l"/>
            <a:r>
              <a:rPr lang="en-US" sz="3200" dirty="0">
                <a:effectLst>
                  <a:outerShdw blurRad="38100" dist="38100" dir="2700000" algn="tl">
                    <a:srgbClr val="000000">
                      <a:alpha val="43137"/>
                    </a:srgbClr>
                  </a:outerShdw>
                </a:effectLst>
                <a:latin typeface="Baskerville Old Face" panose="02020602080505020303" pitchFamily="18" charset="0"/>
              </a:rPr>
              <a:t>1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                            Romans 12:1-2</a:t>
            </a:r>
          </a:p>
        </p:txBody>
      </p:sp>
      <p:sp>
        <p:nvSpPr>
          <p:cNvPr id="5" name="Text Placeholder 4"/>
          <p:cNvSpPr>
            <a:spLocks noGrp="1"/>
          </p:cNvSpPr>
          <p:nvPr>
            <p:ph type="body" sz="quarter" idx="14"/>
          </p:nvPr>
        </p:nvSpPr>
        <p:spPr>
          <a:xfrm>
            <a:off x="82668" y="50027"/>
            <a:ext cx="8881869" cy="667820"/>
          </a:xfrm>
        </p:spPr>
        <p:txBody>
          <a:bodyPr>
            <a:normAutofit/>
          </a:bodyPr>
          <a:lstStyle/>
          <a:p>
            <a:r>
              <a:rPr lang="en-US" sz="3600" b="1" dirty="0">
                <a:effectLst>
                  <a:outerShdw blurRad="38100" dist="38100" dir="2700000" algn="tl">
                    <a:srgbClr val="000000">
                      <a:alpha val="43137"/>
                    </a:srgbClr>
                  </a:outerShdw>
                </a:effectLst>
                <a:latin typeface="Baskerville Old Face" panose="02020602080505020303" pitchFamily="18" charset="0"/>
              </a:rPr>
              <a:t>Conforming demands a transforming </a:t>
            </a:r>
          </a:p>
        </p:txBody>
      </p:sp>
    </p:spTree>
    <p:extLst>
      <p:ext uri="{BB962C8B-B14F-4D97-AF65-F5344CB8AC3E}">
        <p14:creationId xmlns:p14="http://schemas.microsoft.com/office/powerpoint/2010/main" val="318092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8305" y="717847"/>
            <a:ext cx="8881869" cy="4307080"/>
          </a:xfrm>
        </p:spPr>
        <p:txBody>
          <a:bodyPr numCol="1" anchor="t">
            <a:normAutofit/>
          </a:bodyPr>
          <a:lstStyle/>
          <a:p>
            <a:pPr algn="l"/>
            <a:r>
              <a:rPr lang="en-US" sz="3200" i="1" dirty="0">
                <a:effectLst>
                  <a:outerShdw blurRad="38100" dist="38100" dir="2700000" algn="tl">
                    <a:srgbClr val="000000">
                      <a:alpha val="43137"/>
                    </a:srgbClr>
                  </a:outerShdw>
                </a:effectLst>
                <a:latin typeface="Baskerville Old Face" panose="02020602080505020303" pitchFamily="18" charset="0"/>
              </a:rPr>
              <a:t>Rules, Rituals – without a change of heart – will not produce a Christ-like life </a:t>
            </a:r>
          </a:p>
          <a:p>
            <a:pPr algn="l"/>
            <a:r>
              <a:rPr lang="en-US" sz="3200" dirty="0">
                <a:effectLst>
                  <a:outerShdw blurRad="38100" dist="38100" dir="2700000" algn="tl">
                    <a:srgbClr val="000000">
                      <a:alpha val="43137"/>
                    </a:srgbClr>
                  </a:outerShdw>
                </a:effectLst>
                <a:latin typeface="Baskerville Old Face" panose="02020602080505020303" pitchFamily="18" charset="0"/>
              </a:rPr>
              <a:t>7 Hypocrites! Well did Isaiah prophesy about you, saying: 8 ‘These people draw near to Me with their mouth, And honor Me with their lips, But their heart is far from Me. </a:t>
            </a:r>
          </a:p>
          <a:p>
            <a:pPr algn="l"/>
            <a:r>
              <a:rPr lang="en-US" sz="3200" dirty="0">
                <a:effectLst>
                  <a:outerShdw blurRad="38100" dist="38100" dir="2700000" algn="tl">
                    <a:srgbClr val="000000">
                      <a:alpha val="43137"/>
                    </a:srgbClr>
                  </a:outerShdw>
                </a:effectLst>
                <a:latin typeface="Baskerville Old Face" panose="02020602080505020303" pitchFamily="18" charset="0"/>
              </a:rPr>
              <a:t>Matthew 15:7-8</a:t>
            </a:r>
          </a:p>
        </p:txBody>
      </p:sp>
      <p:sp>
        <p:nvSpPr>
          <p:cNvPr id="5" name="Text Placeholder 4"/>
          <p:cNvSpPr>
            <a:spLocks noGrp="1"/>
          </p:cNvSpPr>
          <p:nvPr>
            <p:ph type="body" sz="quarter" idx="14"/>
          </p:nvPr>
        </p:nvSpPr>
        <p:spPr>
          <a:xfrm>
            <a:off x="82668" y="50027"/>
            <a:ext cx="8881869" cy="667820"/>
          </a:xfrm>
        </p:spPr>
        <p:txBody>
          <a:bodyPr>
            <a:normAutofit/>
          </a:bodyPr>
          <a:lstStyle/>
          <a:p>
            <a:r>
              <a:rPr lang="en-US" sz="3600" b="1" dirty="0">
                <a:effectLst>
                  <a:outerShdw blurRad="38100" dist="38100" dir="2700000" algn="tl">
                    <a:srgbClr val="000000">
                      <a:alpha val="43137"/>
                    </a:srgbClr>
                  </a:outerShdw>
                </a:effectLst>
                <a:latin typeface="Baskerville Old Face" panose="02020602080505020303" pitchFamily="18" charset="0"/>
              </a:rPr>
              <a:t>Conforming demands a transforming </a:t>
            </a:r>
          </a:p>
        </p:txBody>
      </p:sp>
    </p:spTree>
    <p:extLst>
      <p:ext uri="{BB962C8B-B14F-4D97-AF65-F5344CB8AC3E}">
        <p14:creationId xmlns:p14="http://schemas.microsoft.com/office/powerpoint/2010/main" val="121633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2DC0660-DE04-4697-8A0B-6D507DE6483B}"/>
              </a:ext>
            </a:extLst>
          </p:cNvPr>
          <p:cNvSpPr txBox="1"/>
          <p:nvPr/>
        </p:nvSpPr>
        <p:spPr>
          <a:xfrm>
            <a:off x="205099" y="179462"/>
            <a:ext cx="6990460"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Baskerville Old Face" panose="02020602080505020303" pitchFamily="18" charset="0"/>
              </a:rPr>
              <a:t>The Process of Conforming </a:t>
            </a:r>
          </a:p>
        </p:txBody>
      </p:sp>
    </p:spTree>
    <p:extLst>
      <p:ext uri="{BB962C8B-B14F-4D97-AF65-F5344CB8AC3E}">
        <p14:creationId xmlns:p14="http://schemas.microsoft.com/office/powerpoint/2010/main" val="132407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8305" y="717847"/>
            <a:ext cx="8881869" cy="4307080"/>
          </a:xfrm>
        </p:spPr>
        <p:txBody>
          <a:bodyPr numCol="1" anchor="t">
            <a:norm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1 If then you were raised with Christ, seek those things which are above, where Christ is, sitting at the right hand of God. 2 Set your mind on things above, not on things on the earth. 3 For you died, and your life is hidden with Christ in God. 4 When Christ who is our life appears, then you also will appear with Him in glory.   </a:t>
            </a:r>
          </a:p>
        </p:txBody>
      </p:sp>
      <p:sp>
        <p:nvSpPr>
          <p:cNvPr id="5" name="Text Placeholder 4"/>
          <p:cNvSpPr>
            <a:spLocks noGrp="1"/>
          </p:cNvSpPr>
          <p:nvPr>
            <p:ph type="body" sz="quarter" idx="14"/>
          </p:nvPr>
        </p:nvSpPr>
        <p:spPr>
          <a:xfrm>
            <a:off x="82668" y="50027"/>
            <a:ext cx="8881869" cy="667820"/>
          </a:xfrm>
        </p:spPr>
        <p:txBody>
          <a:bodyPr>
            <a:normAutofit/>
          </a:bodyPr>
          <a:lstStyle/>
          <a:p>
            <a:r>
              <a:rPr lang="en-US" sz="3600" b="1" dirty="0">
                <a:effectLst>
                  <a:outerShdw blurRad="38100" dist="38100" dir="2700000" algn="tl">
                    <a:srgbClr val="000000">
                      <a:alpha val="43137"/>
                    </a:srgbClr>
                  </a:outerShdw>
                </a:effectLst>
                <a:latin typeface="Baskerville Old Face" panose="02020602080505020303" pitchFamily="18" charset="0"/>
              </a:rPr>
              <a:t>The Process of Conforming </a:t>
            </a:r>
          </a:p>
        </p:txBody>
      </p:sp>
    </p:spTree>
    <p:extLst>
      <p:ext uri="{BB962C8B-B14F-4D97-AF65-F5344CB8AC3E}">
        <p14:creationId xmlns:p14="http://schemas.microsoft.com/office/powerpoint/2010/main" val="180764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8305" y="717847"/>
            <a:ext cx="8881869" cy="4307080"/>
          </a:xfrm>
        </p:spPr>
        <p:txBody>
          <a:bodyPr numCol="1" anchor="t">
            <a:normAutofit lnSpcReduction="10000"/>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5 Therefore put to death your members which are on the earth: fornication, uncleanness, passion, evil desire, and covetousness, which is idolatry. 6 Because of these things the wrath of God is coming upon the sons of disobedience, 7 in which you yourselves once walked when you lived in them. 8 But now you yourselves are to put off all these: anger, wrath, malice, blasphemy, filthy language out of your mouth. </a:t>
            </a:r>
          </a:p>
        </p:txBody>
      </p:sp>
      <p:sp>
        <p:nvSpPr>
          <p:cNvPr id="5" name="Text Placeholder 4"/>
          <p:cNvSpPr>
            <a:spLocks noGrp="1"/>
          </p:cNvSpPr>
          <p:nvPr>
            <p:ph type="body" sz="quarter" idx="14"/>
          </p:nvPr>
        </p:nvSpPr>
        <p:spPr>
          <a:xfrm>
            <a:off x="82668" y="50027"/>
            <a:ext cx="8881869" cy="667820"/>
          </a:xfrm>
        </p:spPr>
        <p:txBody>
          <a:bodyPr>
            <a:normAutofit/>
          </a:bodyPr>
          <a:lstStyle/>
          <a:p>
            <a:r>
              <a:rPr lang="en-US" sz="3600" b="1" dirty="0">
                <a:effectLst>
                  <a:outerShdw blurRad="38100" dist="38100" dir="2700000" algn="tl">
                    <a:srgbClr val="000000">
                      <a:alpha val="43137"/>
                    </a:srgbClr>
                  </a:outerShdw>
                </a:effectLst>
                <a:latin typeface="Baskerville Old Face" panose="02020602080505020303" pitchFamily="18" charset="0"/>
              </a:rPr>
              <a:t>The Process of Conforming </a:t>
            </a:r>
          </a:p>
        </p:txBody>
      </p:sp>
    </p:spTree>
    <p:extLst>
      <p:ext uri="{BB962C8B-B14F-4D97-AF65-F5344CB8AC3E}">
        <p14:creationId xmlns:p14="http://schemas.microsoft.com/office/powerpoint/2010/main" val="375442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8305" y="717847"/>
            <a:ext cx="8881869" cy="4307080"/>
          </a:xfrm>
        </p:spPr>
        <p:txBody>
          <a:bodyPr numCol="1" anchor="t">
            <a:norm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9 Do not lie to one another, since you have put off the old man with his deeds, 10 and have put on the new man who is renewed in knowledge according to the image of Him who created him, 11 where there is neither Greek nor Jew, circumcised nor uncircumcised, barbarian, Scythian, slave nor free, but Christ is all and in all.</a:t>
            </a:r>
          </a:p>
          <a:p>
            <a:pPr algn="l"/>
            <a:r>
              <a:rPr lang="en-US" sz="3200" dirty="0">
                <a:effectLst>
                  <a:outerShdw blurRad="38100" dist="38100" dir="2700000" algn="tl">
                    <a:srgbClr val="000000">
                      <a:alpha val="43137"/>
                    </a:srgbClr>
                  </a:outerShdw>
                </a:effectLst>
                <a:latin typeface="Baskerville Old Face" panose="02020602080505020303" pitchFamily="18" charset="0"/>
              </a:rPr>
              <a:t>Colossians 3:1-11</a:t>
            </a:r>
          </a:p>
        </p:txBody>
      </p:sp>
      <p:sp>
        <p:nvSpPr>
          <p:cNvPr id="5" name="Text Placeholder 4"/>
          <p:cNvSpPr>
            <a:spLocks noGrp="1"/>
          </p:cNvSpPr>
          <p:nvPr>
            <p:ph type="body" sz="quarter" idx="14"/>
          </p:nvPr>
        </p:nvSpPr>
        <p:spPr>
          <a:xfrm>
            <a:off x="82668" y="50027"/>
            <a:ext cx="8881869" cy="667820"/>
          </a:xfrm>
        </p:spPr>
        <p:txBody>
          <a:bodyPr>
            <a:normAutofit/>
          </a:bodyPr>
          <a:lstStyle/>
          <a:p>
            <a:r>
              <a:rPr lang="en-US" sz="3600" b="1" dirty="0">
                <a:effectLst>
                  <a:outerShdw blurRad="38100" dist="38100" dir="2700000" algn="tl">
                    <a:srgbClr val="000000">
                      <a:alpha val="43137"/>
                    </a:srgbClr>
                  </a:outerShdw>
                </a:effectLst>
                <a:latin typeface="Baskerville Old Face" panose="02020602080505020303" pitchFamily="18" charset="0"/>
              </a:rPr>
              <a:t>The Process of Conforming </a:t>
            </a:r>
          </a:p>
        </p:txBody>
      </p:sp>
    </p:spTree>
    <p:extLst>
      <p:ext uri="{BB962C8B-B14F-4D97-AF65-F5344CB8AC3E}">
        <p14:creationId xmlns:p14="http://schemas.microsoft.com/office/powerpoint/2010/main" val="202508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8305" y="717847"/>
            <a:ext cx="8881869" cy="4307080"/>
          </a:xfrm>
        </p:spPr>
        <p:txBody>
          <a:bodyPr numCol="1" anchor="t">
            <a:norm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19 “Do not lay up for yourselves treasures on earth, where moth and rust destroy and where thieves break in and steal; 20 but lay up for yourselves treasures in heaven, where neither moth nor rust destroys and where thieves do not break in and steal.</a:t>
            </a:r>
          </a:p>
          <a:p>
            <a:pPr algn="l"/>
            <a:r>
              <a:rPr lang="en-US" sz="3200" dirty="0">
                <a:effectLst>
                  <a:outerShdw blurRad="38100" dist="38100" dir="2700000" algn="tl">
                    <a:srgbClr val="000000">
                      <a:alpha val="43137"/>
                    </a:srgbClr>
                  </a:outerShdw>
                </a:effectLst>
                <a:latin typeface="Baskerville Old Face" panose="02020602080505020303" pitchFamily="18" charset="0"/>
              </a:rPr>
              <a:t>Matthew 6:19-20</a:t>
            </a:r>
          </a:p>
        </p:txBody>
      </p:sp>
      <p:sp>
        <p:nvSpPr>
          <p:cNvPr id="5" name="Text Placeholder 4"/>
          <p:cNvSpPr>
            <a:spLocks noGrp="1"/>
          </p:cNvSpPr>
          <p:nvPr>
            <p:ph type="body" sz="quarter" idx="14"/>
          </p:nvPr>
        </p:nvSpPr>
        <p:spPr>
          <a:xfrm>
            <a:off x="82668" y="50027"/>
            <a:ext cx="8881869" cy="667820"/>
          </a:xfrm>
        </p:spPr>
        <p:txBody>
          <a:bodyPr>
            <a:normAutofit/>
          </a:bodyPr>
          <a:lstStyle/>
          <a:p>
            <a:r>
              <a:rPr lang="en-US" sz="3600" b="1" dirty="0">
                <a:effectLst>
                  <a:outerShdw blurRad="38100" dist="38100" dir="2700000" algn="tl">
                    <a:srgbClr val="000000">
                      <a:alpha val="43137"/>
                    </a:srgbClr>
                  </a:outerShdw>
                </a:effectLst>
                <a:latin typeface="Baskerville Old Face" panose="02020602080505020303" pitchFamily="18" charset="0"/>
              </a:rPr>
              <a:t>Become Heavenly Minded</a:t>
            </a:r>
          </a:p>
        </p:txBody>
      </p:sp>
    </p:spTree>
    <p:extLst>
      <p:ext uri="{BB962C8B-B14F-4D97-AF65-F5344CB8AC3E}">
        <p14:creationId xmlns:p14="http://schemas.microsoft.com/office/powerpoint/2010/main" val="391592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8305" y="717847"/>
            <a:ext cx="8881869" cy="4307080"/>
          </a:xfrm>
        </p:spPr>
        <p:txBody>
          <a:bodyPr numCol="1" anchor="t">
            <a:norm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Therefore put to death your members which are on the earth: fornication, uncleanness, passion, evil desire, and covetousness, which is idolatry.</a:t>
            </a:r>
          </a:p>
          <a:p>
            <a:pPr algn="l"/>
            <a:r>
              <a:rPr lang="en-US" sz="3200" dirty="0">
                <a:effectLst>
                  <a:outerShdw blurRad="38100" dist="38100" dir="2700000" algn="tl">
                    <a:srgbClr val="000000">
                      <a:alpha val="43137"/>
                    </a:srgbClr>
                  </a:outerShdw>
                </a:effectLst>
                <a:latin typeface="Baskerville Old Face" panose="02020602080505020303" pitchFamily="18" charset="0"/>
              </a:rPr>
              <a:t>Colossians 3:5</a:t>
            </a:r>
          </a:p>
        </p:txBody>
      </p:sp>
      <p:sp>
        <p:nvSpPr>
          <p:cNvPr id="5" name="Text Placeholder 4"/>
          <p:cNvSpPr>
            <a:spLocks noGrp="1"/>
          </p:cNvSpPr>
          <p:nvPr>
            <p:ph type="body" sz="quarter" idx="14"/>
          </p:nvPr>
        </p:nvSpPr>
        <p:spPr>
          <a:xfrm>
            <a:off x="82668" y="50027"/>
            <a:ext cx="8881869" cy="667820"/>
          </a:xfrm>
        </p:spPr>
        <p:txBody>
          <a:bodyPr>
            <a:normAutofit/>
          </a:bodyPr>
          <a:lstStyle/>
          <a:p>
            <a:r>
              <a:rPr lang="en-US" sz="3600" b="1" dirty="0">
                <a:effectLst>
                  <a:outerShdw blurRad="38100" dist="38100" dir="2700000" algn="tl">
                    <a:srgbClr val="000000">
                      <a:alpha val="43137"/>
                    </a:srgbClr>
                  </a:outerShdw>
                </a:effectLst>
                <a:latin typeface="Baskerville Old Face" panose="02020602080505020303" pitchFamily="18" charset="0"/>
              </a:rPr>
              <a:t>Put to Death</a:t>
            </a:r>
          </a:p>
        </p:txBody>
      </p:sp>
    </p:spTree>
    <p:extLst>
      <p:ext uri="{BB962C8B-B14F-4D97-AF65-F5344CB8AC3E}">
        <p14:creationId xmlns:p14="http://schemas.microsoft.com/office/powerpoint/2010/main" val="166153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8305" y="717847"/>
            <a:ext cx="8881869" cy="4307080"/>
          </a:xfrm>
        </p:spPr>
        <p:txBody>
          <a:bodyPr numCol="1" anchor="t">
            <a:norm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7 in which you yourselves once walked when you lived in them. 8 But now you yourselves are to put off all these: anger, wrath, malice, blasphemy, filthy language out of your mouth. 9 Do not lie to one another, since you have put off the old man with his deeds,</a:t>
            </a:r>
          </a:p>
          <a:p>
            <a:pPr algn="l"/>
            <a:r>
              <a:rPr lang="en-US" sz="3200" dirty="0">
                <a:effectLst>
                  <a:outerShdw blurRad="38100" dist="38100" dir="2700000" algn="tl">
                    <a:srgbClr val="000000">
                      <a:alpha val="43137"/>
                    </a:srgbClr>
                  </a:outerShdw>
                </a:effectLst>
                <a:latin typeface="Baskerville Old Face" panose="02020602080505020303" pitchFamily="18" charset="0"/>
              </a:rPr>
              <a:t>Colossians 3:7-9</a:t>
            </a:r>
          </a:p>
        </p:txBody>
      </p:sp>
      <p:sp>
        <p:nvSpPr>
          <p:cNvPr id="5" name="Text Placeholder 4"/>
          <p:cNvSpPr>
            <a:spLocks noGrp="1"/>
          </p:cNvSpPr>
          <p:nvPr>
            <p:ph type="body" sz="quarter" idx="14"/>
          </p:nvPr>
        </p:nvSpPr>
        <p:spPr>
          <a:xfrm>
            <a:off x="82668" y="50027"/>
            <a:ext cx="8881869" cy="667820"/>
          </a:xfrm>
        </p:spPr>
        <p:txBody>
          <a:bodyPr>
            <a:normAutofit fontScale="77500" lnSpcReduction="20000"/>
          </a:bodyPr>
          <a:lstStyle/>
          <a:p>
            <a:r>
              <a:rPr lang="en-US" sz="3600" b="1" dirty="0">
                <a:effectLst>
                  <a:outerShdw blurRad="38100" dist="38100" dir="2700000" algn="tl">
                    <a:srgbClr val="000000">
                      <a:alpha val="43137"/>
                    </a:srgbClr>
                  </a:outerShdw>
                </a:effectLst>
                <a:latin typeface="Baskerville Old Face" panose="02020602080505020303" pitchFamily="18" charset="0"/>
              </a:rPr>
              <a:t>Put away attitudes and actions that are unlike Christ </a:t>
            </a:r>
          </a:p>
        </p:txBody>
      </p:sp>
    </p:spTree>
    <p:extLst>
      <p:ext uri="{BB962C8B-B14F-4D97-AF65-F5344CB8AC3E}">
        <p14:creationId xmlns:p14="http://schemas.microsoft.com/office/powerpoint/2010/main" val="165335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2DC0660-DE04-4697-8A0B-6D507DE6483B}"/>
              </a:ext>
            </a:extLst>
          </p:cNvPr>
          <p:cNvSpPr txBox="1"/>
          <p:nvPr/>
        </p:nvSpPr>
        <p:spPr>
          <a:xfrm>
            <a:off x="205099" y="179462"/>
            <a:ext cx="5059110"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Baskerville Old Face" panose="02020602080505020303" pitchFamily="18" charset="0"/>
              </a:rPr>
              <a:t>God’s Purpose</a:t>
            </a:r>
          </a:p>
        </p:txBody>
      </p:sp>
    </p:spTree>
    <p:extLst>
      <p:ext uri="{BB962C8B-B14F-4D97-AF65-F5344CB8AC3E}">
        <p14:creationId xmlns:p14="http://schemas.microsoft.com/office/powerpoint/2010/main" val="221493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8305" y="717847"/>
            <a:ext cx="8881869" cy="4307080"/>
          </a:xfrm>
        </p:spPr>
        <p:txBody>
          <a:bodyPr numCol="1" anchor="t">
            <a:norm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“Renewed unto knowledge” – after image of him that created Him.</a:t>
            </a:r>
          </a:p>
        </p:txBody>
      </p:sp>
      <p:sp>
        <p:nvSpPr>
          <p:cNvPr id="5" name="Text Placeholder 4"/>
          <p:cNvSpPr>
            <a:spLocks noGrp="1"/>
          </p:cNvSpPr>
          <p:nvPr>
            <p:ph type="body" sz="quarter" idx="14"/>
          </p:nvPr>
        </p:nvSpPr>
        <p:spPr>
          <a:xfrm>
            <a:off x="82668" y="50027"/>
            <a:ext cx="8881869" cy="667820"/>
          </a:xfrm>
        </p:spPr>
        <p:txBody>
          <a:bodyPr>
            <a:normAutofit/>
          </a:bodyPr>
          <a:lstStyle/>
          <a:p>
            <a:r>
              <a:rPr lang="en-US" sz="3600" b="1" dirty="0">
                <a:effectLst>
                  <a:outerShdw blurRad="38100" dist="38100" dir="2700000" algn="tl">
                    <a:srgbClr val="000000">
                      <a:alpha val="43137"/>
                    </a:srgbClr>
                  </a:outerShdw>
                </a:effectLst>
                <a:latin typeface="Baskerville Old Face" panose="02020602080505020303" pitchFamily="18" charset="0"/>
              </a:rPr>
              <a:t>The Process of Conforming</a:t>
            </a:r>
          </a:p>
        </p:txBody>
      </p:sp>
    </p:spTree>
    <p:extLst>
      <p:ext uri="{BB962C8B-B14F-4D97-AF65-F5344CB8AC3E}">
        <p14:creationId xmlns:p14="http://schemas.microsoft.com/office/powerpoint/2010/main" val="55636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2DC0660-DE04-4697-8A0B-6D507DE6483B}"/>
              </a:ext>
            </a:extLst>
          </p:cNvPr>
          <p:cNvSpPr txBox="1"/>
          <p:nvPr/>
        </p:nvSpPr>
        <p:spPr>
          <a:xfrm>
            <a:off x="205099" y="179462"/>
            <a:ext cx="6990460"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Baskerville Old Face" panose="02020602080505020303" pitchFamily="18" charset="0"/>
              </a:rPr>
              <a:t>Lessons for Us Today</a:t>
            </a:r>
          </a:p>
        </p:txBody>
      </p:sp>
    </p:spTree>
    <p:extLst>
      <p:ext uri="{BB962C8B-B14F-4D97-AF65-F5344CB8AC3E}">
        <p14:creationId xmlns:p14="http://schemas.microsoft.com/office/powerpoint/2010/main" val="248803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8305" y="717847"/>
            <a:ext cx="8881869" cy="4307080"/>
          </a:xfrm>
        </p:spPr>
        <p:txBody>
          <a:bodyPr numCol="1" anchor="t">
            <a:norm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Imitate me, just as I also imitate Christ.</a:t>
            </a:r>
          </a:p>
          <a:p>
            <a:pPr algn="l"/>
            <a:r>
              <a:rPr lang="en-US" sz="3200" dirty="0">
                <a:effectLst>
                  <a:outerShdw blurRad="38100" dist="38100" dir="2700000" algn="tl">
                    <a:srgbClr val="000000">
                      <a:alpha val="43137"/>
                    </a:srgbClr>
                  </a:outerShdw>
                </a:effectLst>
                <a:latin typeface="Baskerville Old Face" panose="02020602080505020303" pitchFamily="18" charset="0"/>
              </a:rPr>
              <a:t>1 Corinthians 11:1</a:t>
            </a:r>
          </a:p>
        </p:txBody>
      </p:sp>
      <p:sp>
        <p:nvSpPr>
          <p:cNvPr id="5" name="Text Placeholder 4"/>
          <p:cNvSpPr>
            <a:spLocks noGrp="1"/>
          </p:cNvSpPr>
          <p:nvPr>
            <p:ph type="body" sz="quarter" idx="14"/>
          </p:nvPr>
        </p:nvSpPr>
        <p:spPr>
          <a:xfrm>
            <a:off x="82668" y="50027"/>
            <a:ext cx="8881869" cy="667820"/>
          </a:xfrm>
        </p:spPr>
        <p:txBody>
          <a:bodyPr>
            <a:normAutofit/>
          </a:bodyPr>
          <a:lstStyle/>
          <a:p>
            <a:r>
              <a:rPr lang="en-US" sz="3600" b="1" dirty="0">
                <a:effectLst>
                  <a:outerShdw blurRad="38100" dist="38100" dir="2700000" algn="tl">
                    <a:srgbClr val="000000">
                      <a:alpha val="43137"/>
                    </a:srgbClr>
                  </a:outerShdw>
                </a:effectLst>
                <a:latin typeface="Baskerville Old Face" panose="02020602080505020303" pitchFamily="18" charset="0"/>
              </a:rPr>
              <a:t>Christian conformity</a:t>
            </a:r>
          </a:p>
        </p:txBody>
      </p:sp>
    </p:spTree>
    <p:extLst>
      <p:ext uri="{BB962C8B-B14F-4D97-AF65-F5344CB8AC3E}">
        <p14:creationId xmlns:p14="http://schemas.microsoft.com/office/powerpoint/2010/main" val="295150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8305" y="717847"/>
            <a:ext cx="8881869" cy="4307080"/>
          </a:xfrm>
        </p:spPr>
        <p:txBody>
          <a:bodyPr numCol="1" anchor="t">
            <a:norm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Jesus Christ is the same yesterday, today, and forever.</a:t>
            </a:r>
          </a:p>
          <a:p>
            <a:pPr algn="l"/>
            <a:r>
              <a:rPr lang="en-US" sz="3200" dirty="0">
                <a:effectLst>
                  <a:outerShdw blurRad="38100" dist="38100" dir="2700000" algn="tl">
                    <a:srgbClr val="000000">
                      <a:alpha val="43137"/>
                    </a:srgbClr>
                  </a:outerShdw>
                </a:effectLst>
                <a:latin typeface="Baskerville Old Face" panose="02020602080505020303" pitchFamily="18" charset="0"/>
              </a:rPr>
              <a:t>Hebrews 13:8</a:t>
            </a:r>
          </a:p>
        </p:txBody>
      </p:sp>
      <p:sp>
        <p:nvSpPr>
          <p:cNvPr id="5" name="Text Placeholder 4"/>
          <p:cNvSpPr>
            <a:spLocks noGrp="1"/>
          </p:cNvSpPr>
          <p:nvPr>
            <p:ph type="body" sz="quarter" idx="14"/>
          </p:nvPr>
        </p:nvSpPr>
        <p:spPr>
          <a:xfrm>
            <a:off x="82668" y="50027"/>
            <a:ext cx="8881869" cy="667820"/>
          </a:xfrm>
        </p:spPr>
        <p:txBody>
          <a:bodyPr>
            <a:normAutofit/>
          </a:bodyPr>
          <a:lstStyle/>
          <a:p>
            <a:r>
              <a:rPr lang="en-US" sz="3600" b="1" dirty="0">
                <a:effectLst>
                  <a:outerShdw blurRad="38100" dist="38100" dir="2700000" algn="tl">
                    <a:srgbClr val="000000">
                      <a:alpha val="43137"/>
                    </a:srgbClr>
                  </a:outerShdw>
                </a:effectLst>
                <a:latin typeface="Baskerville Old Face" panose="02020602080505020303" pitchFamily="18" charset="0"/>
              </a:rPr>
              <a:t>Failed conformity</a:t>
            </a:r>
          </a:p>
        </p:txBody>
      </p:sp>
    </p:spTree>
    <p:extLst>
      <p:ext uri="{BB962C8B-B14F-4D97-AF65-F5344CB8AC3E}">
        <p14:creationId xmlns:p14="http://schemas.microsoft.com/office/powerpoint/2010/main" val="121789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8305" y="717847"/>
            <a:ext cx="8881869" cy="4307080"/>
          </a:xfrm>
        </p:spPr>
        <p:txBody>
          <a:bodyPr numCol="1" anchor="t">
            <a:normAutofit/>
          </a:bodyPr>
          <a:lstStyle/>
          <a:p>
            <a:pPr marL="514350" indent="-514350" algn="l">
              <a:buFont typeface="+mj-lt"/>
              <a:buAutoNum type="arabicPeriod"/>
            </a:pPr>
            <a:r>
              <a:rPr lang="en-US" sz="3200" dirty="0">
                <a:effectLst>
                  <a:outerShdw blurRad="38100" dist="38100" dir="2700000" algn="tl">
                    <a:srgbClr val="000000">
                      <a:alpha val="43137"/>
                    </a:srgbClr>
                  </a:outerShdw>
                </a:effectLst>
                <a:latin typeface="Baskerville Old Face" panose="02020602080505020303" pitchFamily="18" charset="0"/>
              </a:rPr>
              <a:t>We would do well to remember the words of the Apostle Paul.</a:t>
            </a:r>
          </a:p>
          <a:p>
            <a:pPr algn="l"/>
            <a:endParaRPr lang="en-US" sz="3200" dirty="0">
              <a:effectLst>
                <a:outerShdw blurRad="38100" dist="38100" dir="2700000" algn="tl">
                  <a:srgbClr val="000000">
                    <a:alpha val="43137"/>
                  </a:srgbClr>
                </a:outerShdw>
              </a:effectLst>
              <a:latin typeface="Baskerville Old Face" panose="02020602080505020303" pitchFamily="18" charset="0"/>
            </a:endParaRPr>
          </a:p>
          <a:p>
            <a:pPr algn="l"/>
            <a:r>
              <a:rPr lang="en-US" sz="3200" dirty="0">
                <a:effectLst>
                  <a:outerShdw blurRad="38100" dist="38100" dir="2700000" algn="tl">
                    <a:srgbClr val="000000">
                      <a:alpha val="43137"/>
                    </a:srgbClr>
                  </a:outerShdw>
                </a:effectLst>
                <a:latin typeface="Baskerville Old Face" panose="02020602080505020303" pitchFamily="18" charset="0"/>
              </a:rPr>
              <a:t>And do not be conformed to this world, but be transformed by the renewing of your mind, that you may prove what is that good and acceptable and perfect will of God.</a:t>
            </a:r>
          </a:p>
          <a:p>
            <a:pPr algn="l"/>
            <a:r>
              <a:rPr lang="en-US" sz="3200" dirty="0">
                <a:effectLst>
                  <a:outerShdw blurRad="38100" dist="38100" dir="2700000" algn="tl">
                    <a:srgbClr val="000000">
                      <a:alpha val="43137"/>
                    </a:srgbClr>
                  </a:outerShdw>
                </a:effectLst>
                <a:latin typeface="Baskerville Old Face" panose="02020602080505020303" pitchFamily="18" charset="0"/>
              </a:rPr>
              <a:t>Romans 12:2</a:t>
            </a:r>
          </a:p>
        </p:txBody>
      </p:sp>
      <p:sp>
        <p:nvSpPr>
          <p:cNvPr id="5" name="Text Placeholder 4"/>
          <p:cNvSpPr>
            <a:spLocks noGrp="1"/>
          </p:cNvSpPr>
          <p:nvPr>
            <p:ph type="body" sz="quarter" idx="14"/>
          </p:nvPr>
        </p:nvSpPr>
        <p:spPr>
          <a:xfrm>
            <a:off x="82668" y="50027"/>
            <a:ext cx="8881869" cy="667820"/>
          </a:xfrm>
        </p:spPr>
        <p:txBody>
          <a:bodyPr>
            <a:normAutofit/>
          </a:bodyPr>
          <a:lstStyle/>
          <a:p>
            <a:r>
              <a:rPr lang="en-US" sz="3600" b="1" dirty="0">
                <a:effectLst>
                  <a:outerShdw blurRad="38100" dist="38100" dir="2700000" algn="tl">
                    <a:srgbClr val="000000">
                      <a:alpha val="43137"/>
                    </a:srgbClr>
                  </a:outerShdw>
                </a:effectLst>
                <a:latin typeface="Baskerville Old Face" panose="02020602080505020303" pitchFamily="18" charset="0"/>
              </a:rPr>
              <a:t>Conclusion</a:t>
            </a:r>
          </a:p>
        </p:txBody>
      </p:sp>
    </p:spTree>
    <p:extLst>
      <p:ext uri="{BB962C8B-B14F-4D97-AF65-F5344CB8AC3E}">
        <p14:creationId xmlns:p14="http://schemas.microsoft.com/office/powerpoint/2010/main" val="236507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2668" y="700755"/>
            <a:ext cx="8881869" cy="4324172"/>
          </a:xfrm>
        </p:spPr>
        <p:txBody>
          <a:bodyPr numCol="1" anchor="t">
            <a:norm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For whom He foreknew, He also predestined to be conformed to the image of His Son, that He might be the firstborn among many brethren.</a:t>
            </a:r>
          </a:p>
          <a:p>
            <a:pPr algn="l"/>
            <a:r>
              <a:rPr lang="en-US" sz="3200" dirty="0">
                <a:effectLst>
                  <a:outerShdw blurRad="38100" dist="38100" dir="2700000" algn="tl">
                    <a:srgbClr val="000000">
                      <a:alpha val="43137"/>
                    </a:srgbClr>
                  </a:outerShdw>
                </a:effectLst>
                <a:latin typeface="Baskerville Old Face" panose="02020602080505020303" pitchFamily="18" charset="0"/>
              </a:rPr>
              <a:t>Romans 8:29</a:t>
            </a:r>
          </a:p>
        </p:txBody>
      </p:sp>
      <p:sp>
        <p:nvSpPr>
          <p:cNvPr id="5" name="Text Placeholder 4"/>
          <p:cNvSpPr>
            <a:spLocks noGrp="1"/>
          </p:cNvSpPr>
          <p:nvPr>
            <p:ph type="body" sz="quarter" idx="14"/>
          </p:nvPr>
        </p:nvSpPr>
        <p:spPr>
          <a:xfrm>
            <a:off x="82668" y="50027"/>
            <a:ext cx="8881869" cy="742690"/>
          </a:xfrm>
        </p:spPr>
        <p:txBody>
          <a:bodyPr>
            <a:normAutofit/>
          </a:bodyPr>
          <a:lstStyle/>
          <a:p>
            <a:r>
              <a:rPr lang="en-US" sz="3600" b="1" dirty="0">
                <a:effectLst>
                  <a:outerShdw blurRad="38100" dist="38100" dir="2700000" algn="tl">
                    <a:srgbClr val="000000">
                      <a:alpha val="43137"/>
                    </a:srgbClr>
                  </a:outerShdw>
                </a:effectLst>
                <a:latin typeface="Baskerville Old Face" panose="02020602080505020303" pitchFamily="18" charset="0"/>
              </a:rPr>
              <a:t>God’s Purpose</a:t>
            </a:r>
          </a:p>
        </p:txBody>
      </p:sp>
    </p:spTree>
    <p:extLst>
      <p:ext uri="{BB962C8B-B14F-4D97-AF65-F5344CB8AC3E}">
        <p14:creationId xmlns:p14="http://schemas.microsoft.com/office/powerpoint/2010/main" val="179215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2668" y="1110953"/>
            <a:ext cx="8881869" cy="3913974"/>
          </a:xfrm>
        </p:spPr>
        <p:txBody>
          <a:bodyPr numCol="1" anchor="t">
            <a:normAutofit/>
          </a:bodyPr>
          <a:lstStyle/>
          <a:p>
            <a:pPr algn="l"/>
            <a:r>
              <a:rPr lang="en-US" sz="3200" i="1" dirty="0">
                <a:effectLst>
                  <a:outerShdw blurRad="38100" dist="38100" dir="2700000" algn="tl">
                    <a:srgbClr val="000000">
                      <a:alpha val="43137"/>
                    </a:srgbClr>
                  </a:outerShdw>
                </a:effectLst>
                <a:latin typeface="Baskerville Old Face" panose="02020602080505020303" pitchFamily="18" charset="0"/>
              </a:rPr>
              <a:t>1. Man’s idea of God</a:t>
            </a:r>
          </a:p>
          <a:p>
            <a:pPr algn="l"/>
            <a:r>
              <a:rPr lang="en-US" sz="3200" dirty="0">
                <a:effectLst>
                  <a:outerShdw blurRad="38100" dist="38100" dir="2700000" algn="tl">
                    <a:srgbClr val="000000">
                      <a:alpha val="43137"/>
                    </a:srgbClr>
                  </a:outerShdw>
                </a:effectLst>
                <a:latin typeface="Baskerville Old Face" panose="02020602080505020303" pitchFamily="18" charset="0"/>
              </a:rPr>
              <a:t>Jesus said to him, “Have I been with you so long, and yet you have not known Me, Philip? He who has seen Me has seen the Father; so how can you say, ‘Show us the Father’?</a:t>
            </a:r>
          </a:p>
          <a:p>
            <a:pPr algn="l"/>
            <a:r>
              <a:rPr lang="en-US" sz="3200" dirty="0">
                <a:effectLst>
                  <a:outerShdw blurRad="38100" dist="38100" dir="2700000" algn="tl">
                    <a:srgbClr val="000000">
                      <a:alpha val="43137"/>
                    </a:srgbClr>
                  </a:outerShdw>
                </a:effectLst>
                <a:latin typeface="Baskerville Old Face" panose="02020602080505020303" pitchFamily="18" charset="0"/>
              </a:rPr>
              <a:t>John 14:9</a:t>
            </a:r>
          </a:p>
        </p:txBody>
      </p:sp>
      <p:sp>
        <p:nvSpPr>
          <p:cNvPr id="5" name="Text Placeholder 4"/>
          <p:cNvSpPr>
            <a:spLocks noGrp="1"/>
          </p:cNvSpPr>
          <p:nvPr>
            <p:ph type="body" sz="quarter" idx="14"/>
          </p:nvPr>
        </p:nvSpPr>
        <p:spPr>
          <a:xfrm>
            <a:off x="82668" y="50027"/>
            <a:ext cx="8881869" cy="1060926"/>
          </a:xfrm>
        </p:spPr>
        <p:txBody>
          <a:bodyPr>
            <a:normAutofit fontScale="92500" lnSpcReduction="20000"/>
          </a:bodyPr>
          <a:lstStyle/>
          <a:p>
            <a:r>
              <a:rPr lang="en-US" sz="3600" b="1" dirty="0">
                <a:effectLst>
                  <a:outerShdw blurRad="38100" dist="38100" dir="2700000" algn="tl">
                    <a:srgbClr val="000000">
                      <a:alpha val="43137"/>
                    </a:srgbClr>
                  </a:outerShdw>
                </a:effectLst>
                <a:latin typeface="Baskerville Old Face" panose="02020602080505020303" pitchFamily="18" charset="0"/>
              </a:rPr>
              <a:t>God let His Son identify with </a:t>
            </a:r>
          </a:p>
          <a:p>
            <a:r>
              <a:rPr lang="en-US" sz="3600" b="1" dirty="0">
                <a:effectLst>
                  <a:outerShdw blurRad="38100" dist="38100" dir="2700000" algn="tl">
                    <a:srgbClr val="000000">
                      <a:alpha val="43137"/>
                    </a:srgbClr>
                  </a:outerShdw>
                </a:effectLst>
                <a:latin typeface="Baskerville Old Face" panose="02020602080505020303" pitchFamily="18" charset="0"/>
              </a:rPr>
              <a:t>humanity and He was:</a:t>
            </a:r>
          </a:p>
        </p:txBody>
      </p:sp>
    </p:spTree>
    <p:extLst>
      <p:ext uri="{BB962C8B-B14F-4D97-AF65-F5344CB8AC3E}">
        <p14:creationId xmlns:p14="http://schemas.microsoft.com/office/powerpoint/2010/main" val="272438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2668" y="1110953"/>
            <a:ext cx="8881869" cy="3913974"/>
          </a:xfrm>
        </p:spPr>
        <p:txBody>
          <a:bodyPr numCol="1" anchor="t">
            <a:norm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1. Man’s idea of God (Jn 14:9)</a:t>
            </a:r>
          </a:p>
          <a:p>
            <a:pPr algn="l"/>
            <a:r>
              <a:rPr lang="en-US" sz="3200" dirty="0">
                <a:effectLst>
                  <a:outerShdw blurRad="38100" dist="38100" dir="2700000" algn="tl">
                    <a:srgbClr val="000000">
                      <a:alpha val="43137"/>
                    </a:srgbClr>
                  </a:outerShdw>
                </a:effectLst>
                <a:latin typeface="Baskerville Old Face" panose="02020602080505020303" pitchFamily="18" charset="0"/>
              </a:rPr>
              <a:t>2. God’s ideal of man.</a:t>
            </a:r>
          </a:p>
          <a:p>
            <a:pPr algn="l"/>
            <a:endParaRPr lang="en-US" sz="3200" dirty="0">
              <a:effectLst>
                <a:outerShdw blurRad="38100" dist="38100" dir="2700000" algn="tl">
                  <a:srgbClr val="000000">
                    <a:alpha val="43137"/>
                  </a:srgbClr>
                </a:outerShdw>
              </a:effectLst>
              <a:latin typeface="Baskerville Old Face" panose="02020602080505020303" pitchFamily="18" charset="0"/>
            </a:endParaRPr>
          </a:p>
        </p:txBody>
      </p:sp>
      <p:sp>
        <p:nvSpPr>
          <p:cNvPr id="5" name="Text Placeholder 4"/>
          <p:cNvSpPr>
            <a:spLocks noGrp="1"/>
          </p:cNvSpPr>
          <p:nvPr>
            <p:ph type="body" sz="quarter" idx="14"/>
          </p:nvPr>
        </p:nvSpPr>
        <p:spPr>
          <a:xfrm>
            <a:off x="82668" y="50027"/>
            <a:ext cx="8881869" cy="1060926"/>
          </a:xfrm>
        </p:spPr>
        <p:txBody>
          <a:bodyPr>
            <a:normAutofit fontScale="92500" lnSpcReduction="20000"/>
          </a:bodyPr>
          <a:lstStyle/>
          <a:p>
            <a:r>
              <a:rPr lang="en-US" sz="3600" b="1" dirty="0">
                <a:effectLst>
                  <a:outerShdw blurRad="38100" dist="38100" dir="2700000" algn="tl">
                    <a:srgbClr val="000000">
                      <a:alpha val="43137"/>
                    </a:srgbClr>
                  </a:outerShdw>
                </a:effectLst>
                <a:latin typeface="Baskerville Old Face" panose="02020602080505020303" pitchFamily="18" charset="0"/>
              </a:rPr>
              <a:t>God let His Son identify with </a:t>
            </a:r>
          </a:p>
          <a:p>
            <a:r>
              <a:rPr lang="en-US" sz="3600" b="1" dirty="0">
                <a:effectLst>
                  <a:outerShdw blurRad="38100" dist="38100" dir="2700000" algn="tl">
                    <a:srgbClr val="000000">
                      <a:alpha val="43137"/>
                    </a:srgbClr>
                  </a:outerShdw>
                </a:effectLst>
                <a:latin typeface="Baskerville Old Face" panose="02020602080505020303" pitchFamily="18" charset="0"/>
              </a:rPr>
              <a:t>humanity and He was:</a:t>
            </a:r>
          </a:p>
        </p:txBody>
      </p:sp>
    </p:spTree>
    <p:extLst>
      <p:ext uri="{BB962C8B-B14F-4D97-AF65-F5344CB8AC3E}">
        <p14:creationId xmlns:p14="http://schemas.microsoft.com/office/powerpoint/2010/main" val="36101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8305" y="717847"/>
            <a:ext cx="8881869" cy="4307080"/>
          </a:xfrm>
        </p:spPr>
        <p:txBody>
          <a:bodyPr numCol="1" anchor="t">
            <a:normAutofit/>
          </a:bodyPr>
          <a:lstStyle/>
          <a:p>
            <a:pPr algn="l"/>
            <a:r>
              <a:rPr lang="en-US" sz="3200" i="1" dirty="0">
                <a:effectLst>
                  <a:outerShdw blurRad="38100" dist="38100" dir="2700000" algn="tl">
                    <a:srgbClr val="000000">
                      <a:alpha val="43137"/>
                    </a:srgbClr>
                  </a:outerShdw>
                </a:effectLst>
                <a:latin typeface="Baskerville Old Face" panose="02020602080505020303" pitchFamily="18" charset="0"/>
              </a:rPr>
              <a:t>B. When God made Adam He was God’s ideal man.</a:t>
            </a:r>
          </a:p>
          <a:p>
            <a:pPr algn="l"/>
            <a:r>
              <a:rPr lang="en-US" sz="3200" i="1" dirty="0">
                <a:effectLst>
                  <a:outerShdw blurRad="38100" dist="38100" dir="2700000" algn="tl">
                    <a:srgbClr val="000000">
                      <a:alpha val="43137"/>
                    </a:srgbClr>
                  </a:outerShdw>
                </a:effectLst>
                <a:latin typeface="Baskerville Old Face" panose="02020602080505020303" pitchFamily="18" charset="0"/>
              </a:rPr>
              <a:t>C. When God made Eve she was God’s ideal woman.</a:t>
            </a:r>
          </a:p>
          <a:p>
            <a:pPr algn="l"/>
            <a:r>
              <a:rPr lang="en-US" sz="3200" i="1" dirty="0">
                <a:effectLst>
                  <a:outerShdw blurRad="38100" dist="38100" dir="2700000" algn="tl">
                    <a:srgbClr val="000000">
                      <a:alpha val="43137"/>
                    </a:srgbClr>
                  </a:outerShdw>
                </a:effectLst>
                <a:latin typeface="Baskerville Old Face" panose="02020602080505020303" pitchFamily="18" charset="0"/>
              </a:rPr>
              <a:t>D. Sin came – all was changed – soon sin became so dominant that man became ungodly.</a:t>
            </a:r>
          </a:p>
          <a:p>
            <a:pPr algn="l"/>
            <a:endParaRPr lang="en-US" sz="3200" dirty="0">
              <a:effectLst>
                <a:outerShdw blurRad="38100" dist="38100" dir="2700000" algn="tl">
                  <a:srgbClr val="000000">
                    <a:alpha val="43137"/>
                  </a:srgbClr>
                </a:outerShdw>
              </a:effectLst>
              <a:latin typeface="Baskerville Old Face" panose="02020602080505020303" pitchFamily="18" charset="0"/>
            </a:endParaRPr>
          </a:p>
        </p:txBody>
      </p:sp>
      <p:sp>
        <p:nvSpPr>
          <p:cNvPr id="5" name="Text Placeholder 4"/>
          <p:cNvSpPr>
            <a:spLocks noGrp="1"/>
          </p:cNvSpPr>
          <p:nvPr>
            <p:ph type="body" sz="quarter" idx="14"/>
          </p:nvPr>
        </p:nvSpPr>
        <p:spPr>
          <a:xfrm>
            <a:off x="82668" y="50027"/>
            <a:ext cx="8881869" cy="667820"/>
          </a:xfrm>
        </p:spPr>
        <p:txBody>
          <a:bodyPr>
            <a:normAutofit/>
          </a:bodyPr>
          <a:lstStyle/>
          <a:p>
            <a:r>
              <a:rPr lang="en-US" sz="3600" b="1" dirty="0">
                <a:effectLst>
                  <a:outerShdw blurRad="38100" dist="38100" dir="2700000" algn="tl">
                    <a:srgbClr val="000000">
                      <a:alpha val="43137"/>
                    </a:srgbClr>
                  </a:outerShdw>
                </a:effectLst>
                <a:latin typeface="Baskerville Old Face" panose="02020602080505020303" pitchFamily="18" charset="0"/>
              </a:rPr>
              <a:t>God’s Purpose</a:t>
            </a:r>
          </a:p>
        </p:txBody>
      </p:sp>
    </p:spTree>
    <p:extLst>
      <p:ext uri="{BB962C8B-B14F-4D97-AF65-F5344CB8AC3E}">
        <p14:creationId xmlns:p14="http://schemas.microsoft.com/office/powerpoint/2010/main" val="231351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8305" y="717847"/>
            <a:ext cx="8881869" cy="4307080"/>
          </a:xfrm>
        </p:spPr>
        <p:txBody>
          <a:bodyPr numCol="1" anchor="t">
            <a:normAutofit/>
          </a:bodyPr>
          <a:lstStyle/>
          <a:p>
            <a:pPr algn="l"/>
            <a:r>
              <a:rPr lang="en-US" sz="3200" i="1" dirty="0">
                <a:effectLst>
                  <a:outerShdw blurRad="38100" dist="38100" dir="2700000" algn="tl">
                    <a:srgbClr val="000000">
                      <a:alpha val="43137"/>
                    </a:srgbClr>
                  </a:outerShdw>
                </a:effectLst>
                <a:latin typeface="Baskerville Old Face" panose="02020602080505020303" pitchFamily="18" charset="0"/>
              </a:rPr>
              <a:t>E. God sent His son to show how men in a world corrupted by sin and suffering in the consequences could be what God wanted them to be.</a:t>
            </a:r>
          </a:p>
          <a:p>
            <a:pPr algn="l"/>
            <a:r>
              <a:rPr lang="en-US" sz="3200" i="1" dirty="0">
                <a:effectLst>
                  <a:outerShdw blurRad="38100" dist="38100" dir="2700000" algn="tl">
                    <a:srgbClr val="000000">
                      <a:alpha val="43137"/>
                    </a:srgbClr>
                  </a:outerShdw>
                </a:effectLst>
                <a:latin typeface="Baskerville Old Face" panose="02020602080505020303" pitchFamily="18" charset="0"/>
              </a:rPr>
              <a:t>F. It will be done by “conforming the image” of Christ.</a:t>
            </a:r>
          </a:p>
          <a:p>
            <a:pPr algn="l"/>
            <a:r>
              <a:rPr lang="en-US" sz="3200" dirty="0">
                <a:effectLst>
                  <a:outerShdw blurRad="38100" dist="38100" dir="2700000" algn="tl">
                    <a:srgbClr val="000000">
                      <a:alpha val="43137"/>
                    </a:srgbClr>
                  </a:outerShdw>
                </a:effectLst>
                <a:latin typeface="Baskerville Old Face" panose="02020602080505020303" pitchFamily="18" charset="0"/>
              </a:rPr>
              <a:t>	1. “Conform”: signifies having the same form as</a:t>
            </a:r>
          </a:p>
          <a:p>
            <a:pPr algn="l"/>
            <a:r>
              <a:rPr lang="en-US" sz="3200" dirty="0">
                <a:effectLst>
                  <a:outerShdw blurRad="38100" dist="38100" dir="2700000" algn="tl">
                    <a:srgbClr val="000000">
                      <a:alpha val="43137"/>
                    </a:srgbClr>
                  </a:outerShdw>
                </a:effectLst>
                <a:latin typeface="Baskerville Old Face" panose="02020602080505020303" pitchFamily="18" charset="0"/>
              </a:rPr>
              <a:t>               another. </a:t>
            </a:r>
          </a:p>
        </p:txBody>
      </p:sp>
      <p:sp>
        <p:nvSpPr>
          <p:cNvPr id="5" name="Text Placeholder 4"/>
          <p:cNvSpPr>
            <a:spLocks noGrp="1"/>
          </p:cNvSpPr>
          <p:nvPr>
            <p:ph type="body" sz="quarter" idx="14"/>
          </p:nvPr>
        </p:nvSpPr>
        <p:spPr>
          <a:xfrm>
            <a:off x="82668" y="50027"/>
            <a:ext cx="8881869" cy="667820"/>
          </a:xfrm>
        </p:spPr>
        <p:txBody>
          <a:bodyPr>
            <a:normAutofit/>
          </a:bodyPr>
          <a:lstStyle/>
          <a:p>
            <a:r>
              <a:rPr lang="en-US" sz="3600" b="1" dirty="0">
                <a:effectLst>
                  <a:outerShdw blurRad="38100" dist="38100" dir="2700000" algn="tl">
                    <a:srgbClr val="000000">
                      <a:alpha val="43137"/>
                    </a:srgbClr>
                  </a:outerShdw>
                </a:effectLst>
                <a:latin typeface="Baskerville Old Face" panose="02020602080505020303" pitchFamily="18" charset="0"/>
              </a:rPr>
              <a:t>God’s Purpose</a:t>
            </a:r>
          </a:p>
        </p:txBody>
      </p:sp>
    </p:spTree>
    <p:extLst>
      <p:ext uri="{BB962C8B-B14F-4D97-AF65-F5344CB8AC3E}">
        <p14:creationId xmlns:p14="http://schemas.microsoft.com/office/powerpoint/2010/main" val="187354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2DC0660-DE04-4697-8A0B-6D507DE6483B}"/>
              </a:ext>
            </a:extLst>
          </p:cNvPr>
          <p:cNvSpPr txBox="1"/>
          <p:nvPr/>
        </p:nvSpPr>
        <p:spPr>
          <a:xfrm>
            <a:off x="205099" y="179462"/>
            <a:ext cx="6990460"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Baskerville Old Face" panose="02020602080505020303" pitchFamily="18" charset="0"/>
              </a:rPr>
              <a:t>Conforming demands a transforming </a:t>
            </a:r>
          </a:p>
        </p:txBody>
      </p:sp>
    </p:spTree>
    <p:extLst>
      <p:ext uri="{BB962C8B-B14F-4D97-AF65-F5344CB8AC3E}">
        <p14:creationId xmlns:p14="http://schemas.microsoft.com/office/powerpoint/2010/main" val="91151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8305" y="717847"/>
            <a:ext cx="8881869" cy="4307080"/>
          </a:xfrm>
        </p:spPr>
        <p:txBody>
          <a:bodyPr numCol="1" anchor="t">
            <a:norm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Now the Lord is the Spirit; and where the Spirit of the Lord is, there is liberty.</a:t>
            </a:r>
          </a:p>
          <a:p>
            <a:pPr algn="l"/>
            <a:r>
              <a:rPr lang="en-US" sz="3200" dirty="0">
                <a:effectLst>
                  <a:outerShdw blurRad="38100" dist="38100" dir="2700000" algn="tl">
                    <a:srgbClr val="000000">
                      <a:alpha val="43137"/>
                    </a:srgbClr>
                  </a:outerShdw>
                </a:effectLst>
                <a:latin typeface="Baskerville Old Face" panose="02020602080505020303" pitchFamily="18" charset="0"/>
              </a:rPr>
              <a:t>2 Corinthians 3:17</a:t>
            </a:r>
          </a:p>
        </p:txBody>
      </p:sp>
      <p:sp>
        <p:nvSpPr>
          <p:cNvPr id="5" name="Text Placeholder 4"/>
          <p:cNvSpPr>
            <a:spLocks noGrp="1"/>
          </p:cNvSpPr>
          <p:nvPr>
            <p:ph type="body" sz="quarter" idx="14"/>
          </p:nvPr>
        </p:nvSpPr>
        <p:spPr>
          <a:xfrm>
            <a:off x="82668" y="50027"/>
            <a:ext cx="8881869" cy="667820"/>
          </a:xfrm>
        </p:spPr>
        <p:txBody>
          <a:bodyPr>
            <a:normAutofit/>
          </a:bodyPr>
          <a:lstStyle/>
          <a:p>
            <a:r>
              <a:rPr lang="en-US" sz="3600" b="1" dirty="0">
                <a:effectLst>
                  <a:outerShdw blurRad="38100" dist="38100" dir="2700000" algn="tl">
                    <a:srgbClr val="000000">
                      <a:alpha val="43137"/>
                    </a:srgbClr>
                  </a:outerShdw>
                </a:effectLst>
                <a:latin typeface="Baskerville Old Face" panose="02020602080505020303" pitchFamily="18" charset="0"/>
              </a:rPr>
              <a:t>Conforming demands a transforming </a:t>
            </a:r>
          </a:p>
        </p:txBody>
      </p:sp>
    </p:spTree>
    <p:extLst>
      <p:ext uri="{BB962C8B-B14F-4D97-AF65-F5344CB8AC3E}">
        <p14:creationId xmlns:p14="http://schemas.microsoft.com/office/powerpoint/2010/main" val="132005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101</TotalTime>
  <Words>995</Words>
  <Application>Microsoft Office PowerPoint</Application>
  <PresentationFormat>On-screen Show (16:9)</PresentationFormat>
  <Paragraphs>68</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Adelle-Regular</vt:lpstr>
      <vt:lpstr>Apple Chancery</vt:lpstr>
      <vt:lpstr>Arial</vt:lpstr>
      <vt:lpstr>Baskerville Old Face</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Russ Earl</cp:lastModifiedBy>
  <cp:revision>40</cp:revision>
  <dcterms:created xsi:type="dcterms:W3CDTF">2014-03-26T14:03:34Z</dcterms:created>
  <dcterms:modified xsi:type="dcterms:W3CDTF">2019-05-21T01:52:02Z</dcterms:modified>
</cp:coreProperties>
</file>