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5"/>
  </p:notes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53411" autoAdjust="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502888-1C10-4C97-B113-F343AB2BEC2F}" type="datetimeFigureOut">
              <a:rPr lang="en-US" smtClean="0"/>
              <a:t>1/21/2017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FD7519-4ED8-4B68-8B2E-845A54461109}" type="slidenum">
              <a:rPr lang="en-US" smtClean="0"/>
              <a:t>‹#›</a:t>
            </a:fld>
            <a:endParaRPr lang="en-US"/>
          </a:p>
        </p:txBody>
      </p:sp>
    </p:spTree>
    <p:extLst>
      <p:ext uri="{BB962C8B-B14F-4D97-AF65-F5344CB8AC3E}">
        <p14:creationId xmlns:p14="http://schemas.microsoft.com/office/powerpoint/2010/main" val="1430006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Properly, an under rower, a subordinate rower. (A word used in relation to a superior)</a:t>
            </a:r>
          </a:p>
          <a:p>
            <a:r>
              <a:rPr lang="en-US" dirty="0" smtClean="0"/>
              <a:t>b. Anyone who serves with his hands; a servant; in the N.T.</a:t>
            </a:r>
          </a:p>
          <a:p>
            <a:r>
              <a:rPr lang="en-US" dirty="0" smtClean="0"/>
              <a:t>c. It is used of the officers and attendants of magistrates as – of the officer who executes</a:t>
            </a:r>
          </a:p>
          <a:p>
            <a:r>
              <a:rPr lang="en-US" dirty="0" smtClean="0"/>
              <a:t>penalties, Matthew 5:25; of the attendants of a king, of the servants or officers of the</a:t>
            </a:r>
          </a:p>
          <a:p>
            <a:r>
              <a:rPr lang="en-US" dirty="0" smtClean="0"/>
              <a:t>Sanhedrin, Matthew 26:58.</a:t>
            </a:r>
          </a:p>
          <a:p>
            <a:r>
              <a:rPr lang="en-US" dirty="0" smtClean="0"/>
              <a:t>d. It is used of anyone ministering or rendering service, Acts 13:5. (At Salamis, John</a:t>
            </a:r>
          </a:p>
          <a:p>
            <a:r>
              <a:rPr lang="en-US" dirty="0" smtClean="0"/>
              <a:t>was their minister, or helper.)</a:t>
            </a:r>
          </a:p>
          <a:p>
            <a:r>
              <a:rPr lang="en-US" dirty="0" smtClean="0"/>
              <a:t>e. It is used of anyone who aids another in any work; an assistant: of a preacher of the</a:t>
            </a:r>
          </a:p>
          <a:p>
            <a:r>
              <a:rPr lang="en-US" dirty="0" smtClean="0"/>
              <a:t>gospel as in our text. </a:t>
            </a:r>
          </a:p>
          <a:p>
            <a:r>
              <a:rPr lang="en-US" b="1" u="sng" dirty="0" smtClean="0"/>
              <a:t>I Corinthians 4:1</a:t>
            </a:r>
          </a:p>
          <a:p>
            <a:r>
              <a:rPr lang="en-US" dirty="0" smtClean="0"/>
              <a:t>f. So, the word came to mean anyone acting under another’s direction. Christians work</a:t>
            </a:r>
          </a:p>
          <a:p>
            <a:r>
              <a:rPr lang="en-US" dirty="0" smtClean="0"/>
              <a:t>under the direction of Christ. (Matthew 5:16; Mark 16:15; I Corinthians 15:58)</a:t>
            </a:r>
          </a:p>
          <a:p>
            <a:r>
              <a:rPr lang="en-US" b="1" u="sng" dirty="0" smtClean="0"/>
              <a:t>Next Slide</a:t>
            </a:r>
          </a:p>
        </p:txBody>
      </p:sp>
      <p:sp>
        <p:nvSpPr>
          <p:cNvPr id="4" name="Slide Number Placeholder 3"/>
          <p:cNvSpPr>
            <a:spLocks noGrp="1"/>
          </p:cNvSpPr>
          <p:nvPr>
            <p:ph type="sldNum" sz="quarter" idx="10"/>
          </p:nvPr>
        </p:nvSpPr>
        <p:spPr/>
        <p:txBody>
          <a:bodyPr/>
          <a:lstStyle/>
          <a:p>
            <a:fld id="{6DFD7519-4ED8-4B68-8B2E-845A54461109}" type="slidenum">
              <a:rPr lang="en-US" smtClean="0"/>
              <a:t>2</a:t>
            </a:fld>
            <a:endParaRPr lang="en-US"/>
          </a:p>
        </p:txBody>
      </p:sp>
    </p:spTree>
    <p:extLst>
      <p:ext uri="{BB962C8B-B14F-4D97-AF65-F5344CB8AC3E}">
        <p14:creationId xmlns:p14="http://schemas.microsoft.com/office/powerpoint/2010/main" val="13090867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He was to preach the same gospel to the Gentiles that he preached to the Jews. Read</a:t>
            </a:r>
          </a:p>
          <a:p>
            <a:r>
              <a:rPr lang="en-US" dirty="0" smtClean="0"/>
              <a:t>Acts 9:15 again.</a:t>
            </a:r>
          </a:p>
          <a:p>
            <a:r>
              <a:rPr lang="en-US" dirty="0" smtClean="0"/>
              <a:t>b. </a:t>
            </a:r>
            <a:r>
              <a:rPr lang="en-US" b="1" u="sng" dirty="0" smtClean="0"/>
              <a:t>Ephesians 3:3-6</a:t>
            </a:r>
          </a:p>
          <a:p>
            <a:endParaRPr lang="en-US" dirty="0"/>
          </a:p>
        </p:txBody>
      </p:sp>
      <p:sp>
        <p:nvSpPr>
          <p:cNvPr id="4" name="Slide Number Placeholder 3"/>
          <p:cNvSpPr>
            <a:spLocks noGrp="1"/>
          </p:cNvSpPr>
          <p:nvPr>
            <p:ph type="sldNum" sz="quarter" idx="10"/>
          </p:nvPr>
        </p:nvSpPr>
        <p:spPr/>
        <p:txBody>
          <a:bodyPr/>
          <a:lstStyle/>
          <a:p>
            <a:fld id="{6DFD7519-4ED8-4B68-8B2E-845A54461109}" type="slidenum">
              <a:rPr lang="en-US" smtClean="0"/>
              <a:t>11</a:t>
            </a:fld>
            <a:endParaRPr lang="en-US"/>
          </a:p>
        </p:txBody>
      </p:sp>
    </p:spTree>
    <p:extLst>
      <p:ext uri="{BB962C8B-B14F-4D97-AF65-F5344CB8AC3E}">
        <p14:creationId xmlns:p14="http://schemas.microsoft.com/office/powerpoint/2010/main" val="42455512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Paul is to be the instrument of informing their understanding of the things of God.</a:t>
            </a:r>
          </a:p>
          <a:p>
            <a:r>
              <a:rPr lang="en-US" dirty="0" smtClean="0"/>
              <a:t>b. The Jews had closed their eyes to the truth; many of the Gentiles had never heard.</a:t>
            </a:r>
          </a:p>
          <a:p>
            <a:r>
              <a:rPr lang="en-US" b="1" u="sng" dirty="0" smtClean="0"/>
              <a:t>Matthew 23:37</a:t>
            </a:r>
          </a:p>
          <a:p>
            <a:endParaRPr lang="en-US" dirty="0"/>
          </a:p>
        </p:txBody>
      </p:sp>
      <p:sp>
        <p:nvSpPr>
          <p:cNvPr id="4" name="Slide Number Placeholder 3"/>
          <p:cNvSpPr>
            <a:spLocks noGrp="1"/>
          </p:cNvSpPr>
          <p:nvPr>
            <p:ph type="sldNum" sz="quarter" idx="10"/>
          </p:nvPr>
        </p:nvSpPr>
        <p:spPr/>
        <p:txBody>
          <a:bodyPr/>
          <a:lstStyle/>
          <a:p>
            <a:fld id="{6DFD7519-4ED8-4B68-8B2E-845A54461109}" type="slidenum">
              <a:rPr lang="en-US" smtClean="0"/>
              <a:t>12</a:t>
            </a:fld>
            <a:endParaRPr lang="en-US"/>
          </a:p>
        </p:txBody>
      </p:sp>
    </p:spTree>
    <p:extLst>
      <p:ext uri="{BB962C8B-B14F-4D97-AF65-F5344CB8AC3E}">
        <p14:creationId xmlns:p14="http://schemas.microsoft.com/office/powerpoint/2010/main" val="36616413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c. Matthew 13:15</a:t>
            </a:r>
          </a:p>
          <a:p>
            <a:r>
              <a:rPr lang="en-US" dirty="0" smtClean="0"/>
              <a:t>e. So this means to, "cause them to see" or "to remove their blindness."</a:t>
            </a:r>
          </a:p>
          <a:p>
            <a:endParaRPr lang="en-US" dirty="0"/>
          </a:p>
        </p:txBody>
      </p:sp>
      <p:sp>
        <p:nvSpPr>
          <p:cNvPr id="4" name="Slide Number Placeholder 3"/>
          <p:cNvSpPr>
            <a:spLocks noGrp="1"/>
          </p:cNvSpPr>
          <p:nvPr>
            <p:ph type="sldNum" sz="quarter" idx="10"/>
          </p:nvPr>
        </p:nvSpPr>
        <p:spPr/>
        <p:txBody>
          <a:bodyPr/>
          <a:lstStyle/>
          <a:p>
            <a:fld id="{6DFD7519-4ED8-4B68-8B2E-845A54461109}" type="slidenum">
              <a:rPr lang="en-US" smtClean="0"/>
              <a:t>13</a:t>
            </a:fld>
            <a:endParaRPr lang="en-US"/>
          </a:p>
        </p:txBody>
      </p:sp>
    </p:spTree>
    <p:extLst>
      <p:ext uri="{BB962C8B-B14F-4D97-AF65-F5344CB8AC3E}">
        <p14:creationId xmlns:p14="http://schemas.microsoft.com/office/powerpoint/2010/main" val="24784945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c. Ephesians 4:18</a:t>
            </a:r>
          </a:p>
          <a:p>
            <a:r>
              <a:rPr lang="en-US" dirty="0" smtClean="0"/>
              <a:t>d. In practical terms Paul wants the Gentiles to “turn from heathenism and superstition</a:t>
            </a:r>
          </a:p>
          <a:p>
            <a:r>
              <a:rPr lang="en-US" dirty="0" smtClean="0"/>
              <a:t>to the knowledge and worship of the true God.”</a:t>
            </a:r>
          </a:p>
          <a:p>
            <a:endParaRPr lang="en-US" dirty="0"/>
          </a:p>
        </p:txBody>
      </p:sp>
      <p:sp>
        <p:nvSpPr>
          <p:cNvPr id="4" name="Slide Number Placeholder 3"/>
          <p:cNvSpPr>
            <a:spLocks noGrp="1"/>
          </p:cNvSpPr>
          <p:nvPr>
            <p:ph type="sldNum" sz="quarter" idx="10"/>
          </p:nvPr>
        </p:nvSpPr>
        <p:spPr/>
        <p:txBody>
          <a:bodyPr/>
          <a:lstStyle/>
          <a:p>
            <a:fld id="{6DFD7519-4ED8-4B68-8B2E-845A54461109}" type="slidenum">
              <a:rPr lang="en-US" smtClean="0"/>
              <a:t>15</a:t>
            </a:fld>
            <a:endParaRPr lang="en-US"/>
          </a:p>
        </p:txBody>
      </p:sp>
    </p:spTree>
    <p:extLst>
      <p:ext uri="{BB962C8B-B14F-4D97-AF65-F5344CB8AC3E}">
        <p14:creationId xmlns:p14="http://schemas.microsoft.com/office/powerpoint/2010/main" val="1217709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 Ephesians 4:18</a:t>
            </a:r>
          </a:p>
          <a:p>
            <a:r>
              <a:rPr lang="en-US" dirty="0" smtClean="0"/>
              <a:t>d. In practical terms Paul wants the Gentiles to “turn from heathenism and superstition</a:t>
            </a:r>
          </a:p>
          <a:p>
            <a:r>
              <a:rPr lang="en-US" dirty="0" smtClean="0"/>
              <a:t>to the knowledge and worship of the true God.”</a:t>
            </a:r>
          </a:p>
          <a:p>
            <a:r>
              <a:rPr lang="en-US" b="1" u="sng" dirty="0" smtClean="0"/>
              <a:t>Colossians 1:13.</a:t>
            </a:r>
            <a:endParaRPr lang="en-US" b="1" u="sng" dirty="0"/>
          </a:p>
        </p:txBody>
      </p:sp>
      <p:sp>
        <p:nvSpPr>
          <p:cNvPr id="4" name="Slide Number Placeholder 3"/>
          <p:cNvSpPr>
            <a:spLocks noGrp="1"/>
          </p:cNvSpPr>
          <p:nvPr>
            <p:ph type="sldNum" sz="quarter" idx="10"/>
          </p:nvPr>
        </p:nvSpPr>
        <p:spPr/>
        <p:txBody>
          <a:bodyPr/>
          <a:lstStyle/>
          <a:p>
            <a:fld id="{6DFD7519-4ED8-4B68-8B2E-845A54461109}" type="slidenum">
              <a:rPr lang="en-US" smtClean="0"/>
              <a:t>16</a:t>
            </a:fld>
            <a:endParaRPr lang="en-US"/>
          </a:p>
        </p:txBody>
      </p:sp>
    </p:spTree>
    <p:extLst>
      <p:ext uri="{BB962C8B-B14F-4D97-AF65-F5344CB8AC3E}">
        <p14:creationId xmlns:p14="http://schemas.microsoft.com/office/powerpoint/2010/main" val="30871508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This means "to cause them to come away from being under Satan's power and to enter</a:t>
            </a:r>
          </a:p>
          <a:p>
            <a:r>
              <a:rPr lang="en-US" dirty="0" smtClean="0"/>
              <a:t>into being under God's power" or "to cause them to leave the place where Satan rules</a:t>
            </a:r>
          </a:p>
          <a:p>
            <a:r>
              <a:rPr lang="en-US" dirty="0" smtClean="0"/>
              <a:t>and to come to the place where God rules."</a:t>
            </a:r>
          </a:p>
          <a:p>
            <a:r>
              <a:rPr lang="en-US" b="1" u="sng" dirty="0" smtClean="0"/>
              <a:t>b. II Corinthians 11:14-15</a:t>
            </a:r>
          </a:p>
          <a:p>
            <a:endParaRPr lang="en-US" dirty="0"/>
          </a:p>
        </p:txBody>
      </p:sp>
      <p:sp>
        <p:nvSpPr>
          <p:cNvPr id="4" name="Slide Number Placeholder 3"/>
          <p:cNvSpPr>
            <a:spLocks noGrp="1"/>
          </p:cNvSpPr>
          <p:nvPr>
            <p:ph type="sldNum" sz="quarter" idx="10"/>
          </p:nvPr>
        </p:nvSpPr>
        <p:spPr/>
        <p:txBody>
          <a:bodyPr/>
          <a:lstStyle/>
          <a:p>
            <a:fld id="{6DFD7519-4ED8-4B68-8B2E-845A54461109}" type="slidenum">
              <a:rPr lang="en-US" smtClean="0"/>
              <a:t>17</a:t>
            </a:fld>
            <a:endParaRPr lang="en-US"/>
          </a:p>
        </p:txBody>
      </p:sp>
    </p:spTree>
    <p:extLst>
      <p:ext uri="{BB962C8B-B14F-4D97-AF65-F5344CB8AC3E}">
        <p14:creationId xmlns:p14="http://schemas.microsoft.com/office/powerpoint/2010/main" val="36336342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This means "to cause them to come away from being under Satan's power and to enter</a:t>
            </a:r>
          </a:p>
          <a:p>
            <a:r>
              <a:rPr lang="en-US" dirty="0" smtClean="0"/>
              <a:t>into being under God's power" or "to cause them to leave the place where Satan rules</a:t>
            </a:r>
          </a:p>
          <a:p>
            <a:r>
              <a:rPr lang="en-US" dirty="0" smtClean="0"/>
              <a:t>and to come to the place where God rules."</a:t>
            </a:r>
          </a:p>
          <a:p>
            <a:r>
              <a:rPr lang="en-US" dirty="0" smtClean="0"/>
              <a:t>b. II Corinthians 11:14-15</a:t>
            </a:r>
          </a:p>
          <a:p>
            <a:r>
              <a:rPr lang="en-US" b="1" u="sng" dirty="0" smtClean="0"/>
              <a:t>c. II Thessalonians 2:9-12</a:t>
            </a:r>
            <a:endParaRPr lang="en-US" b="1" u="sng" dirty="0"/>
          </a:p>
        </p:txBody>
      </p:sp>
      <p:sp>
        <p:nvSpPr>
          <p:cNvPr id="4" name="Slide Number Placeholder 3"/>
          <p:cNvSpPr>
            <a:spLocks noGrp="1"/>
          </p:cNvSpPr>
          <p:nvPr>
            <p:ph type="sldNum" sz="quarter" idx="10"/>
          </p:nvPr>
        </p:nvSpPr>
        <p:spPr/>
        <p:txBody>
          <a:bodyPr/>
          <a:lstStyle/>
          <a:p>
            <a:fld id="{6DFD7519-4ED8-4B68-8B2E-845A54461109}" type="slidenum">
              <a:rPr lang="en-US" smtClean="0"/>
              <a:t>18</a:t>
            </a:fld>
            <a:endParaRPr lang="en-US"/>
          </a:p>
        </p:txBody>
      </p:sp>
    </p:spTree>
    <p:extLst>
      <p:ext uri="{BB962C8B-B14F-4D97-AF65-F5344CB8AC3E}">
        <p14:creationId xmlns:p14="http://schemas.microsoft.com/office/powerpoint/2010/main" val="37031747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This means "to cause them to come away from being under Satan's power and to enter</a:t>
            </a:r>
          </a:p>
          <a:p>
            <a:r>
              <a:rPr lang="en-US" dirty="0" smtClean="0"/>
              <a:t>into being under God's power" or "to cause them to leave the place where Satan rules</a:t>
            </a:r>
          </a:p>
          <a:p>
            <a:r>
              <a:rPr lang="en-US" dirty="0" smtClean="0"/>
              <a:t>and to come to the place where God rules."</a:t>
            </a:r>
          </a:p>
          <a:p>
            <a:r>
              <a:rPr lang="en-US" dirty="0" smtClean="0"/>
              <a:t>b. II Corinthians 11:14-15</a:t>
            </a:r>
          </a:p>
          <a:p>
            <a:r>
              <a:rPr lang="en-US" b="1" u="sng" dirty="0" smtClean="0"/>
              <a:t>c. II Thessalonians 2:9-12</a:t>
            </a:r>
          </a:p>
          <a:p>
            <a:endParaRPr lang="en-US" dirty="0"/>
          </a:p>
        </p:txBody>
      </p:sp>
      <p:sp>
        <p:nvSpPr>
          <p:cNvPr id="4" name="Slide Number Placeholder 3"/>
          <p:cNvSpPr>
            <a:spLocks noGrp="1"/>
          </p:cNvSpPr>
          <p:nvPr>
            <p:ph type="sldNum" sz="quarter" idx="10"/>
          </p:nvPr>
        </p:nvSpPr>
        <p:spPr/>
        <p:txBody>
          <a:bodyPr/>
          <a:lstStyle/>
          <a:p>
            <a:fld id="{6DFD7519-4ED8-4B68-8B2E-845A54461109}" type="slidenum">
              <a:rPr lang="en-US" smtClean="0"/>
              <a:t>19</a:t>
            </a:fld>
            <a:endParaRPr lang="en-US"/>
          </a:p>
        </p:txBody>
      </p:sp>
    </p:spTree>
    <p:extLst>
      <p:ext uri="{BB962C8B-B14F-4D97-AF65-F5344CB8AC3E}">
        <p14:creationId xmlns:p14="http://schemas.microsoft.com/office/powerpoint/2010/main" val="1429564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Today, everyone can have forgiveness of sins. (</a:t>
            </a:r>
            <a:r>
              <a:rPr lang="en-US" b="1" u="sng" dirty="0" smtClean="0"/>
              <a:t>Mark 16:15,16</a:t>
            </a:r>
            <a:r>
              <a:rPr lang="en-US" dirty="0" smtClean="0"/>
              <a:t>; Acts 2:38)</a:t>
            </a:r>
          </a:p>
          <a:p>
            <a:r>
              <a:rPr lang="en-US" dirty="0" smtClean="0"/>
              <a:t>b. However, they can never have forgiveness, if they remain in ignorance.</a:t>
            </a:r>
          </a:p>
          <a:p>
            <a:endParaRPr lang="en-US" dirty="0"/>
          </a:p>
        </p:txBody>
      </p:sp>
      <p:sp>
        <p:nvSpPr>
          <p:cNvPr id="4" name="Slide Number Placeholder 3"/>
          <p:cNvSpPr>
            <a:spLocks noGrp="1"/>
          </p:cNvSpPr>
          <p:nvPr>
            <p:ph type="sldNum" sz="quarter" idx="10"/>
          </p:nvPr>
        </p:nvSpPr>
        <p:spPr/>
        <p:txBody>
          <a:bodyPr/>
          <a:lstStyle/>
          <a:p>
            <a:fld id="{6DFD7519-4ED8-4B68-8B2E-845A54461109}" type="slidenum">
              <a:rPr lang="en-US" smtClean="0"/>
              <a:t>20</a:t>
            </a:fld>
            <a:endParaRPr lang="en-US"/>
          </a:p>
        </p:txBody>
      </p:sp>
    </p:spTree>
    <p:extLst>
      <p:ext uri="{BB962C8B-B14F-4D97-AF65-F5344CB8AC3E}">
        <p14:creationId xmlns:p14="http://schemas.microsoft.com/office/powerpoint/2010/main" val="971884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eriod"/>
            </a:pPr>
            <a:r>
              <a:rPr lang="en-US" dirty="0" smtClean="0"/>
              <a:t>This word means an eyewitness of Jesus Christ. </a:t>
            </a:r>
            <a:r>
              <a:rPr lang="en-US" b="1" u="sng" dirty="0" smtClean="0"/>
              <a:t>(I Cor. 9:1</a:t>
            </a:r>
            <a:r>
              <a:rPr lang="en-US" b="0" u="none" dirty="0" smtClean="0"/>
              <a:t>; Acts 1:21,22)</a:t>
            </a:r>
          </a:p>
          <a:p>
            <a:pPr marL="0" indent="0">
              <a:buNone/>
            </a:pPr>
            <a:r>
              <a:rPr lang="en-US" b="1" u="sng" dirty="0" smtClean="0"/>
              <a:t>Next Slide</a:t>
            </a:r>
          </a:p>
        </p:txBody>
      </p:sp>
      <p:sp>
        <p:nvSpPr>
          <p:cNvPr id="4" name="Slide Number Placeholder 3"/>
          <p:cNvSpPr>
            <a:spLocks noGrp="1"/>
          </p:cNvSpPr>
          <p:nvPr>
            <p:ph type="sldNum" sz="quarter" idx="10"/>
          </p:nvPr>
        </p:nvSpPr>
        <p:spPr/>
        <p:txBody>
          <a:bodyPr/>
          <a:lstStyle/>
          <a:p>
            <a:fld id="{6DFD7519-4ED8-4B68-8B2E-845A54461109}" type="slidenum">
              <a:rPr lang="en-US" smtClean="0"/>
              <a:t>3</a:t>
            </a:fld>
            <a:endParaRPr lang="en-US"/>
          </a:p>
        </p:txBody>
      </p:sp>
    </p:spTree>
    <p:extLst>
      <p:ext uri="{BB962C8B-B14F-4D97-AF65-F5344CB8AC3E}">
        <p14:creationId xmlns:p14="http://schemas.microsoft.com/office/powerpoint/2010/main" val="204432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This word means an eyewitness of Jesus Christ. (I Cor. 9:1; </a:t>
            </a:r>
            <a:r>
              <a:rPr lang="en-US" b="1" u="sng" dirty="0" smtClean="0"/>
              <a:t>Acts 1:21,22</a:t>
            </a:r>
            <a:r>
              <a:rPr lang="en-US" dirty="0" smtClean="0"/>
              <a:t>)</a:t>
            </a:r>
          </a:p>
          <a:p>
            <a:r>
              <a:rPr lang="en-US" dirty="0" smtClean="0"/>
              <a:t>b. We use the word wrongly when we talk about being witnesses today.</a:t>
            </a:r>
          </a:p>
          <a:p>
            <a:r>
              <a:rPr lang="en-US" dirty="0" smtClean="0"/>
              <a:t>c. In the text:</a:t>
            </a:r>
          </a:p>
          <a:p>
            <a:r>
              <a:rPr lang="en-US" dirty="0" smtClean="0"/>
              <a:t>1). To make you a witness of these things which you have seen.</a:t>
            </a:r>
          </a:p>
          <a:p>
            <a:r>
              <a:rPr lang="en-US" dirty="0" smtClean="0"/>
              <a:t>2). And of those things in the which I will appear to you.</a:t>
            </a:r>
          </a:p>
          <a:p>
            <a:r>
              <a:rPr lang="en-US" dirty="0" smtClean="0"/>
              <a:t>d. So, the idea is that, in the absence of the written word, Paul will be an eyewitness of</a:t>
            </a:r>
          </a:p>
          <a:p>
            <a:r>
              <a:rPr lang="en-US" dirty="0" smtClean="0"/>
              <a:t>the resurrection of Christ, and on this basis preach the gospel to the people.</a:t>
            </a:r>
          </a:p>
          <a:p>
            <a:r>
              <a:rPr lang="en-US" b="1" u="sng" dirty="0" smtClean="0"/>
              <a:t>Next Slide</a:t>
            </a:r>
          </a:p>
          <a:p>
            <a:endParaRPr lang="en-US" dirty="0"/>
          </a:p>
        </p:txBody>
      </p:sp>
      <p:sp>
        <p:nvSpPr>
          <p:cNvPr id="4" name="Slide Number Placeholder 3"/>
          <p:cNvSpPr>
            <a:spLocks noGrp="1"/>
          </p:cNvSpPr>
          <p:nvPr>
            <p:ph type="sldNum" sz="quarter" idx="10"/>
          </p:nvPr>
        </p:nvSpPr>
        <p:spPr/>
        <p:txBody>
          <a:bodyPr/>
          <a:lstStyle/>
          <a:p>
            <a:fld id="{6DFD7519-4ED8-4B68-8B2E-845A54461109}" type="slidenum">
              <a:rPr lang="en-US" smtClean="0"/>
              <a:t>4</a:t>
            </a:fld>
            <a:endParaRPr lang="en-US"/>
          </a:p>
        </p:txBody>
      </p:sp>
    </p:spTree>
    <p:extLst>
      <p:ext uri="{BB962C8B-B14F-4D97-AF65-F5344CB8AC3E}">
        <p14:creationId xmlns:p14="http://schemas.microsoft.com/office/powerpoint/2010/main" val="2203186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The people would be the Jews.</a:t>
            </a:r>
          </a:p>
          <a:p>
            <a:r>
              <a:rPr lang="en-US" dirty="0" smtClean="0"/>
              <a:t>b</a:t>
            </a:r>
            <a:r>
              <a:rPr lang="en-US" b="1" u="sng" dirty="0" smtClean="0"/>
              <a:t>. Acts 9:15</a:t>
            </a:r>
          </a:p>
          <a:p>
            <a:endParaRPr lang="en-US" dirty="0"/>
          </a:p>
        </p:txBody>
      </p:sp>
      <p:sp>
        <p:nvSpPr>
          <p:cNvPr id="4" name="Slide Number Placeholder 3"/>
          <p:cNvSpPr>
            <a:spLocks noGrp="1"/>
          </p:cNvSpPr>
          <p:nvPr>
            <p:ph type="sldNum" sz="quarter" idx="10"/>
          </p:nvPr>
        </p:nvSpPr>
        <p:spPr/>
        <p:txBody>
          <a:bodyPr/>
          <a:lstStyle/>
          <a:p>
            <a:fld id="{6DFD7519-4ED8-4B68-8B2E-845A54461109}" type="slidenum">
              <a:rPr lang="en-US" smtClean="0"/>
              <a:t>5</a:t>
            </a:fld>
            <a:endParaRPr lang="en-US"/>
          </a:p>
        </p:txBody>
      </p:sp>
    </p:spTree>
    <p:extLst>
      <p:ext uri="{BB962C8B-B14F-4D97-AF65-F5344CB8AC3E}">
        <p14:creationId xmlns:p14="http://schemas.microsoft.com/office/powerpoint/2010/main" val="2284763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 One only has to read a passage like </a:t>
            </a:r>
            <a:r>
              <a:rPr lang="en-US" b="1" u="sng" dirty="0" smtClean="0"/>
              <a:t>II Corinthians 11:23-28</a:t>
            </a:r>
            <a:r>
              <a:rPr lang="en-US" dirty="0" smtClean="0"/>
              <a:t>, to see the deliverance of</a:t>
            </a:r>
          </a:p>
          <a:p>
            <a:r>
              <a:rPr lang="en-US" dirty="0" smtClean="0"/>
              <a:t>the Lord for Paul.</a:t>
            </a:r>
          </a:p>
          <a:p>
            <a:endParaRPr lang="en-US" dirty="0"/>
          </a:p>
        </p:txBody>
      </p:sp>
      <p:sp>
        <p:nvSpPr>
          <p:cNvPr id="4" name="Slide Number Placeholder 3"/>
          <p:cNvSpPr>
            <a:spLocks noGrp="1"/>
          </p:cNvSpPr>
          <p:nvPr>
            <p:ph type="sldNum" sz="quarter" idx="10"/>
          </p:nvPr>
        </p:nvSpPr>
        <p:spPr/>
        <p:txBody>
          <a:bodyPr/>
          <a:lstStyle/>
          <a:p>
            <a:fld id="{6DFD7519-4ED8-4B68-8B2E-845A54461109}" type="slidenum">
              <a:rPr lang="en-US" smtClean="0"/>
              <a:t>6</a:t>
            </a:fld>
            <a:endParaRPr lang="en-US"/>
          </a:p>
        </p:txBody>
      </p:sp>
    </p:spTree>
    <p:extLst>
      <p:ext uri="{BB962C8B-B14F-4D97-AF65-F5344CB8AC3E}">
        <p14:creationId xmlns:p14="http://schemas.microsoft.com/office/powerpoint/2010/main" val="25597403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c. One only has to read a passage like </a:t>
            </a:r>
            <a:r>
              <a:rPr kumimoji="0" lang="en-US" sz="1200" b="1" i="0" u="sng" strike="noStrike" kern="1200" cap="none" spc="0" normalizeH="0" baseline="0" noProof="0" dirty="0" smtClean="0">
                <a:ln>
                  <a:noFill/>
                </a:ln>
                <a:solidFill>
                  <a:prstClr val="black"/>
                </a:solidFill>
                <a:effectLst/>
                <a:uLnTx/>
                <a:uFillTx/>
                <a:latin typeface="+mn-lt"/>
                <a:ea typeface="+mn-ea"/>
                <a:cs typeface="+mn-cs"/>
              </a:rPr>
              <a:t>II Corinthians 11:23-28</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to see the deliverance of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 Lord for Paul.</a:t>
            </a:r>
          </a:p>
          <a:p>
            <a:endParaRPr lang="en-US" dirty="0"/>
          </a:p>
        </p:txBody>
      </p:sp>
      <p:sp>
        <p:nvSpPr>
          <p:cNvPr id="4" name="Slide Number Placeholder 3"/>
          <p:cNvSpPr>
            <a:spLocks noGrp="1"/>
          </p:cNvSpPr>
          <p:nvPr>
            <p:ph type="sldNum" sz="quarter" idx="10"/>
          </p:nvPr>
        </p:nvSpPr>
        <p:spPr/>
        <p:txBody>
          <a:bodyPr/>
          <a:lstStyle/>
          <a:p>
            <a:fld id="{6DFD7519-4ED8-4B68-8B2E-845A54461109}" type="slidenum">
              <a:rPr lang="en-US" smtClean="0"/>
              <a:t>7</a:t>
            </a:fld>
            <a:endParaRPr lang="en-US"/>
          </a:p>
        </p:txBody>
      </p:sp>
    </p:spTree>
    <p:extLst>
      <p:ext uri="{BB962C8B-B14F-4D97-AF65-F5344CB8AC3E}">
        <p14:creationId xmlns:p14="http://schemas.microsoft.com/office/powerpoint/2010/main" val="35471478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c. One only has to read a passage like </a:t>
            </a:r>
            <a:r>
              <a:rPr kumimoji="0" lang="en-US" sz="1200" b="1" i="0" u="sng" strike="noStrike" kern="1200" cap="none" spc="0" normalizeH="0" baseline="0" noProof="0" dirty="0" smtClean="0">
                <a:ln>
                  <a:noFill/>
                </a:ln>
                <a:solidFill>
                  <a:prstClr val="black"/>
                </a:solidFill>
                <a:effectLst/>
                <a:uLnTx/>
                <a:uFillTx/>
                <a:latin typeface="+mn-lt"/>
                <a:ea typeface="+mn-ea"/>
                <a:cs typeface="+mn-cs"/>
              </a:rPr>
              <a:t>II Corinthians 11:23-28</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to see the deliverance of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 Lord for Paul.</a:t>
            </a:r>
          </a:p>
          <a:p>
            <a:endParaRPr lang="en-US" dirty="0"/>
          </a:p>
        </p:txBody>
      </p:sp>
      <p:sp>
        <p:nvSpPr>
          <p:cNvPr id="4" name="Slide Number Placeholder 3"/>
          <p:cNvSpPr>
            <a:spLocks noGrp="1"/>
          </p:cNvSpPr>
          <p:nvPr>
            <p:ph type="sldNum" sz="quarter" idx="10"/>
          </p:nvPr>
        </p:nvSpPr>
        <p:spPr/>
        <p:txBody>
          <a:bodyPr/>
          <a:lstStyle/>
          <a:p>
            <a:fld id="{6DFD7519-4ED8-4B68-8B2E-845A54461109}" type="slidenum">
              <a:rPr lang="en-US" smtClean="0"/>
              <a:t>8</a:t>
            </a:fld>
            <a:endParaRPr lang="en-US"/>
          </a:p>
        </p:txBody>
      </p:sp>
    </p:spTree>
    <p:extLst>
      <p:ext uri="{BB962C8B-B14F-4D97-AF65-F5344CB8AC3E}">
        <p14:creationId xmlns:p14="http://schemas.microsoft.com/office/powerpoint/2010/main" val="42894569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Wherever the providence of God might send him, God would deliver him.</a:t>
            </a:r>
          </a:p>
          <a:p>
            <a:r>
              <a:rPr lang="en-US" dirty="0" smtClean="0"/>
              <a:t>b. Paul came in contact with many Gentiles because he mainly worked with them.</a:t>
            </a:r>
          </a:p>
          <a:p>
            <a:r>
              <a:rPr lang="en-US" b="1" u="sng" dirty="0" smtClean="0"/>
              <a:t>Next Slide</a:t>
            </a:r>
            <a:endParaRPr lang="en-US" b="1" u="sng" dirty="0"/>
          </a:p>
        </p:txBody>
      </p:sp>
      <p:sp>
        <p:nvSpPr>
          <p:cNvPr id="4" name="Slide Number Placeholder 3"/>
          <p:cNvSpPr>
            <a:spLocks noGrp="1"/>
          </p:cNvSpPr>
          <p:nvPr>
            <p:ph type="sldNum" sz="quarter" idx="10"/>
          </p:nvPr>
        </p:nvSpPr>
        <p:spPr/>
        <p:txBody>
          <a:bodyPr/>
          <a:lstStyle/>
          <a:p>
            <a:fld id="{6DFD7519-4ED8-4B68-8B2E-845A54461109}" type="slidenum">
              <a:rPr lang="en-US" smtClean="0"/>
              <a:t>9</a:t>
            </a:fld>
            <a:endParaRPr lang="en-US"/>
          </a:p>
        </p:txBody>
      </p:sp>
    </p:spTree>
    <p:extLst>
      <p:ext uri="{BB962C8B-B14F-4D97-AF65-F5344CB8AC3E}">
        <p14:creationId xmlns:p14="http://schemas.microsoft.com/office/powerpoint/2010/main" val="4238761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He was to preach the same gospel to the Gentiles that he preached to the Jews. </a:t>
            </a:r>
          </a:p>
          <a:p>
            <a:r>
              <a:rPr lang="en-US" b="1" u="sng" dirty="0" smtClean="0"/>
              <a:t>Acts 9:15</a:t>
            </a:r>
            <a:endParaRPr lang="en-US" b="1" u="sng" dirty="0"/>
          </a:p>
        </p:txBody>
      </p:sp>
      <p:sp>
        <p:nvSpPr>
          <p:cNvPr id="4" name="Slide Number Placeholder 3"/>
          <p:cNvSpPr>
            <a:spLocks noGrp="1"/>
          </p:cNvSpPr>
          <p:nvPr>
            <p:ph type="sldNum" sz="quarter" idx="10"/>
          </p:nvPr>
        </p:nvSpPr>
        <p:spPr/>
        <p:txBody>
          <a:bodyPr/>
          <a:lstStyle/>
          <a:p>
            <a:fld id="{6DFD7519-4ED8-4B68-8B2E-845A54461109}" type="slidenum">
              <a:rPr lang="en-US" smtClean="0"/>
              <a:t>10</a:t>
            </a:fld>
            <a:endParaRPr lang="en-US"/>
          </a:p>
        </p:txBody>
      </p:sp>
    </p:spTree>
    <p:extLst>
      <p:ext uri="{BB962C8B-B14F-4D97-AF65-F5344CB8AC3E}">
        <p14:creationId xmlns:p14="http://schemas.microsoft.com/office/powerpoint/2010/main" val="430505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1/21/2017</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1/21/2017</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1/21/2017</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9861" y="948072"/>
            <a:ext cx="10392243" cy="2541431"/>
          </a:xfrm>
        </p:spPr>
        <p:txBody>
          <a:bodyPr>
            <a:normAutofit fontScale="90000"/>
          </a:bodyPr>
          <a:lstStyle/>
          <a:p>
            <a:r>
              <a:rPr lang="en-US" dirty="0">
                <a:effectLst>
                  <a:outerShdw blurRad="38100" dist="38100" dir="2700000" algn="tl">
                    <a:srgbClr val="000000">
                      <a:alpha val="43137"/>
                    </a:srgbClr>
                  </a:outerShdw>
                </a:effectLst>
                <a:latin typeface="Baskerville Old Face" panose="02020602080505020303" pitchFamily="18" charset="0"/>
              </a:rPr>
              <a:t>The Purpose of Christ appearing to Saul</a:t>
            </a:r>
          </a:p>
        </p:txBody>
      </p:sp>
    </p:spTree>
    <p:extLst>
      <p:ext uri="{BB962C8B-B14F-4D97-AF65-F5344CB8AC3E}">
        <p14:creationId xmlns:p14="http://schemas.microsoft.com/office/powerpoint/2010/main" val="4704241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8544" y="1160469"/>
            <a:ext cx="10349344" cy="714067"/>
          </a:xfrm>
        </p:spPr>
        <p:txBody>
          <a:bodyPr>
            <a:normAutofit/>
          </a:bodyPr>
          <a:lstStyle/>
          <a:p>
            <a:pPr algn="ctr"/>
            <a:r>
              <a:rPr lang="en-US" sz="4000" u="sng" dirty="0">
                <a:effectLst>
                  <a:outerShdw blurRad="38100" dist="38100" dir="2700000" algn="tl">
                    <a:srgbClr val="000000">
                      <a:alpha val="43137"/>
                    </a:srgbClr>
                  </a:outerShdw>
                </a:effectLst>
                <a:latin typeface="Baskerville Old Face" panose="02020602080505020303" pitchFamily="18" charset="0"/>
              </a:rPr>
              <a:t>To </a:t>
            </a:r>
            <a:r>
              <a:rPr lang="en-US" sz="4000" u="sng" dirty="0" smtClean="0">
                <a:effectLst>
                  <a:outerShdw blurRad="38100" dist="38100" dir="2700000" algn="tl">
                    <a:srgbClr val="000000">
                      <a:alpha val="43137"/>
                    </a:srgbClr>
                  </a:outerShdw>
                </a:effectLst>
                <a:latin typeface="Baskerville Old Face" panose="02020602080505020303" pitchFamily="18" charset="0"/>
              </a:rPr>
              <a:t>send him to the </a:t>
            </a:r>
            <a:r>
              <a:rPr lang="en-US" sz="4000" u="sng" dirty="0">
                <a:effectLst>
                  <a:outerShdw blurRad="38100" dist="38100" dir="2700000" algn="tl">
                    <a:srgbClr val="000000">
                      <a:alpha val="43137"/>
                    </a:srgbClr>
                  </a:outerShdw>
                </a:effectLst>
                <a:latin typeface="Baskerville Old Face" panose="02020602080505020303" pitchFamily="18" charset="0"/>
              </a:rPr>
              <a:t>Gentiles.</a:t>
            </a:r>
          </a:p>
        </p:txBody>
      </p:sp>
      <p:sp>
        <p:nvSpPr>
          <p:cNvPr id="3" name="Content Placeholder 2"/>
          <p:cNvSpPr>
            <a:spLocks noGrp="1"/>
          </p:cNvSpPr>
          <p:nvPr>
            <p:ph idx="1"/>
          </p:nvPr>
        </p:nvSpPr>
        <p:spPr>
          <a:xfrm>
            <a:off x="1451579" y="2015732"/>
            <a:ext cx="9603275" cy="3979823"/>
          </a:xfrm>
        </p:spPr>
        <p:txBody>
          <a:bodyPr>
            <a:normAutofit/>
          </a:bodyPr>
          <a:lstStyle/>
          <a:p>
            <a:pPr marL="0" indent="0">
              <a:buNone/>
            </a:pPr>
            <a:r>
              <a:rPr lang="en-US" sz="3200" dirty="0">
                <a:latin typeface="Baskerville Old Face" panose="02020602080505020303" pitchFamily="18" charset="0"/>
              </a:rPr>
              <a:t>how that by revelation He made known to me the mystery (as I have briefly written already, 4  by which, when you read, you may understand my knowledge in the mystery of Christ), 5  which in other ages was not made known to the sons of men, as it has now been revealed by the Spirit to His holy apostles and prophets</a:t>
            </a:r>
            <a:r>
              <a:rPr lang="en-US" sz="3200" dirty="0" smtClean="0">
                <a:latin typeface="Baskerville Old Face" panose="02020602080505020303" pitchFamily="18" charset="0"/>
              </a:rPr>
              <a:t>:</a:t>
            </a:r>
            <a:endParaRPr lang="en-US" sz="3200" dirty="0">
              <a:latin typeface="Baskerville Old Face" panose="02020602080505020303" pitchFamily="18" charset="0"/>
            </a:endParaRPr>
          </a:p>
        </p:txBody>
      </p:sp>
    </p:spTree>
    <p:extLst>
      <p:ext uri="{BB962C8B-B14F-4D97-AF65-F5344CB8AC3E}">
        <p14:creationId xmlns:p14="http://schemas.microsoft.com/office/powerpoint/2010/main" val="1326351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8544" y="1160469"/>
            <a:ext cx="10349344" cy="714067"/>
          </a:xfrm>
        </p:spPr>
        <p:txBody>
          <a:bodyPr>
            <a:normAutofit/>
          </a:bodyPr>
          <a:lstStyle/>
          <a:p>
            <a:pPr algn="ctr"/>
            <a:r>
              <a:rPr lang="en-US" sz="4000" u="sng" dirty="0">
                <a:effectLst>
                  <a:outerShdw blurRad="38100" dist="38100" dir="2700000" algn="tl">
                    <a:srgbClr val="000000">
                      <a:alpha val="43137"/>
                    </a:srgbClr>
                  </a:outerShdw>
                </a:effectLst>
                <a:latin typeface="Baskerville Old Face" panose="02020602080505020303" pitchFamily="18" charset="0"/>
              </a:rPr>
              <a:t>To deliver him from the Gentiles.</a:t>
            </a:r>
          </a:p>
        </p:txBody>
      </p:sp>
      <p:sp>
        <p:nvSpPr>
          <p:cNvPr id="3" name="Content Placeholder 2"/>
          <p:cNvSpPr>
            <a:spLocks noGrp="1"/>
          </p:cNvSpPr>
          <p:nvPr>
            <p:ph idx="1"/>
          </p:nvPr>
        </p:nvSpPr>
        <p:spPr>
          <a:xfrm>
            <a:off x="1451579" y="2015732"/>
            <a:ext cx="9603275" cy="3979823"/>
          </a:xfrm>
        </p:spPr>
        <p:txBody>
          <a:bodyPr>
            <a:normAutofit/>
          </a:bodyPr>
          <a:lstStyle/>
          <a:p>
            <a:pPr marL="0" indent="0">
              <a:buNone/>
            </a:pPr>
            <a:r>
              <a:rPr lang="en-US" sz="3200" dirty="0" smtClean="0">
                <a:latin typeface="Baskerville Old Face" panose="02020602080505020303" pitchFamily="18" charset="0"/>
              </a:rPr>
              <a:t>that </a:t>
            </a:r>
            <a:r>
              <a:rPr lang="en-US" sz="3200" dirty="0">
                <a:latin typeface="Baskerville Old Face" panose="02020602080505020303" pitchFamily="18" charset="0"/>
              </a:rPr>
              <a:t>the Gentiles should be fellow heirs, of the same body, and partakers of His promise in Christ through the gospel, </a:t>
            </a:r>
            <a:endParaRPr lang="en-US" sz="3200" dirty="0" smtClean="0">
              <a:latin typeface="Baskerville Old Face" panose="02020602080505020303" pitchFamily="18" charset="0"/>
            </a:endParaRPr>
          </a:p>
          <a:p>
            <a:pPr marL="0" indent="0">
              <a:buNone/>
            </a:pPr>
            <a:r>
              <a:rPr lang="en-US" sz="3200" dirty="0" smtClean="0">
                <a:latin typeface="Baskerville Old Face" panose="02020602080505020303" pitchFamily="18" charset="0"/>
              </a:rPr>
              <a:t>Ephesians </a:t>
            </a:r>
            <a:r>
              <a:rPr lang="en-US" sz="3200" dirty="0">
                <a:latin typeface="Baskerville Old Face" panose="02020602080505020303" pitchFamily="18" charset="0"/>
              </a:rPr>
              <a:t>3:3-6</a:t>
            </a:r>
          </a:p>
        </p:txBody>
      </p:sp>
    </p:spTree>
    <p:extLst>
      <p:ext uri="{BB962C8B-B14F-4D97-AF65-F5344CB8AC3E}">
        <p14:creationId xmlns:p14="http://schemas.microsoft.com/office/powerpoint/2010/main" val="17735913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8544" y="1160469"/>
            <a:ext cx="10349344" cy="714067"/>
          </a:xfrm>
        </p:spPr>
        <p:txBody>
          <a:bodyPr>
            <a:normAutofit/>
          </a:bodyPr>
          <a:lstStyle/>
          <a:p>
            <a:pPr algn="ctr"/>
            <a:r>
              <a:rPr lang="en-US" sz="4000" u="sng" dirty="0">
                <a:effectLst>
                  <a:outerShdw blurRad="38100" dist="38100" dir="2700000" algn="tl">
                    <a:srgbClr val="000000">
                      <a:alpha val="43137"/>
                    </a:srgbClr>
                  </a:outerShdw>
                </a:effectLst>
                <a:latin typeface="Baskerville Old Face" panose="02020602080505020303" pitchFamily="18" charset="0"/>
              </a:rPr>
              <a:t>To open their </a:t>
            </a:r>
            <a:r>
              <a:rPr lang="en-US" sz="4000" u="sng" dirty="0" smtClean="0">
                <a:effectLst>
                  <a:outerShdw blurRad="38100" dist="38100" dir="2700000" algn="tl">
                    <a:srgbClr val="000000">
                      <a:alpha val="43137"/>
                    </a:srgbClr>
                  </a:outerShdw>
                </a:effectLst>
                <a:latin typeface="Baskerville Old Face" panose="02020602080505020303" pitchFamily="18" charset="0"/>
              </a:rPr>
              <a:t>eyes</a:t>
            </a:r>
            <a:endParaRPr lang="en-US" sz="4000" u="sng" dirty="0">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451579" y="2015732"/>
            <a:ext cx="9603275" cy="3979823"/>
          </a:xfrm>
        </p:spPr>
        <p:txBody>
          <a:bodyPr>
            <a:normAutofit/>
          </a:bodyPr>
          <a:lstStyle/>
          <a:p>
            <a:pPr marL="0" indent="0">
              <a:buNone/>
            </a:pPr>
            <a:r>
              <a:rPr lang="en-US" sz="3200" dirty="0" smtClean="0">
                <a:latin typeface="Baskerville Old Face" panose="02020602080505020303" pitchFamily="18" charset="0"/>
              </a:rPr>
              <a:t>“O </a:t>
            </a:r>
            <a:r>
              <a:rPr lang="en-US" sz="3200" dirty="0">
                <a:latin typeface="Baskerville Old Face" panose="02020602080505020303" pitchFamily="18" charset="0"/>
              </a:rPr>
              <a:t>Jerusalem, Jerusalem, the one who kills the prophets and stones those who are sent to her! How often I wanted to gather your children together, as a hen gathers her chicks under her wings, but you were not willing! </a:t>
            </a:r>
            <a:endParaRPr lang="en-US" sz="3200" dirty="0" smtClean="0">
              <a:latin typeface="Baskerville Old Face" panose="02020602080505020303" pitchFamily="18" charset="0"/>
            </a:endParaRPr>
          </a:p>
          <a:p>
            <a:pPr marL="0" indent="0">
              <a:buNone/>
            </a:pPr>
            <a:r>
              <a:rPr lang="en-US" sz="3200" dirty="0" smtClean="0">
                <a:latin typeface="Baskerville Old Face" panose="02020602080505020303" pitchFamily="18" charset="0"/>
              </a:rPr>
              <a:t>Matthew </a:t>
            </a:r>
            <a:r>
              <a:rPr lang="en-US" sz="3200" dirty="0">
                <a:latin typeface="Baskerville Old Face" panose="02020602080505020303" pitchFamily="18" charset="0"/>
              </a:rPr>
              <a:t>23:37</a:t>
            </a:r>
          </a:p>
        </p:txBody>
      </p:sp>
    </p:spTree>
    <p:extLst>
      <p:ext uri="{BB962C8B-B14F-4D97-AF65-F5344CB8AC3E}">
        <p14:creationId xmlns:p14="http://schemas.microsoft.com/office/powerpoint/2010/main" val="1700785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8544" y="1160469"/>
            <a:ext cx="10349344" cy="714067"/>
          </a:xfrm>
        </p:spPr>
        <p:txBody>
          <a:bodyPr>
            <a:normAutofit/>
          </a:bodyPr>
          <a:lstStyle/>
          <a:p>
            <a:pPr algn="ctr"/>
            <a:r>
              <a:rPr lang="en-US" sz="4000" u="sng" dirty="0">
                <a:effectLst>
                  <a:outerShdw blurRad="38100" dist="38100" dir="2700000" algn="tl">
                    <a:srgbClr val="000000">
                      <a:alpha val="43137"/>
                    </a:srgbClr>
                  </a:outerShdw>
                </a:effectLst>
                <a:latin typeface="Baskerville Old Face" panose="02020602080505020303" pitchFamily="18" charset="0"/>
              </a:rPr>
              <a:t>To open their </a:t>
            </a:r>
            <a:r>
              <a:rPr lang="en-US" sz="4000" u="sng" dirty="0" smtClean="0">
                <a:effectLst>
                  <a:outerShdw blurRad="38100" dist="38100" dir="2700000" algn="tl">
                    <a:srgbClr val="000000">
                      <a:alpha val="43137"/>
                    </a:srgbClr>
                  </a:outerShdw>
                </a:effectLst>
                <a:latin typeface="Baskerville Old Face" panose="02020602080505020303" pitchFamily="18" charset="0"/>
              </a:rPr>
              <a:t>eyes</a:t>
            </a:r>
            <a:endParaRPr lang="en-US" sz="4000" u="sng" dirty="0">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451579" y="2015732"/>
            <a:ext cx="9603275" cy="3979823"/>
          </a:xfrm>
        </p:spPr>
        <p:txBody>
          <a:bodyPr>
            <a:normAutofit/>
          </a:bodyPr>
          <a:lstStyle/>
          <a:p>
            <a:pPr marL="0" indent="0">
              <a:buNone/>
            </a:pPr>
            <a:r>
              <a:rPr lang="en-US" sz="3200" dirty="0" smtClean="0">
                <a:latin typeface="Baskerville Old Face" panose="02020602080505020303" pitchFamily="18" charset="0"/>
              </a:rPr>
              <a:t>For </a:t>
            </a:r>
            <a:r>
              <a:rPr lang="en-US" sz="3200" dirty="0">
                <a:latin typeface="Baskerville Old Face" panose="02020602080505020303" pitchFamily="18" charset="0"/>
              </a:rPr>
              <a:t>the hearts of this people have grown </a:t>
            </a:r>
            <a:r>
              <a:rPr lang="en-US" sz="3200" dirty="0" smtClean="0">
                <a:latin typeface="Baskerville Old Face" panose="02020602080505020303" pitchFamily="18" charset="0"/>
              </a:rPr>
              <a:t>dull. Their </a:t>
            </a:r>
            <a:r>
              <a:rPr lang="en-US" sz="3200" dirty="0">
                <a:latin typeface="Baskerville Old Face" panose="02020602080505020303" pitchFamily="18" charset="0"/>
              </a:rPr>
              <a:t>ears are hard of </a:t>
            </a:r>
            <a:r>
              <a:rPr lang="en-US" sz="3200" dirty="0" smtClean="0">
                <a:latin typeface="Baskerville Old Face" panose="02020602080505020303" pitchFamily="18" charset="0"/>
              </a:rPr>
              <a:t>hearing, And </a:t>
            </a:r>
            <a:r>
              <a:rPr lang="en-US" sz="3200" dirty="0">
                <a:latin typeface="Baskerville Old Face" panose="02020602080505020303" pitchFamily="18" charset="0"/>
              </a:rPr>
              <a:t>their eyes they have closed,</a:t>
            </a:r>
          </a:p>
          <a:p>
            <a:pPr marL="0" indent="0">
              <a:buNone/>
            </a:pPr>
            <a:r>
              <a:rPr lang="en-US" sz="3200" dirty="0" smtClean="0">
                <a:latin typeface="Baskerville Old Face" panose="02020602080505020303" pitchFamily="18" charset="0"/>
              </a:rPr>
              <a:t>Lest </a:t>
            </a:r>
            <a:r>
              <a:rPr lang="en-US" sz="3200" dirty="0">
                <a:latin typeface="Baskerville Old Face" panose="02020602080505020303" pitchFamily="18" charset="0"/>
              </a:rPr>
              <a:t>they should see with their eyes and hear with their </a:t>
            </a:r>
            <a:r>
              <a:rPr lang="en-US" sz="3200" dirty="0" smtClean="0">
                <a:latin typeface="Baskerville Old Face" panose="02020602080505020303" pitchFamily="18" charset="0"/>
              </a:rPr>
              <a:t>ears, Lest </a:t>
            </a:r>
            <a:r>
              <a:rPr lang="en-US" sz="3200" dirty="0">
                <a:latin typeface="Baskerville Old Face" panose="02020602080505020303" pitchFamily="18" charset="0"/>
              </a:rPr>
              <a:t>they should understand with their hearts and </a:t>
            </a:r>
            <a:r>
              <a:rPr lang="en-US" sz="3200" dirty="0" smtClean="0">
                <a:latin typeface="Baskerville Old Face" panose="02020602080505020303" pitchFamily="18" charset="0"/>
              </a:rPr>
              <a:t>turn, So </a:t>
            </a:r>
            <a:r>
              <a:rPr lang="en-US" sz="3200" dirty="0">
                <a:latin typeface="Baskerville Old Face" panose="02020602080505020303" pitchFamily="18" charset="0"/>
              </a:rPr>
              <a:t>that I should heal them.’ </a:t>
            </a:r>
            <a:endParaRPr lang="en-US" sz="3200" dirty="0" smtClean="0">
              <a:latin typeface="Baskerville Old Face" panose="02020602080505020303" pitchFamily="18" charset="0"/>
            </a:endParaRPr>
          </a:p>
          <a:p>
            <a:pPr marL="0" indent="0">
              <a:buNone/>
            </a:pPr>
            <a:r>
              <a:rPr lang="en-US" sz="3200" dirty="0" smtClean="0">
                <a:latin typeface="Baskerville Old Face" panose="02020602080505020303" pitchFamily="18" charset="0"/>
              </a:rPr>
              <a:t>Matthew </a:t>
            </a:r>
            <a:r>
              <a:rPr lang="en-US" sz="3200" dirty="0">
                <a:latin typeface="Baskerville Old Face" panose="02020602080505020303" pitchFamily="18" charset="0"/>
              </a:rPr>
              <a:t>13:15</a:t>
            </a:r>
          </a:p>
        </p:txBody>
      </p:sp>
    </p:spTree>
    <p:extLst>
      <p:ext uri="{BB962C8B-B14F-4D97-AF65-F5344CB8AC3E}">
        <p14:creationId xmlns:p14="http://schemas.microsoft.com/office/powerpoint/2010/main" val="27667197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125" y="1150078"/>
            <a:ext cx="11222182" cy="714067"/>
          </a:xfrm>
        </p:spPr>
        <p:txBody>
          <a:bodyPr>
            <a:normAutofit/>
          </a:bodyPr>
          <a:lstStyle/>
          <a:p>
            <a:pPr algn="ctr"/>
            <a:r>
              <a:rPr lang="en-US" sz="4000" u="sng" dirty="0">
                <a:effectLst>
                  <a:outerShdw blurRad="38100" dist="38100" dir="2700000" algn="tl">
                    <a:srgbClr val="000000">
                      <a:alpha val="43137"/>
                    </a:srgbClr>
                  </a:outerShdw>
                </a:effectLst>
                <a:latin typeface="Baskerville Old Face" panose="02020602080505020303" pitchFamily="18" charset="0"/>
              </a:rPr>
              <a:t>To turn men from darkness to light.</a:t>
            </a:r>
          </a:p>
        </p:txBody>
      </p:sp>
      <p:sp>
        <p:nvSpPr>
          <p:cNvPr id="3" name="Content Placeholder 2"/>
          <p:cNvSpPr>
            <a:spLocks noGrp="1"/>
          </p:cNvSpPr>
          <p:nvPr>
            <p:ph idx="1"/>
          </p:nvPr>
        </p:nvSpPr>
        <p:spPr>
          <a:xfrm>
            <a:off x="1451579" y="2015732"/>
            <a:ext cx="9603275" cy="3979823"/>
          </a:xfrm>
        </p:spPr>
        <p:txBody>
          <a:bodyPr>
            <a:normAutofit/>
          </a:bodyPr>
          <a:lstStyle/>
          <a:p>
            <a:pPr marL="0" indent="0">
              <a:buNone/>
            </a:pPr>
            <a:r>
              <a:rPr lang="en-US" sz="3200" dirty="0" smtClean="0">
                <a:latin typeface="Baskerville Old Face" panose="02020602080505020303" pitchFamily="18" charset="0"/>
              </a:rPr>
              <a:t>whose </a:t>
            </a:r>
            <a:r>
              <a:rPr lang="en-US" sz="3200" dirty="0">
                <a:latin typeface="Baskerville Old Face" panose="02020602080505020303" pitchFamily="18" charset="0"/>
              </a:rPr>
              <a:t>minds the god of this age has blinded, who do not believe, lest the light of the gospel of the glory of Christ, who is the image of God, should shine on them. </a:t>
            </a:r>
            <a:endParaRPr lang="en-US" sz="3200" dirty="0" smtClean="0">
              <a:latin typeface="Baskerville Old Face" panose="02020602080505020303" pitchFamily="18" charset="0"/>
            </a:endParaRPr>
          </a:p>
          <a:p>
            <a:pPr marL="0" indent="0">
              <a:buNone/>
            </a:pPr>
            <a:r>
              <a:rPr lang="en-US" sz="3200" dirty="0" smtClean="0">
                <a:latin typeface="Baskerville Old Face" panose="02020602080505020303" pitchFamily="18" charset="0"/>
              </a:rPr>
              <a:t>2 </a:t>
            </a:r>
            <a:r>
              <a:rPr lang="en-US" sz="3200" dirty="0">
                <a:latin typeface="Baskerville Old Face" panose="02020602080505020303" pitchFamily="18" charset="0"/>
              </a:rPr>
              <a:t>Corinthians 4:4</a:t>
            </a:r>
          </a:p>
        </p:txBody>
      </p:sp>
    </p:spTree>
    <p:extLst>
      <p:ext uri="{BB962C8B-B14F-4D97-AF65-F5344CB8AC3E}">
        <p14:creationId xmlns:p14="http://schemas.microsoft.com/office/powerpoint/2010/main" val="3165488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125" y="1150078"/>
            <a:ext cx="11222182" cy="714067"/>
          </a:xfrm>
        </p:spPr>
        <p:txBody>
          <a:bodyPr>
            <a:normAutofit/>
          </a:bodyPr>
          <a:lstStyle/>
          <a:p>
            <a:pPr algn="ctr"/>
            <a:r>
              <a:rPr lang="en-US" sz="4000" u="sng" dirty="0">
                <a:effectLst>
                  <a:outerShdw blurRad="38100" dist="38100" dir="2700000" algn="tl">
                    <a:srgbClr val="000000">
                      <a:alpha val="43137"/>
                    </a:srgbClr>
                  </a:outerShdw>
                </a:effectLst>
                <a:latin typeface="Baskerville Old Face" panose="02020602080505020303" pitchFamily="18" charset="0"/>
              </a:rPr>
              <a:t>To turn men from darkness to light.</a:t>
            </a:r>
          </a:p>
        </p:txBody>
      </p:sp>
      <p:sp>
        <p:nvSpPr>
          <p:cNvPr id="3" name="Content Placeholder 2"/>
          <p:cNvSpPr>
            <a:spLocks noGrp="1"/>
          </p:cNvSpPr>
          <p:nvPr>
            <p:ph idx="1"/>
          </p:nvPr>
        </p:nvSpPr>
        <p:spPr>
          <a:xfrm>
            <a:off x="1451579" y="2015732"/>
            <a:ext cx="9603275" cy="3979823"/>
          </a:xfrm>
        </p:spPr>
        <p:txBody>
          <a:bodyPr>
            <a:normAutofit/>
          </a:bodyPr>
          <a:lstStyle/>
          <a:p>
            <a:pPr marL="0" indent="0">
              <a:buNone/>
            </a:pPr>
            <a:r>
              <a:rPr lang="en-US" sz="3200" dirty="0" smtClean="0">
                <a:latin typeface="Baskerville Old Face" panose="02020602080505020303" pitchFamily="18" charset="0"/>
              </a:rPr>
              <a:t>having </a:t>
            </a:r>
            <a:r>
              <a:rPr lang="en-US" sz="3200" dirty="0">
                <a:latin typeface="Baskerville Old Face" panose="02020602080505020303" pitchFamily="18" charset="0"/>
              </a:rPr>
              <a:t>their understanding darkened, being alienated from the life of God, because of the ignorance that is in them, because of the blindness of their heart; </a:t>
            </a:r>
            <a:endParaRPr lang="en-US" sz="3200" dirty="0" smtClean="0">
              <a:latin typeface="Baskerville Old Face" panose="02020602080505020303" pitchFamily="18" charset="0"/>
            </a:endParaRPr>
          </a:p>
          <a:p>
            <a:pPr marL="0" indent="0">
              <a:buNone/>
            </a:pPr>
            <a:r>
              <a:rPr lang="en-US" sz="3200" dirty="0" smtClean="0">
                <a:latin typeface="Baskerville Old Face" panose="02020602080505020303" pitchFamily="18" charset="0"/>
              </a:rPr>
              <a:t>Ephesians </a:t>
            </a:r>
            <a:r>
              <a:rPr lang="en-US" sz="3200" dirty="0">
                <a:latin typeface="Baskerville Old Face" panose="02020602080505020303" pitchFamily="18" charset="0"/>
              </a:rPr>
              <a:t>4:18</a:t>
            </a:r>
          </a:p>
        </p:txBody>
      </p:sp>
    </p:spTree>
    <p:extLst>
      <p:ext uri="{BB962C8B-B14F-4D97-AF65-F5344CB8AC3E}">
        <p14:creationId xmlns:p14="http://schemas.microsoft.com/office/powerpoint/2010/main" val="39212012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125" y="1150078"/>
            <a:ext cx="11222182" cy="714067"/>
          </a:xfrm>
        </p:spPr>
        <p:txBody>
          <a:bodyPr>
            <a:normAutofit/>
          </a:bodyPr>
          <a:lstStyle/>
          <a:p>
            <a:pPr algn="ctr"/>
            <a:r>
              <a:rPr lang="en-US" sz="4000" u="sng" dirty="0">
                <a:effectLst>
                  <a:outerShdw blurRad="38100" dist="38100" dir="2700000" algn="tl">
                    <a:srgbClr val="000000">
                      <a:alpha val="43137"/>
                    </a:srgbClr>
                  </a:outerShdw>
                </a:effectLst>
                <a:latin typeface="Baskerville Old Face" panose="02020602080505020303" pitchFamily="18" charset="0"/>
              </a:rPr>
              <a:t>To turn men from darkness to light.</a:t>
            </a:r>
          </a:p>
        </p:txBody>
      </p:sp>
      <p:sp>
        <p:nvSpPr>
          <p:cNvPr id="3" name="Content Placeholder 2"/>
          <p:cNvSpPr>
            <a:spLocks noGrp="1"/>
          </p:cNvSpPr>
          <p:nvPr>
            <p:ph idx="1"/>
          </p:nvPr>
        </p:nvSpPr>
        <p:spPr>
          <a:xfrm>
            <a:off x="1451579" y="2015732"/>
            <a:ext cx="9603275" cy="3979823"/>
          </a:xfrm>
        </p:spPr>
        <p:txBody>
          <a:bodyPr>
            <a:normAutofit/>
          </a:bodyPr>
          <a:lstStyle/>
          <a:p>
            <a:pPr marL="0" indent="0">
              <a:buNone/>
            </a:pPr>
            <a:r>
              <a:rPr lang="en-US" sz="3200" dirty="0" smtClean="0">
                <a:latin typeface="Baskerville Old Face" panose="02020602080505020303" pitchFamily="18" charset="0"/>
              </a:rPr>
              <a:t>He </a:t>
            </a:r>
            <a:r>
              <a:rPr lang="en-US" sz="3200" dirty="0">
                <a:latin typeface="Baskerville Old Face" panose="02020602080505020303" pitchFamily="18" charset="0"/>
              </a:rPr>
              <a:t>has delivered us from the power of darkness and conveyed us into the kingdom of the Son of His love, Colossians 1:13</a:t>
            </a:r>
          </a:p>
        </p:txBody>
      </p:sp>
    </p:spTree>
    <p:extLst>
      <p:ext uri="{BB962C8B-B14F-4D97-AF65-F5344CB8AC3E}">
        <p14:creationId xmlns:p14="http://schemas.microsoft.com/office/powerpoint/2010/main" val="40790134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862" y="682487"/>
            <a:ext cx="11222182" cy="714067"/>
          </a:xfrm>
        </p:spPr>
        <p:txBody>
          <a:bodyPr>
            <a:normAutofit fontScale="90000"/>
          </a:bodyPr>
          <a:lstStyle/>
          <a:p>
            <a:pPr algn="ctr"/>
            <a:r>
              <a:rPr lang="en-US" sz="4000" u="sng" dirty="0" smtClean="0">
                <a:effectLst>
                  <a:outerShdw blurRad="38100" dist="38100" dir="2700000" algn="tl">
                    <a:srgbClr val="000000">
                      <a:alpha val="43137"/>
                    </a:srgbClr>
                  </a:outerShdw>
                </a:effectLst>
                <a:latin typeface="Baskerville Old Face" panose="02020602080505020303" pitchFamily="18" charset="0"/>
              </a:rPr>
              <a:t>To </a:t>
            </a:r>
            <a:r>
              <a:rPr lang="en-US" sz="4000" u="sng" dirty="0">
                <a:effectLst>
                  <a:outerShdw blurRad="38100" dist="38100" dir="2700000" algn="tl">
                    <a:srgbClr val="000000">
                      <a:alpha val="43137"/>
                    </a:srgbClr>
                  </a:outerShdw>
                </a:effectLst>
                <a:latin typeface="Baskerville Old Face" panose="02020602080505020303" pitchFamily="18" charset="0"/>
              </a:rPr>
              <a:t>turn men from the power </a:t>
            </a:r>
            <a:r>
              <a:rPr lang="en-US" sz="4000" u="sng" dirty="0" smtClean="0">
                <a:effectLst>
                  <a:outerShdw blurRad="38100" dist="38100" dir="2700000" algn="tl">
                    <a:srgbClr val="000000">
                      <a:alpha val="43137"/>
                    </a:srgbClr>
                  </a:outerShdw>
                </a:effectLst>
                <a:latin typeface="Baskerville Old Face" panose="02020602080505020303" pitchFamily="18" charset="0"/>
              </a:rPr>
              <a:t/>
            </a:r>
            <a:br>
              <a:rPr lang="en-US" sz="4000" u="sng" dirty="0" smtClean="0">
                <a:effectLst>
                  <a:outerShdw blurRad="38100" dist="38100" dir="2700000" algn="tl">
                    <a:srgbClr val="000000">
                      <a:alpha val="43137"/>
                    </a:srgbClr>
                  </a:outerShdw>
                </a:effectLst>
                <a:latin typeface="Baskerville Old Face" panose="02020602080505020303" pitchFamily="18" charset="0"/>
              </a:rPr>
            </a:br>
            <a:r>
              <a:rPr lang="en-US" sz="4000" u="sng" dirty="0" smtClean="0">
                <a:effectLst>
                  <a:outerShdw blurRad="38100" dist="38100" dir="2700000" algn="tl">
                    <a:srgbClr val="000000">
                      <a:alpha val="43137"/>
                    </a:srgbClr>
                  </a:outerShdw>
                </a:effectLst>
                <a:latin typeface="Baskerville Old Face" panose="02020602080505020303" pitchFamily="18" charset="0"/>
              </a:rPr>
              <a:t>of </a:t>
            </a:r>
            <a:r>
              <a:rPr lang="en-US" sz="4000" u="sng" dirty="0">
                <a:effectLst>
                  <a:outerShdw blurRad="38100" dist="38100" dir="2700000" algn="tl">
                    <a:srgbClr val="000000">
                      <a:alpha val="43137"/>
                    </a:srgbClr>
                  </a:outerShdw>
                </a:effectLst>
                <a:latin typeface="Baskerville Old Face" panose="02020602080505020303" pitchFamily="18" charset="0"/>
              </a:rPr>
              <a:t>Satan </a:t>
            </a:r>
            <a:r>
              <a:rPr lang="en-US" sz="4000" u="sng" dirty="0" smtClean="0">
                <a:effectLst>
                  <a:outerShdw blurRad="38100" dist="38100" dir="2700000" algn="tl">
                    <a:srgbClr val="000000">
                      <a:alpha val="43137"/>
                    </a:srgbClr>
                  </a:outerShdw>
                </a:effectLst>
                <a:latin typeface="Baskerville Old Face" panose="02020602080505020303" pitchFamily="18" charset="0"/>
              </a:rPr>
              <a:t>to </a:t>
            </a:r>
            <a:r>
              <a:rPr lang="en-US" sz="4000" u="sng" dirty="0">
                <a:effectLst>
                  <a:outerShdw blurRad="38100" dist="38100" dir="2700000" algn="tl">
                    <a:srgbClr val="000000">
                      <a:alpha val="43137"/>
                    </a:srgbClr>
                  </a:outerShdw>
                </a:effectLst>
                <a:latin typeface="Baskerville Old Face" panose="02020602080505020303" pitchFamily="18" charset="0"/>
              </a:rPr>
              <a:t>God.</a:t>
            </a:r>
          </a:p>
        </p:txBody>
      </p:sp>
      <p:sp>
        <p:nvSpPr>
          <p:cNvPr id="3" name="Content Placeholder 2"/>
          <p:cNvSpPr>
            <a:spLocks noGrp="1"/>
          </p:cNvSpPr>
          <p:nvPr>
            <p:ph idx="1"/>
          </p:nvPr>
        </p:nvSpPr>
        <p:spPr>
          <a:xfrm>
            <a:off x="1451579" y="2015732"/>
            <a:ext cx="9603275" cy="3979823"/>
          </a:xfrm>
        </p:spPr>
        <p:txBody>
          <a:bodyPr>
            <a:normAutofit/>
          </a:bodyPr>
          <a:lstStyle/>
          <a:p>
            <a:pPr marL="0" indent="0">
              <a:buNone/>
            </a:pPr>
            <a:r>
              <a:rPr lang="en-US" sz="3200" dirty="0">
                <a:latin typeface="Baskerville Old Face" panose="02020602080505020303" pitchFamily="18" charset="0"/>
              </a:rPr>
              <a:t>And no wonder! For Satan himself transforms himself into an angel of light. 15  Therefore it is no great thing if his ministers also transform themselves into ministers of righteousness, whose end will be according to their works. 2 Corinthians 11:14-15</a:t>
            </a:r>
          </a:p>
        </p:txBody>
      </p:sp>
    </p:spTree>
    <p:extLst>
      <p:ext uri="{BB962C8B-B14F-4D97-AF65-F5344CB8AC3E}">
        <p14:creationId xmlns:p14="http://schemas.microsoft.com/office/powerpoint/2010/main" val="2252297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862" y="682487"/>
            <a:ext cx="11222182" cy="714067"/>
          </a:xfrm>
        </p:spPr>
        <p:txBody>
          <a:bodyPr>
            <a:normAutofit fontScale="90000"/>
          </a:bodyPr>
          <a:lstStyle/>
          <a:p>
            <a:pPr algn="ctr"/>
            <a:r>
              <a:rPr lang="en-US" sz="4000" u="sng" dirty="0" smtClean="0">
                <a:effectLst>
                  <a:outerShdw blurRad="38100" dist="38100" dir="2700000" algn="tl">
                    <a:srgbClr val="000000">
                      <a:alpha val="43137"/>
                    </a:srgbClr>
                  </a:outerShdw>
                </a:effectLst>
                <a:latin typeface="Baskerville Old Face" panose="02020602080505020303" pitchFamily="18" charset="0"/>
              </a:rPr>
              <a:t>To </a:t>
            </a:r>
            <a:r>
              <a:rPr lang="en-US" sz="4000" u="sng" dirty="0">
                <a:effectLst>
                  <a:outerShdw blurRad="38100" dist="38100" dir="2700000" algn="tl">
                    <a:srgbClr val="000000">
                      <a:alpha val="43137"/>
                    </a:srgbClr>
                  </a:outerShdw>
                </a:effectLst>
                <a:latin typeface="Baskerville Old Face" panose="02020602080505020303" pitchFamily="18" charset="0"/>
              </a:rPr>
              <a:t>turn men from the power </a:t>
            </a:r>
            <a:r>
              <a:rPr lang="en-US" sz="4000" u="sng" dirty="0" smtClean="0">
                <a:effectLst>
                  <a:outerShdw blurRad="38100" dist="38100" dir="2700000" algn="tl">
                    <a:srgbClr val="000000">
                      <a:alpha val="43137"/>
                    </a:srgbClr>
                  </a:outerShdw>
                </a:effectLst>
                <a:latin typeface="Baskerville Old Face" panose="02020602080505020303" pitchFamily="18" charset="0"/>
              </a:rPr>
              <a:t/>
            </a:r>
            <a:br>
              <a:rPr lang="en-US" sz="4000" u="sng" dirty="0" smtClean="0">
                <a:effectLst>
                  <a:outerShdw blurRad="38100" dist="38100" dir="2700000" algn="tl">
                    <a:srgbClr val="000000">
                      <a:alpha val="43137"/>
                    </a:srgbClr>
                  </a:outerShdw>
                </a:effectLst>
                <a:latin typeface="Baskerville Old Face" panose="02020602080505020303" pitchFamily="18" charset="0"/>
              </a:rPr>
            </a:br>
            <a:r>
              <a:rPr lang="en-US" sz="4000" u="sng" dirty="0" smtClean="0">
                <a:effectLst>
                  <a:outerShdw blurRad="38100" dist="38100" dir="2700000" algn="tl">
                    <a:srgbClr val="000000">
                      <a:alpha val="43137"/>
                    </a:srgbClr>
                  </a:outerShdw>
                </a:effectLst>
                <a:latin typeface="Baskerville Old Face" panose="02020602080505020303" pitchFamily="18" charset="0"/>
              </a:rPr>
              <a:t>of </a:t>
            </a:r>
            <a:r>
              <a:rPr lang="en-US" sz="4000" u="sng" dirty="0">
                <a:effectLst>
                  <a:outerShdw blurRad="38100" dist="38100" dir="2700000" algn="tl">
                    <a:srgbClr val="000000">
                      <a:alpha val="43137"/>
                    </a:srgbClr>
                  </a:outerShdw>
                </a:effectLst>
                <a:latin typeface="Baskerville Old Face" panose="02020602080505020303" pitchFamily="18" charset="0"/>
              </a:rPr>
              <a:t>Satan </a:t>
            </a:r>
            <a:r>
              <a:rPr lang="en-US" sz="4000" u="sng" dirty="0" smtClean="0">
                <a:effectLst>
                  <a:outerShdw blurRad="38100" dist="38100" dir="2700000" algn="tl">
                    <a:srgbClr val="000000">
                      <a:alpha val="43137"/>
                    </a:srgbClr>
                  </a:outerShdw>
                </a:effectLst>
                <a:latin typeface="Baskerville Old Face" panose="02020602080505020303" pitchFamily="18" charset="0"/>
              </a:rPr>
              <a:t>to </a:t>
            </a:r>
            <a:r>
              <a:rPr lang="en-US" sz="4000" u="sng" dirty="0">
                <a:effectLst>
                  <a:outerShdw blurRad="38100" dist="38100" dir="2700000" algn="tl">
                    <a:srgbClr val="000000">
                      <a:alpha val="43137"/>
                    </a:srgbClr>
                  </a:outerShdw>
                </a:effectLst>
                <a:latin typeface="Baskerville Old Face" panose="02020602080505020303" pitchFamily="18" charset="0"/>
              </a:rPr>
              <a:t>God.</a:t>
            </a:r>
          </a:p>
        </p:txBody>
      </p:sp>
      <p:sp>
        <p:nvSpPr>
          <p:cNvPr id="3" name="Content Placeholder 2"/>
          <p:cNvSpPr>
            <a:spLocks noGrp="1"/>
          </p:cNvSpPr>
          <p:nvPr>
            <p:ph idx="1"/>
          </p:nvPr>
        </p:nvSpPr>
        <p:spPr>
          <a:xfrm>
            <a:off x="1451579" y="2015732"/>
            <a:ext cx="9603275" cy="3979823"/>
          </a:xfrm>
        </p:spPr>
        <p:txBody>
          <a:bodyPr>
            <a:normAutofit/>
          </a:bodyPr>
          <a:lstStyle/>
          <a:p>
            <a:pPr marL="0" indent="0">
              <a:buNone/>
            </a:pPr>
            <a:r>
              <a:rPr lang="en-US" sz="3200" dirty="0">
                <a:latin typeface="Baskerville Old Face" panose="02020602080505020303" pitchFamily="18" charset="0"/>
              </a:rPr>
              <a:t>The coming of the lawless one is according to the working of Satan, with all power, signs, and lying wonders, 10  and with all unrighteous deception among those who perish, because they did not receive the love of the truth, that they might be saved. 11  And for this reason God will send them strong delusion, that they should believe the lie, </a:t>
            </a:r>
          </a:p>
        </p:txBody>
      </p:sp>
    </p:spTree>
    <p:extLst>
      <p:ext uri="{BB962C8B-B14F-4D97-AF65-F5344CB8AC3E}">
        <p14:creationId xmlns:p14="http://schemas.microsoft.com/office/powerpoint/2010/main" val="200480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862" y="682487"/>
            <a:ext cx="11222182" cy="714067"/>
          </a:xfrm>
        </p:spPr>
        <p:txBody>
          <a:bodyPr>
            <a:normAutofit fontScale="90000"/>
          </a:bodyPr>
          <a:lstStyle/>
          <a:p>
            <a:pPr algn="ctr"/>
            <a:r>
              <a:rPr lang="en-US" sz="4000" u="sng" dirty="0" smtClean="0">
                <a:effectLst>
                  <a:outerShdw blurRad="38100" dist="38100" dir="2700000" algn="tl">
                    <a:srgbClr val="000000">
                      <a:alpha val="43137"/>
                    </a:srgbClr>
                  </a:outerShdw>
                </a:effectLst>
                <a:latin typeface="Baskerville Old Face" panose="02020602080505020303" pitchFamily="18" charset="0"/>
              </a:rPr>
              <a:t>To </a:t>
            </a:r>
            <a:r>
              <a:rPr lang="en-US" sz="4000" u="sng" dirty="0">
                <a:effectLst>
                  <a:outerShdw blurRad="38100" dist="38100" dir="2700000" algn="tl">
                    <a:srgbClr val="000000">
                      <a:alpha val="43137"/>
                    </a:srgbClr>
                  </a:outerShdw>
                </a:effectLst>
                <a:latin typeface="Baskerville Old Face" panose="02020602080505020303" pitchFamily="18" charset="0"/>
              </a:rPr>
              <a:t>turn men from the power </a:t>
            </a:r>
            <a:r>
              <a:rPr lang="en-US" sz="4000" u="sng" dirty="0" smtClean="0">
                <a:effectLst>
                  <a:outerShdw blurRad="38100" dist="38100" dir="2700000" algn="tl">
                    <a:srgbClr val="000000">
                      <a:alpha val="43137"/>
                    </a:srgbClr>
                  </a:outerShdw>
                </a:effectLst>
                <a:latin typeface="Baskerville Old Face" panose="02020602080505020303" pitchFamily="18" charset="0"/>
              </a:rPr>
              <a:t/>
            </a:r>
            <a:br>
              <a:rPr lang="en-US" sz="4000" u="sng" dirty="0" smtClean="0">
                <a:effectLst>
                  <a:outerShdw blurRad="38100" dist="38100" dir="2700000" algn="tl">
                    <a:srgbClr val="000000">
                      <a:alpha val="43137"/>
                    </a:srgbClr>
                  </a:outerShdw>
                </a:effectLst>
                <a:latin typeface="Baskerville Old Face" panose="02020602080505020303" pitchFamily="18" charset="0"/>
              </a:rPr>
            </a:br>
            <a:r>
              <a:rPr lang="en-US" sz="4000" u="sng" dirty="0" smtClean="0">
                <a:effectLst>
                  <a:outerShdw blurRad="38100" dist="38100" dir="2700000" algn="tl">
                    <a:srgbClr val="000000">
                      <a:alpha val="43137"/>
                    </a:srgbClr>
                  </a:outerShdw>
                </a:effectLst>
                <a:latin typeface="Baskerville Old Face" panose="02020602080505020303" pitchFamily="18" charset="0"/>
              </a:rPr>
              <a:t>of </a:t>
            </a:r>
            <a:r>
              <a:rPr lang="en-US" sz="4000" u="sng" dirty="0">
                <a:effectLst>
                  <a:outerShdw blurRad="38100" dist="38100" dir="2700000" algn="tl">
                    <a:srgbClr val="000000">
                      <a:alpha val="43137"/>
                    </a:srgbClr>
                  </a:outerShdw>
                </a:effectLst>
                <a:latin typeface="Baskerville Old Face" panose="02020602080505020303" pitchFamily="18" charset="0"/>
              </a:rPr>
              <a:t>Satan </a:t>
            </a:r>
            <a:r>
              <a:rPr lang="en-US" sz="4000" u="sng" dirty="0" smtClean="0">
                <a:effectLst>
                  <a:outerShdw blurRad="38100" dist="38100" dir="2700000" algn="tl">
                    <a:srgbClr val="000000">
                      <a:alpha val="43137"/>
                    </a:srgbClr>
                  </a:outerShdw>
                </a:effectLst>
                <a:latin typeface="Baskerville Old Face" panose="02020602080505020303" pitchFamily="18" charset="0"/>
              </a:rPr>
              <a:t>to </a:t>
            </a:r>
            <a:r>
              <a:rPr lang="en-US" sz="4000" u="sng" dirty="0">
                <a:effectLst>
                  <a:outerShdw blurRad="38100" dist="38100" dir="2700000" algn="tl">
                    <a:srgbClr val="000000">
                      <a:alpha val="43137"/>
                    </a:srgbClr>
                  </a:outerShdw>
                </a:effectLst>
                <a:latin typeface="Baskerville Old Face" panose="02020602080505020303" pitchFamily="18" charset="0"/>
              </a:rPr>
              <a:t>God.</a:t>
            </a:r>
          </a:p>
        </p:txBody>
      </p:sp>
      <p:sp>
        <p:nvSpPr>
          <p:cNvPr id="3" name="Content Placeholder 2"/>
          <p:cNvSpPr>
            <a:spLocks noGrp="1"/>
          </p:cNvSpPr>
          <p:nvPr>
            <p:ph idx="1"/>
          </p:nvPr>
        </p:nvSpPr>
        <p:spPr>
          <a:xfrm>
            <a:off x="1451579" y="2015732"/>
            <a:ext cx="9603275" cy="3979823"/>
          </a:xfrm>
        </p:spPr>
        <p:txBody>
          <a:bodyPr>
            <a:normAutofit/>
          </a:bodyPr>
          <a:lstStyle/>
          <a:p>
            <a:pPr marL="0" indent="0">
              <a:buNone/>
            </a:pPr>
            <a:r>
              <a:rPr lang="en-US" sz="3200" dirty="0" smtClean="0">
                <a:latin typeface="Baskerville Old Face" panose="02020602080505020303" pitchFamily="18" charset="0"/>
              </a:rPr>
              <a:t>that </a:t>
            </a:r>
            <a:r>
              <a:rPr lang="en-US" sz="3200" dirty="0">
                <a:latin typeface="Baskerville Old Face" panose="02020602080505020303" pitchFamily="18" charset="0"/>
              </a:rPr>
              <a:t>they all may be condemned who did not believe the truth but had pleasure in unrighteousness. </a:t>
            </a:r>
            <a:endParaRPr lang="en-US" sz="3200" dirty="0" smtClean="0">
              <a:latin typeface="Baskerville Old Face" panose="02020602080505020303" pitchFamily="18" charset="0"/>
            </a:endParaRPr>
          </a:p>
          <a:p>
            <a:pPr marL="0" indent="0">
              <a:buNone/>
            </a:pPr>
            <a:r>
              <a:rPr lang="en-US" sz="3200" dirty="0" smtClean="0">
                <a:latin typeface="Baskerville Old Face" panose="02020602080505020303" pitchFamily="18" charset="0"/>
              </a:rPr>
              <a:t>2 </a:t>
            </a:r>
            <a:r>
              <a:rPr lang="en-US" sz="3200" dirty="0">
                <a:latin typeface="Baskerville Old Face" panose="02020602080505020303" pitchFamily="18" charset="0"/>
              </a:rPr>
              <a:t>Thessalonians 2:9-12</a:t>
            </a:r>
          </a:p>
        </p:txBody>
      </p:sp>
    </p:spTree>
    <p:extLst>
      <p:ext uri="{BB962C8B-B14F-4D97-AF65-F5344CB8AC3E}">
        <p14:creationId xmlns:p14="http://schemas.microsoft.com/office/powerpoint/2010/main" val="1254270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139687"/>
            <a:ext cx="9603275" cy="714067"/>
          </a:xfrm>
        </p:spPr>
        <p:txBody>
          <a:bodyPr>
            <a:normAutofit/>
          </a:bodyPr>
          <a:lstStyle/>
          <a:p>
            <a:pPr algn="ctr"/>
            <a:r>
              <a:rPr lang="en-US" sz="4000" u="sng" dirty="0" smtClean="0">
                <a:effectLst>
                  <a:outerShdw blurRad="38100" dist="38100" dir="2700000" algn="tl">
                    <a:srgbClr val="000000">
                      <a:alpha val="43137"/>
                    </a:srgbClr>
                  </a:outerShdw>
                </a:effectLst>
                <a:latin typeface="Baskerville Old Face" panose="02020602080505020303" pitchFamily="18" charset="0"/>
              </a:rPr>
              <a:t>To Make him a minister</a:t>
            </a:r>
            <a:endParaRPr lang="en-US" sz="4000" u="sng" dirty="0">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p:txBody>
          <a:bodyPr>
            <a:normAutofit/>
          </a:bodyPr>
          <a:lstStyle/>
          <a:p>
            <a:pPr marL="0" indent="0">
              <a:buNone/>
            </a:pPr>
            <a:r>
              <a:rPr lang="en-US" sz="3200" dirty="0" smtClean="0">
                <a:latin typeface="Baskerville Old Face" panose="02020602080505020303" pitchFamily="18" charset="0"/>
              </a:rPr>
              <a:t>Let </a:t>
            </a:r>
            <a:r>
              <a:rPr lang="en-US" sz="3200" dirty="0">
                <a:latin typeface="Baskerville Old Face" panose="02020602080505020303" pitchFamily="18" charset="0"/>
              </a:rPr>
              <a:t>a man so consider us, as servants of Christ and stewards of the mysteries of God. </a:t>
            </a:r>
            <a:endParaRPr lang="en-US" sz="3200" dirty="0" smtClean="0">
              <a:latin typeface="Baskerville Old Face" panose="02020602080505020303" pitchFamily="18" charset="0"/>
            </a:endParaRPr>
          </a:p>
          <a:p>
            <a:pPr marL="0" indent="0">
              <a:buNone/>
            </a:pPr>
            <a:r>
              <a:rPr lang="en-US" sz="3200" dirty="0" smtClean="0">
                <a:latin typeface="Baskerville Old Face" panose="02020602080505020303" pitchFamily="18" charset="0"/>
              </a:rPr>
              <a:t>1 </a:t>
            </a:r>
            <a:r>
              <a:rPr lang="en-US" sz="3200" dirty="0">
                <a:latin typeface="Baskerville Old Face" panose="02020602080505020303" pitchFamily="18" charset="0"/>
              </a:rPr>
              <a:t>Corinthians 4:1</a:t>
            </a:r>
          </a:p>
        </p:txBody>
      </p:sp>
    </p:spTree>
    <p:extLst>
      <p:ext uri="{BB962C8B-B14F-4D97-AF65-F5344CB8AC3E}">
        <p14:creationId xmlns:p14="http://schemas.microsoft.com/office/powerpoint/2010/main" val="3306514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862" y="682487"/>
            <a:ext cx="11222182" cy="714067"/>
          </a:xfrm>
        </p:spPr>
        <p:txBody>
          <a:bodyPr>
            <a:normAutofit fontScale="90000"/>
          </a:bodyPr>
          <a:lstStyle/>
          <a:p>
            <a:pPr algn="ctr"/>
            <a:r>
              <a:rPr lang="en-US" sz="4000" u="sng" dirty="0">
                <a:effectLst>
                  <a:outerShdw blurRad="38100" dist="38100" dir="2700000" algn="tl">
                    <a:srgbClr val="000000">
                      <a:alpha val="43137"/>
                    </a:srgbClr>
                  </a:outerShdw>
                </a:effectLst>
                <a:latin typeface="Baskerville Old Face" panose="02020602080505020303" pitchFamily="18" charset="0"/>
              </a:rPr>
              <a:t>To enable them to have </a:t>
            </a:r>
            <a:r>
              <a:rPr lang="en-US" sz="4000" u="sng" dirty="0" smtClean="0">
                <a:effectLst>
                  <a:outerShdw blurRad="38100" dist="38100" dir="2700000" algn="tl">
                    <a:srgbClr val="000000">
                      <a:alpha val="43137"/>
                    </a:srgbClr>
                  </a:outerShdw>
                </a:effectLst>
                <a:latin typeface="Baskerville Old Face" panose="02020602080505020303" pitchFamily="18" charset="0"/>
              </a:rPr>
              <a:t/>
            </a:r>
            <a:br>
              <a:rPr lang="en-US" sz="4000" u="sng" dirty="0" smtClean="0">
                <a:effectLst>
                  <a:outerShdw blurRad="38100" dist="38100" dir="2700000" algn="tl">
                    <a:srgbClr val="000000">
                      <a:alpha val="43137"/>
                    </a:srgbClr>
                  </a:outerShdw>
                </a:effectLst>
                <a:latin typeface="Baskerville Old Face" panose="02020602080505020303" pitchFamily="18" charset="0"/>
              </a:rPr>
            </a:br>
            <a:r>
              <a:rPr lang="en-US" sz="4000" u="sng" dirty="0" smtClean="0">
                <a:effectLst>
                  <a:outerShdw blurRad="38100" dist="38100" dir="2700000" algn="tl">
                    <a:srgbClr val="000000">
                      <a:alpha val="43137"/>
                    </a:srgbClr>
                  </a:outerShdw>
                </a:effectLst>
                <a:latin typeface="Baskerville Old Face" panose="02020602080505020303" pitchFamily="18" charset="0"/>
              </a:rPr>
              <a:t>the </a:t>
            </a:r>
            <a:r>
              <a:rPr lang="en-US" sz="4000" u="sng" dirty="0">
                <a:effectLst>
                  <a:outerShdw blurRad="38100" dist="38100" dir="2700000" algn="tl">
                    <a:srgbClr val="000000">
                      <a:alpha val="43137"/>
                    </a:srgbClr>
                  </a:outerShdw>
                </a:effectLst>
                <a:latin typeface="Baskerville Old Face" panose="02020602080505020303" pitchFamily="18" charset="0"/>
              </a:rPr>
              <a:t>forgiveness of sins.</a:t>
            </a:r>
          </a:p>
        </p:txBody>
      </p:sp>
      <p:sp>
        <p:nvSpPr>
          <p:cNvPr id="3" name="Content Placeholder 2"/>
          <p:cNvSpPr>
            <a:spLocks noGrp="1"/>
          </p:cNvSpPr>
          <p:nvPr>
            <p:ph idx="1"/>
          </p:nvPr>
        </p:nvSpPr>
        <p:spPr>
          <a:xfrm>
            <a:off x="1451579" y="2015732"/>
            <a:ext cx="9603275" cy="3979823"/>
          </a:xfrm>
        </p:spPr>
        <p:txBody>
          <a:bodyPr>
            <a:normAutofit/>
          </a:bodyPr>
          <a:lstStyle/>
          <a:p>
            <a:pPr marL="0" indent="0">
              <a:buNone/>
            </a:pPr>
            <a:r>
              <a:rPr lang="en-US" sz="3200" dirty="0">
                <a:latin typeface="Baskerville Old Face" panose="02020602080505020303" pitchFamily="18" charset="0"/>
              </a:rPr>
              <a:t>And He said to them, “Go into all the world and preach the gospel to every creature. 16  He who believes and is baptized will be saved; but he who does not believe will be condemned. </a:t>
            </a:r>
            <a:endParaRPr lang="en-US" sz="3200" dirty="0" smtClean="0">
              <a:latin typeface="Baskerville Old Face" panose="02020602080505020303" pitchFamily="18" charset="0"/>
            </a:endParaRPr>
          </a:p>
          <a:p>
            <a:pPr marL="0" indent="0">
              <a:buNone/>
            </a:pPr>
            <a:r>
              <a:rPr lang="en-US" sz="3200" dirty="0" smtClean="0">
                <a:latin typeface="Baskerville Old Face" panose="02020602080505020303" pitchFamily="18" charset="0"/>
              </a:rPr>
              <a:t>Mark </a:t>
            </a:r>
            <a:r>
              <a:rPr lang="en-US" sz="3200" dirty="0">
                <a:latin typeface="Baskerville Old Face" panose="02020602080505020303" pitchFamily="18" charset="0"/>
              </a:rPr>
              <a:t>16:15-16</a:t>
            </a:r>
          </a:p>
        </p:txBody>
      </p:sp>
    </p:spTree>
    <p:extLst>
      <p:ext uri="{BB962C8B-B14F-4D97-AF65-F5344CB8AC3E}">
        <p14:creationId xmlns:p14="http://schemas.microsoft.com/office/powerpoint/2010/main" val="401486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862" y="682487"/>
            <a:ext cx="11222182" cy="714067"/>
          </a:xfrm>
        </p:spPr>
        <p:txBody>
          <a:bodyPr>
            <a:normAutofit fontScale="90000"/>
          </a:bodyPr>
          <a:lstStyle/>
          <a:p>
            <a:pPr algn="ctr"/>
            <a:r>
              <a:rPr lang="en-US" sz="4000" u="sng" dirty="0">
                <a:effectLst>
                  <a:outerShdw blurRad="38100" dist="38100" dir="2700000" algn="tl">
                    <a:srgbClr val="000000">
                      <a:alpha val="43137"/>
                    </a:srgbClr>
                  </a:outerShdw>
                </a:effectLst>
                <a:latin typeface="Baskerville Old Face" panose="02020602080505020303" pitchFamily="18" charset="0"/>
              </a:rPr>
              <a:t>To enable them to have an inheritance among those who are sanctified.</a:t>
            </a:r>
          </a:p>
        </p:txBody>
      </p:sp>
      <p:sp>
        <p:nvSpPr>
          <p:cNvPr id="3" name="Content Placeholder 2"/>
          <p:cNvSpPr>
            <a:spLocks noGrp="1"/>
          </p:cNvSpPr>
          <p:nvPr>
            <p:ph idx="1"/>
          </p:nvPr>
        </p:nvSpPr>
        <p:spPr>
          <a:xfrm>
            <a:off x="1451579" y="2015732"/>
            <a:ext cx="9603275" cy="3979823"/>
          </a:xfrm>
        </p:spPr>
        <p:txBody>
          <a:bodyPr>
            <a:normAutofit/>
          </a:bodyPr>
          <a:lstStyle/>
          <a:p>
            <a:pPr marL="0" indent="0">
              <a:buNone/>
            </a:pPr>
            <a:r>
              <a:rPr lang="en-US" sz="3200" dirty="0" smtClean="0">
                <a:latin typeface="Baskerville Old Face" panose="02020602080505020303" pitchFamily="18" charset="0"/>
              </a:rPr>
              <a:t>In </a:t>
            </a:r>
            <a:r>
              <a:rPr lang="en-US" sz="3200" dirty="0">
                <a:latin typeface="Baskerville Old Face" panose="02020602080505020303" pitchFamily="18" charset="0"/>
              </a:rPr>
              <a:t>Him also we have obtained an inheritance, being predestined according to the purpose of Him who works all things according to the counsel of His will, </a:t>
            </a:r>
            <a:endParaRPr lang="en-US" sz="3200" dirty="0" smtClean="0">
              <a:latin typeface="Baskerville Old Face" panose="02020602080505020303" pitchFamily="18" charset="0"/>
            </a:endParaRPr>
          </a:p>
          <a:p>
            <a:pPr marL="0" indent="0">
              <a:buNone/>
            </a:pPr>
            <a:r>
              <a:rPr lang="en-US" sz="3200" dirty="0" smtClean="0">
                <a:latin typeface="Baskerville Old Face" panose="02020602080505020303" pitchFamily="18" charset="0"/>
              </a:rPr>
              <a:t>Ephesians </a:t>
            </a:r>
            <a:r>
              <a:rPr lang="en-US" sz="3200" dirty="0">
                <a:latin typeface="Baskerville Old Face" panose="02020602080505020303" pitchFamily="18" charset="0"/>
              </a:rPr>
              <a:t>1:11</a:t>
            </a:r>
          </a:p>
        </p:txBody>
      </p:sp>
    </p:spTree>
    <p:extLst>
      <p:ext uri="{BB962C8B-B14F-4D97-AF65-F5344CB8AC3E}">
        <p14:creationId xmlns:p14="http://schemas.microsoft.com/office/powerpoint/2010/main" val="1729452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862" y="682487"/>
            <a:ext cx="11222182" cy="714067"/>
          </a:xfrm>
        </p:spPr>
        <p:txBody>
          <a:bodyPr>
            <a:normAutofit fontScale="90000"/>
          </a:bodyPr>
          <a:lstStyle/>
          <a:p>
            <a:pPr algn="ctr"/>
            <a:r>
              <a:rPr lang="en-US" sz="4000" u="sng" dirty="0">
                <a:effectLst>
                  <a:outerShdw blurRad="38100" dist="38100" dir="2700000" algn="tl">
                    <a:srgbClr val="000000">
                      <a:alpha val="43137"/>
                    </a:srgbClr>
                  </a:outerShdw>
                </a:effectLst>
                <a:latin typeface="Baskerville Old Face" panose="02020602080505020303" pitchFamily="18" charset="0"/>
              </a:rPr>
              <a:t>To enable them to have an inheritance among those who are sanctified.</a:t>
            </a:r>
          </a:p>
        </p:txBody>
      </p:sp>
      <p:sp>
        <p:nvSpPr>
          <p:cNvPr id="3" name="Content Placeholder 2"/>
          <p:cNvSpPr>
            <a:spLocks noGrp="1"/>
          </p:cNvSpPr>
          <p:nvPr>
            <p:ph idx="1"/>
          </p:nvPr>
        </p:nvSpPr>
        <p:spPr>
          <a:xfrm>
            <a:off x="1451579" y="2015732"/>
            <a:ext cx="9603275" cy="3979823"/>
          </a:xfrm>
        </p:spPr>
        <p:txBody>
          <a:bodyPr>
            <a:normAutofit/>
          </a:bodyPr>
          <a:lstStyle/>
          <a:p>
            <a:pPr marL="0" indent="0">
              <a:buNone/>
            </a:pPr>
            <a:r>
              <a:rPr lang="en-US" sz="3200" dirty="0" smtClean="0">
                <a:latin typeface="Baskerville Old Face" panose="02020602080505020303" pitchFamily="18" charset="0"/>
              </a:rPr>
              <a:t>the </a:t>
            </a:r>
            <a:r>
              <a:rPr lang="en-US" sz="3200" dirty="0">
                <a:latin typeface="Baskerville Old Face" panose="02020602080505020303" pitchFamily="18" charset="0"/>
              </a:rPr>
              <a:t>eyes of your understanding being enlightened; that you may know what is the hope of His calling, what are the riches of the glory of His inheritance in the saints, Ephesians 1:18</a:t>
            </a:r>
          </a:p>
        </p:txBody>
      </p:sp>
    </p:spTree>
    <p:extLst>
      <p:ext uri="{BB962C8B-B14F-4D97-AF65-F5344CB8AC3E}">
        <p14:creationId xmlns:p14="http://schemas.microsoft.com/office/powerpoint/2010/main" val="5618483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862" y="682487"/>
            <a:ext cx="11222182" cy="714067"/>
          </a:xfrm>
        </p:spPr>
        <p:txBody>
          <a:bodyPr>
            <a:normAutofit/>
          </a:bodyPr>
          <a:lstStyle/>
          <a:p>
            <a:pPr algn="ctr"/>
            <a:r>
              <a:rPr lang="en-US" sz="4000" u="sng" dirty="0" smtClean="0">
                <a:effectLst>
                  <a:outerShdw blurRad="38100" dist="38100" dir="2700000" algn="tl">
                    <a:srgbClr val="000000">
                      <a:alpha val="43137"/>
                    </a:srgbClr>
                  </a:outerShdw>
                </a:effectLst>
                <a:latin typeface="Baskerville Old Face" panose="02020602080505020303" pitchFamily="18" charset="0"/>
              </a:rPr>
              <a:t>Conclusion</a:t>
            </a:r>
            <a:endParaRPr lang="en-US" sz="4000" u="sng" dirty="0">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451579" y="2015732"/>
            <a:ext cx="9603275" cy="3979823"/>
          </a:xfrm>
        </p:spPr>
        <p:txBody>
          <a:bodyPr>
            <a:normAutofit/>
          </a:bodyPr>
          <a:lstStyle/>
          <a:p>
            <a:pPr marL="514350" indent="-514350">
              <a:buAutoNum type="arabicPeriod"/>
            </a:pPr>
            <a:r>
              <a:rPr lang="en-US" sz="3200" dirty="0" smtClean="0">
                <a:latin typeface="Baskerville Old Face" panose="02020602080505020303" pitchFamily="18" charset="0"/>
              </a:rPr>
              <a:t>It is because of God’s love for man that we have the ability to have the forgiveness of sins &amp; eternal life. </a:t>
            </a:r>
          </a:p>
          <a:p>
            <a:pPr marL="514350" indent="-514350">
              <a:buAutoNum type="arabicPeriod"/>
            </a:pPr>
            <a:r>
              <a:rPr lang="en-US" sz="3200" dirty="0" smtClean="0">
                <a:latin typeface="Baskerville Old Face" panose="02020602080505020303" pitchFamily="18" charset="0"/>
              </a:rPr>
              <a:t>However, we must be willing to do what is necessary to obtain it. </a:t>
            </a:r>
            <a:endParaRPr lang="en-US" sz="3200" dirty="0">
              <a:latin typeface="Baskerville Old Face" panose="02020602080505020303" pitchFamily="18" charset="0"/>
            </a:endParaRPr>
          </a:p>
        </p:txBody>
      </p:sp>
    </p:spTree>
    <p:extLst>
      <p:ext uri="{BB962C8B-B14F-4D97-AF65-F5344CB8AC3E}">
        <p14:creationId xmlns:p14="http://schemas.microsoft.com/office/powerpoint/2010/main" val="3080420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139687"/>
            <a:ext cx="9603275" cy="714067"/>
          </a:xfrm>
        </p:spPr>
        <p:txBody>
          <a:bodyPr>
            <a:normAutofit/>
          </a:bodyPr>
          <a:lstStyle/>
          <a:p>
            <a:pPr algn="ctr"/>
            <a:r>
              <a:rPr lang="en-US" sz="4000" u="sng" dirty="0" smtClean="0">
                <a:effectLst>
                  <a:outerShdw blurRad="38100" dist="38100" dir="2700000" algn="tl">
                    <a:srgbClr val="000000">
                      <a:alpha val="43137"/>
                    </a:srgbClr>
                  </a:outerShdw>
                </a:effectLst>
                <a:latin typeface="Baskerville Old Face" panose="02020602080505020303" pitchFamily="18" charset="0"/>
              </a:rPr>
              <a:t>To Make him a witness</a:t>
            </a:r>
            <a:endParaRPr lang="en-US" sz="4000" u="sng" dirty="0">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451579" y="2015732"/>
            <a:ext cx="9603275" cy="3979823"/>
          </a:xfrm>
        </p:spPr>
        <p:txBody>
          <a:bodyPr>
            <a:normAutofit/>
          </a:bodyPr>
          <a:lstStyle/>
          <a:p>
            <a:pPr marL="0" indent="0">
              <a:buNone/>
            </a:pPr>
            <a:r>
              <a:rPr lang="en-US" sz="3200" dirty="0" smtClean="0">
                <a:latin typeface="Baskerville Old Face" panose="02020602080505020303" pitchFamily="18" charset="0"/>
              </a:rPr>
              <a:t>Am </a:t>
            </a:r>
            <a:r>
              <a:rPr lang="en-US" sz="3200" dirty="0">
                <a:latin typeface="Baskerville Old Face" panose="02020602080505020303" pitchFamily="18" charset="0"/>
              </a:rPr>
              <a:t>I not an apostle? Am I not free? Have I not seen Jesus Christ our Lord? Are you not my work in the Lord? 1 Corinthians 9:1</a:t>
            </a:r>
          </a:p>
        </p:txBody>
      </p:sp>
    </p:spTree>
    <p:extLst>
      <p:ext uri="{BB962C8B-B14F-4D97-AF65-F5344CB8AC3E}">
        <p14:creationId xmlns:p14="http://schemas.microsoft.com/office/powerpoint/2010/main" val="3096887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139687"/>
            <a:ext cx="9603275" cy="714067"/>
          </a:xfrm>
        </p:spPr>
        <p:txBody>
          <a:bodyPr>
            <a:normAutofit/>
          </a:bodyPr>
          <a:lstStyle/>
          <a:p>
            <a:pPr algn="ctr"/>
            <a:r>
              <a:rPr lang="en-US" sz="4000" u="sng" dirty="0" smtClean="0">
                <a:effectLst>
                  <a:outerShdw blurRad="38100" dist="38100" dir="2700000" algn="tl">
                    <a:srgbClr val="000000">
                      <a:alpha val="43137"/>
                    </a:srgbClr>
                  </a:outerShdw>
                </a:effectLst>
                <a:latin typeface="Baskerville Old Face" panose="02020602080505020303" pitchFamily="18" charset="0"/>
              </a:rPr>
              <a:t>To Make him a witness</a:t>
            </a:r>
            <a:endParaRPr lang="en-US" sz="4000" u="sng" dirty="0">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451579" y="2015732"/>
            <a:ext cx="9603275" cy="3979823"/>
          </a:xfrm>
        </p:spPr>
        <p:txBody>
          <a:bodyPr>
            <a:normAutofit/>
          </a:bodyPr>
          <a:lstStyle/>
          <a:p>
            <a:pPr marL="0" indent="0">
              <a:buNone/>
            </a:pPr>
            <a:r>
              <a:rPr lang="en-US" sz="3200" dirty="0">
                <a:latin typeface="Baskerville Old Face" panose="02020602080505020303" pitchFamily="18" charset="0"/>
              </a:rPr>
              <a:t>Therefore, of these men who have accompanied us all the time that the Lord Jesus went in and out among us, 22  beginning from the baptism of John to that day when He was taken up from us, one of these must become a witness with us of His resurrection.” </a:t>
            </a:r>
            <a:endParaRPr lang="en-US" sz="3200" dirty="0" smtClean="0">
              <a:latin typeface="Baskerville Old Face" panose="02020602080505020303" pitchFamily="18" charset="0"/>
            </a:endParaRPr>
          </a:p>
          <a:p>
            <a:pPr marL="0" indent="0">
              <a:buNone/>
            </a:pPr>
            <a:r>
              <a:rPr lang="en-US" sz="3200" dirty="0" smtClean="0">
                <a:latin typeface="Baskerville Old Face" panose="02020602080505020303" pitchFamily="18" charset="0"/>
              </a:rPr>
              <a:t>Acts </a:t>
            </a:r>
            <a:r>
              <a:rPr lang="en-US" sz="3200" dirty="0">
                <a:latin typeface="Baskerville Old Face" panose="02020602080505020303" pitchFamily="18" charset="0"/>
              </a:rPr>
              <a:t>1:21-22</a:t>
            </a:r>
          </a:p>
        </p:txBody>
      </p:sp>
    </p:spTree>
    <p:extLst>
      <p:ext uri="{BB962C8B-B14F-4D97-AF65-F5344CB8AC3E}">
        <p14:creationId xmlns:p14="http://schemas.microsoft.com/office/powerpoint/2010/main" val="31448313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139687"/>
            <a:ext cx="9603275" cy="714067"/>
          </a:xfrm>
        </p:spPr>
        <p:txBody>
          <a:bodyPr>
            <a:normAutofit/>
          </a:bodyPr>
          <a:lstStyle/>
          <a:p>
            <a:pPr algn="ctr"/>
            <a:r>
              <a:rPr lang="en-US" sz="4000" u="sng" dirty="0" smtClean="0">
                <a:effectLst>
                  <a:outerShdw blurRad="38100" dist="38100" dir="2700000" algn="tl">
                    <a:srgbClr val="000000">
                      <a:alpha val="43137"/>
                    </a:srgbClr>
                  </a:outerShdw>
                </a:effectLst>
                <a:latin typeface="Baskerville Old Face" panose="02020602080505020303" pitchFamily="18" charset="0"/>
              </a:rPr>
              <a:t>To deliver him from the people</a:t>
            </a:r>
            <a:endParaRPr lang="en-US" sz="4000" u="sng" dirty="0">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451579" y="2015732"/>
            <a:ext cx="9603275" cy="3979823"/>
          </a:xfrm>
        </p:spPr>
        <p:txBody>
          <a:bodyPr>
            <a:normAutofit/>
          </a:bodyPr>
          <a:lstStyle/>
          <a:p>
            <a:pPr marL="0" indent="0">
              <a:buNone/>
            </a:pPr>
            <a:r>
              <a:rPr lang="en-US" sz="3200" dirty="0" smtClean="0">
                <a:latin typeface="Baskerville Old Face" panose="02020602080505020303" pitchFamily="18" charset="0"/>
              </a:rPr>
              <a:t>But </a:t>
            </a:r>
            <a:r>
              <a:rPr lang="en-US" sz="3200" dirty="0">
                <a:latin typeface="Baskerville Old Face" panose="02020602080505020303" pitchFamily="18" charset="0"/>
              </a:rPr>
              <a:t>the Lord said to him, “Go, for he is a chosen vessel of Mine to bear My name before Gentiles, kings, and the children of Israel. </a:t>
            </a:r>
            <a:endParaRPr lang="en-US" sz="3200" dirty="0" smtClean="0">
              <a:latin typeface="Baskerville Old Face" panose="02020602080505020303" pitchFamily="18" charset="0"/>
            </a:endParaRPr>
          </a:p>
          <a:p>
            <a:pPr marL="0" indent="0">
              <a:buNone/>
            </a:pPr>
            <a:r>
              <a:rPr lang="en-US" sz="3200" dirty="0" smtClean="0">
                <a:latin typeface="Baskerville Old Face" panose="02020602080505020303" pitchFamily="18" charset="0"/>
              </a:rPr>
              <a:t>Acts </a:t>
            </a:r>
            <a:r>
              <a:rPr lang="en-US" sz="3200" dirty="0">
                <a:latin typeface="Baskerville Old Face" panose="02020602080505020303" pitchFamily="18" charset="0"/>
              </a:rPr>
              <a:t>9:15</a:t>
            </a:r>
          </a:p>
        </p:txBody>
      </p:sp>
    </p:spTree>
    <p:extLst>
      <p:ext uri="{BB962C8B-B14F-4D97-AF65-F5344CB8AC3E}">
        <p14:creationId xmlns:p14="http://schemas.microsoft.com/office/powerpoint/2010/main" val="1015196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139687"/>
            <a:ext cx="9603275" cy="714067"/>
          </a:xfrm>
        </p:spPr>
        <p:txBody>
          <a:bodyPr>
            <a:normAutofit/>
          </a:bodyPr>
          <a:lstStyle/>
          <a:p>
            <a:pPr algn="ctr"/>
            <a:r>
              <a:rPr lang="en-US" sz="4000" u="sng" dirty="0" smtClean="0">
                <a:effectLst>
                  <a:outerShdw blurRad="38100" dist="38100" dir="2700000" algn="tl">
                    <a:srgbClr val="000000">
                      <a:alpha val="43137"/>
                    </a:srgbClr>
                  </a:outerShdw>
                </a:effectLst>
                <a:latin typeface="Baskerville Old Face" panose="02020602080505020303" pitchFamily="18" charset="0"/>
              </a:rPr>
              <a:t>To deliver him from the people</a:t>
            </a:r>
            <a:endParaRPr lang="en-US" sz="4000" u="sng" dirty="0">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451579" y="2015732"/>
            <a:ext cx="9603275" cy="3979823"/>
          </a:xfrm>
        </p:spPr>
        <p:txBody>
          <a:bodyPr>
            <a:normAutofit/>
          </a:bodyPr>
          <a:lstStyle/>
          <a:p>
            <a:pPr marL="0" indent="0">
              <a:buNone/>
            </a:pPr>
            <a:r>
              <a:rPr lang="en-US" sz="3200" dirty="0">
                <a:latin typeface="Baskerville Old Face" panose="02020602080505020303" pitchFamily="18" charset="0"/>
              </a:rPr>
              <a:t>Are they ministers of Christ?—I speak as a fool—I am more: in labors more abundant, in stripes above measure, in prisons more frequently, in deaths often. 24  From the Jews five times I received forty stripes minus one. </a:t>
            </a:r>
          </a:p>
        </p:txBody>
      </p:sp>
    </p:spTree>
    <p:extLst>
      <p:ext uri="{BB962C8B-B14F-4D97-AF65-F5344CB8AC3E}">
        <p14:creationId xmlns:p14="http://schemas.microsoft.com/office/powerpoint/2010/main" val="226834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139687"/>
            <a:ext cx="9603275" cy="714067"/>
          </a:xfrm>
        </p:spPr>
        <p:txBody>
          <a:bodyPr>
            <a:normAutofit/>
          </a:bodyPr>
          <a:lstStyle/>
          <a:p>
            <a:pPr algn="ctr"/>
            <a:r>
              <a:rPr lang="en-US" sz="4000" u="sng" dirty="0" smtClean="0">
                <a:effectLst>
                  <a:outerShdw blurRad="38100" dist="38100" dir="2700000" algn="tl">
                    <a:srgbClr val="000000">
                      <a:alpha val="43137"/>
                    </a:srgbClr>
                  </a:outerShdw>
                </a:effectLst>
                <a:latin typeface="Baskerville Old Face" panose="02020602080505020303" pitchFamily="18" charset="0"/>
              </a:rPr>
              <a:t>To deliver him from the people</a:t>
            </a:r>
            <a:endParaRPr lang="en-US" sz="4000" u="sng" dirty="0">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451579" y="2015732"/>
            <a:ext cx="9603275" cy="3979823"/>
          </a:xfrm>
        </p:spPr>
        <p:txBody>
          <a:bodyPr>
            <a:normAutofit lnSpcReduction="10000"/>
          </a:bodyPr>
          <a:lstStyle/>
          <a:p>
            <a:pPr marL="0" indent="0">
              <a:buNone/>
            </a:pPr>
            <a:r>
              <a:rPr lang="en-US" sz="3200" dirty="0">
                <a:latin typeface="Baskerville Old Face" panose="02020602080505020303" pitchFamily="18" charset="0"/>
              </a:rPr>
              <a:t>Three times I was beaten with rods; once I was stoned; three times I was shipwrecked; a night and a day I have been in the deep; 26  in journeys often, in perils of waters, in perils of robbers, in perils of my own countrymen, in perils of the Gentiles, in perils in the city, in perils in the wilderness, in perils in the sea, in perils among false brethren; </a:t>
            </a:r>
          </a:p>
        </p:txBody>
      </p:sp>
    </p:spTree>
    <p:extLst>
      <p:ext uri="{BB962C8B-B14F-4D97-AF65-F5344CB8AC3E}">
        <p14:creationId xmlns:p14="http://schemas.microsoft.com/office/powerpoint/2010/main" val="10772914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139687"/>
            <a:ext cx="9603275" cy="714067"/>
          </a:xfrm>
        </p:spPr>
        <p:txBody>
          <a:bodyPr>
            <a:normAutofit/>
          </a:bodyPr>
          <a:lstStyle/>
          <a:p>
            <a:pPr algn="ctr"/>
            <a:r>
              <a:rPr lang="en-US" sz="4000" u="sng" dirty="0" smtClean="0">
                <a:effectLst>
                  <a:outerShdw blurRad="38100" dist="38100" dir="2700000" algn="tl">
                    <a:srgbClr val="000000">
                      <a:alpha val="43137"/>
                    </a:srgbClr>
                  </a:outerShdw>
                </a:effectLst>
                <a:latin typeface="Baskerville Old Face" panose="02020602080505020303" pitchFamily="18" charset="0"/>
              </a:rPr>
              <a:t>To deliver him from the people</a:t>
            </a:r>
            <a:endParaRPr lang="en-US" sz="4000" u="sng" dirty="0">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451579" y="2015732"/>
            <a:ext cx="9603275" cy="3979823"/>
          </a:xfrm>
        </p:spPr>
        <p:txBody>
          <a:bodyPr>
            <a:normAutofit/>
          </a:bodyPr>
          <a:lstStyle/>
          <a:p>
            <a:pPr marL="0" indent="0">
              <a:buNone/>
            </a:pPr>
            <a:r>
              <a:rPr lang="en-US" sz="3200" dirty="0">
                <a:latin typeface="Baskerville Old Face" panose="02020602080505020303" pitchFamily="18" charset="0"/>
              </a:rPr>
              <a:t>in weariness and toil, in sleeplessness often, in hunger and thirst, in </a:t>
            </a:r>
            <a:r>
              <a:rPr lang="en-US" sz="3200" dirty="0" err="1">
                <a:latin typeface="Baskerville Old Face" panose="02020602080505020303" pitchFamily="18" charset="0"/>
              </a:rPr>
              <a:t>fastings</a:t>
            </a:r>
            <a:r>
              <a:rPr lang="en-US" sz="3200" dirty="0">
                <a:latin typeface="Baskerville Old Face" panose="02020602080505020303" pitchFamily="18" charset="0"/>
              </a:rPr>
              <a:t> often, in cold and nakedness— 28  besides the other things, what comes upon me daily: my deep concern for all the churches. </a:t>
            </a:r>
            <a:endParaRPr lang="en-US" sz="3200" dirty="0" smtClean="0">
              <a:latin typeface="Baskerville Old Face" panose="02020602080505020303" pitchFamily="18" charset="0"/>
            </a:endParaRPr>
          </a:p>
          <a:p>
            <a:pPr marL="0" indent="0">
              <a:buNone/>
            </a:pPr>
            <a:r>
              <a:rPr lang="en-US" sz="3200" dirty="0" smtClean="0">
                <a:latin typeface="Baskerville Old Face" panose="02020602080505020303" pitchFamily="18" charset="0"/>
              </a:rPr>
              <a:t>2 </a:t>
            </a:r>
            <a:r>
              <a:rPr lang="en-US" sz="3200" dirty="0">
                <a:latin typeface="Baskerville Old Face" panose="02020602080505020303" pitchFamily="18" charset="0"/>
              </a:rPr>
              <a:t>Corinthians </a:t>
            </a:r>
            <a:r>
              <a:rPr lang="en-US" sz="3200" dirty="0" smtClean="0">
                <a:latin typeface="Baskerville Old Face" panose="02020602080505020303" pitchFamily="18" charset="0"/>
              </a:rPr>
              <a:t>11:23-28</a:t>
            </a:r>
            <a:endParaRPr lang="en-US" sz="3200" dirty="0">
              <a:latin typeface="Baskerville Old Face" panose="02020602080505020303" pitchFamily="18" charset="0"/>
            </a:endParaRPr>
          </a:p>
        </p:txBody>
      </p:sp>
    </p:spTree>
    <p:extLst>
      <p:ext uri="{BB962C8B-B14F-4D97-AF65-F5344CB8AC3E}">
        <p14:creationId xmlns:p14="http://schemas.microsoft.com/office/powerpoint/2010/main" val="32121041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8544" y="1160469"/>
            <a:ext cx="10349344" cy="714067"/>
          </a:xfrm>
        </p:spPr>
        <p:txBody>
          <a:bodyPr>
            <a:normAutofit/>
          </a:bodyPr>
          <a:lstStyle/>
          <a:p>
            <a:pPr algn="ctr"/>
            <a:r>
              <a:rPr lang="en-US" sz="4000" u="sng" dirty="0">
                <a:effectLst>
                  <a:outerShdw blurRad="38100" dist="38100" dir="2700000" algn="tl">
                    <a:srgbClr val="000000">
                      <a:alpha val="43137"/>
                    </a:srgbClr>
                  </a:outerShdw>
                </a:effectLst>
                <a:latin typeface="Baskerville Old Face" panose="02020602080505020303" pitchFamily="18" charset="0"/>
              </a:rPr>
              <a:t>To deliver him from the Gentiles.</a:t>
            </a:r>
          </a:p>
        </p:txBody>
      </p:sp>
      <p:sp>
        <p:nvSpPr>
          <p:cNvPr id="3" name="Content Placeholder 2"/>
          <p:cNvSpPr>
            <a:spLocks noGrp="1"/>
          </p:cNvSpPr>
          <p:nvPr>
            <p:ph idx="1"/>
          </p:nvPr>
        </p:nvSpPr>
        <p:spPr>
          <a:xfrm>
            <a:off x="1451579" y="2015732"/>
            <a:ext cx="9603275" cy="3979823"/>
          </a:xfrm>
        </p:spPr>
        <p:txBody>
          <a:bodyPr>
            <a:normAutofit/>
          </a:bodyPr>
          <a:lstStyle/>
          <a:p>
            <a:pPr marL="0" indent="0">
              <a:buNone/>
            </a:pPr>
            <a:endParaRPr lang="en-US" sz="3200" dirty="0">
              <a:latin typeface="Baskerville Old Face" panose="02020602080505020303" pitchFamily="18" charset="0"/>
            </a:endParaRPr>
          </a:p>
        </p:txBody>
      </p:sp>
    </p:spTree>
    <p:extLst>
      <p:ext uri="{BB962C8B-B14F-4D97-AF65-F5344CB8AC3E}">
        <p14:creationId xmlns:p14="http://schemas.microsoft.com/office/powerpoint/2010/main" val="602888733"/>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118</TotalTime>
  <Words>1872</Words>
  <Application>Microsoft Office PowerPoint</Application>
  <PresentationFormat>Widescreen</PresentationFormat>
  <Paragraphs>143</Paragraphs>
  <Slides>23</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Baskerville Old Face</vt:lpstr>
      <vt:lpstr>Calibri</vt:lpstr>
      <vt:lpstr>Gill Sans MT</vt:lpstr>
      <vt:lpstr>Gallery</vt:lpstr>
      <vt:lpstr>The Purpose of Christ appearing to Saul</vt:lpstr>
      <vt:lpstr>To Make him a minister</vt:lpstr>
      <vt:lpstr>To Make him a witness</vt:lpstr>
      <vt:lpstr>To Make him a witness</vt:lpstr>
      <vt:lpstr>To deliver him from the people</vt:lpstr>
      <vt:lpstr>To deliver him from the people</vt:lpstr>
      <vt:lpstr>To deliver him from the people</vt:lpstr>
      <vt:lpstr>To deliver him from the people</vt:lpstr>
      <vt:lpstr>To deliver him from the Gentiles.</vt:lpstr>
      <vt:lpstr>To send him to the Gentiles.</vt:lpstr>
      <vt:lpstr>To deliver him from the Gentiles.</vt:lpstr>
      <vt:lpstr>To open their eyes</vt:lpstr>
      <vt:lpstr>To open their eyes</vt:lpstr>
      <vt:lpstr>To turn men from darkness to light.</vt:lpstr>
      <vt:lpstr>To turn men from darkness to light.</vt:lpstr>
      <vt:lpstr>To turn men from darkness to light.</vt:lpstr>
      <vt:lpstr>To turn men from the power  of Satan to God.</vt:lpstr>
      <vt:lpstr>To turn men from the power  of Satan to God.</vt:lpstr>
      <vt:lpstr>To turn men from the power  of Satan to God.</vt:lpstr>
      <vt:lpstr>To enable them to have  the forgiveness of sins.</vt:lpstr>
      <vt:lpstr>To enable them to have an inheritance among those who are sanctified.</vt:lpstr>
      <vt:lpstr>To enable them to have an inheritance among those who are sanctified.</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 Earl</dc:creator>
  <cp:lastModifiedBy>Russ Earl</cp:lastModifiedBy>
  <cp:revision>12</cp:revision>
  <dcterms:created xsi:type="dcterms:W3CDTF">2016-10-08T15:46:38Z</dcterms:created>
  <dcterms:modified xsi:type="dcterms:W3CDTF">2017-01-22T03:05:01Z</dcterms:modified>
</cp:coreProperties>
</file>