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78955" autoAdjust="0"/>
  </p:normalViewPr>
  <p:slideViewPr>
    <p:cSldViewPr snapToGrid="0">
      <p:cViewPr varScale="1">
        <p:scale>
          <a:sx n="73" d="100"/>
          <a:sy n="73" d="100"/>
        </p:scale>
        <p:origin x="12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B3601-B95B-4941-8E11-6CC52D33CFF5}"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ACFE2-E4A8-499A-91D4-445CF18D025F}" type="slidenum">
              <a:rPr lang="en-US" smtClean="0"/>
              <a:t>‹#›</a:t>
            </a:fld>
            <a:endParaRPr lang="en-US"/>
          </a:p>
        </p:txBody>
      </p:sp>
    </p:spTree>
    <p:extLst>
      <p:ext uri="{BB962C8B-B14F-4D97-AF65-F5344CB8AC3E}">
        <p14:creationId xmlns:p14="http://schemas.microsoft.com/office/powerpoint/2010/main" val="3852950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 is offered as worship to God, which is</a:t>
            </a:r>
            <a:r>
              <a:rPr lang="en-US" baseline="0" dirty="0" smtClean="0"/>
              <a:t> not authorized by the NT, is not acceptable to Him. </a:t>
            </a:r>
          </a:p>
          <a:p>
            <a:r>
              <a:rPr lang="en-US" baseline="0" dirty="0" smtClean="0"/>
              <a:t>The fact that something is INTENDED to be worship to God does not mean that it will please God. </a:t>
            </a:r>
          </a:p>
          <a:p>
            <a:r>
              <a:rPr lang="en-US" baseline="0" dirty="0" smtClean="0"/>
              <a:t>Notice with me the worship of Cain (</a:t>
            </a:r>
            <a:r>
              <a:rPr lang="en-US" u="sng" baseline="0" dirty="0" smtClean="0"/>
              <a:t>Gen 4:2-5</a:t>
            </a:r>
            <a:r>
              <a:rPr lang="en-US" baseline="0" dirty="0" smtClean="0"/>
              <a:t>), it was not acceptable to God. </a:t>
            </a:r>
          </a:p>
          <a:p>
            <a:r>
              <a:rPr lang="en-US" u="sng" baseline="0" dirty="0" smtClean="0"/>
              <a:t>Next slide -</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2</a:t>
            </a:fld>
            <a:endParaRPr lang="en-US"/>
          </a:p>
        </p:txBody>
      </p:sp>
    </p:spTree>
    <p:extLst>
      <p:ext uri="{BB962C8B-B14F-4D97-AF65-F5344CB8AC3E}">
        <p14:creationId xmlns:p14="http://schemas.microsoft.com/office/powerpoint/2010/main" val="3100567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a:t>
            </a:r>
            <a:r>
              <a:rPr lang="en-US" u="none" baseline="0" dirty="0" smtClean="0"/>
              <a:t> Bible says nothing about counting beads in Christian worship, but this fact does not authorize the counting of beads in worship.</a:t>
            </a:r>
          </a:p>
          <a:p>
            <a:r>
              <a:rPr lang="en-US" u="none" baseline="0" dirty="0" smtClean="0"/>
              <a:t>If it is the case that all things about which the Bible is silent are things which can be done in worship, and if its is the case that counting beads is something which the </a:t>
            </a:r>
          </a:p>
          <a:p>
            <a:r>
              <a:rPr lang="en-US" u="none" baseline="0" dirty="0" smtClean="0"/>
              <a:t>Bible is silent: then it is the case that counting of beads is something which may be done in worship. </a:t>
            </a:r>
          </a:p>
          <a:p>
            <a:r>
              <a:rPr lang="en-US" u="none" baseline="0" dirty="0" smtClean="0"/>
              <a:t>This is false, silence does not authorize. </a:t>
            </a:r>
          </a:p>
          <a:p>
            <a:r>
              <a:rPr lang="en-US" u="sng" baseline="0"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11</a:t>
            </a:fld>
            <a:endParaRPr lang="en-US"/>
          </a:p>
        </p:txBody>
      </p:sp>
    </p:spTree>
    <p:extLst>
      <p:ext uri="{BB962C8B-B14F-4D97-AF65-F5344CB8AC3E}">
        <p14:creationId xmlns:p14="http://schemas.microsoft.com/office/powerpoint/2010/main" val="3991275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u="none" dirty="0" smtClean="0"/>
              <a:t>After the marching on the 6</a:t>
            </a:r>
            <a:r>
              <a:rPr lang="en-US" u="none" baseline="30000" dirty="0" smtClean="0"/>
              <a:t>th</a:t>
            </a:r>
            <a:r>
              <a:rPr lang="en-US" u="none" dirty="0" smtClean="0"/>
              <a:t> day</a:t>
            </a:r>
          </a:p>
          <a:p>
            <a:pPr marL="228600" indent="-228600">
              <a:buAutoNum type="arabicPeriod"/>
            </a:pPr>
            <a:r>
              <a:rPr lang="en-US" u="none" dirty="0" smtClean="0"/>
              <a:t>After</a:t>
            </a:r>
            <a:r>
              <a:rPr lang="en-US" u="none" baseline="0" dirty="0" smtClean="0"/>
              <a:t> the marching on the 7</a:t>
            </a:r>
            <a:r>
              <a:rPr lang="en-US" u="none" baseline="30000" dirty="0" smtClean="0"/>
              <a:t>th</a:t>
            </a:r>
            <a:r>
              <a:rPr lang="en-US" u="none" baseline="0" dirty="0" smtClean="0"/>
              <a:t> day</a:t>
            </a:r>
          </a:p>
          <a:p>
            <a:pPr marL="228600" indent="-228600">
              <a:buAutoNum type="arabicPeriod"/>
            </a:pPr>
            <a:r>
              <a:rPr lang="en-US" u="none" baseline="0" dirty="0" smtClean="0"/>
              <a:t>After the priestly-bearing the ark and the seven trumpets</a:t>
            </a:r>
          </a:p>
          <a:p>
            <a:pPr marL="228600" indent="-228600">
              <a:buAutoNum type="arabicPeriod"/>
            </a:pPr>
            <a:r>
              <a:rPr lang="en-US" u="none" baseline="0" dirty="0" smtClean="0"/>
              <a:t>After the priestly-blowing of a “long blast” and the people’s hearing the sound of the “long blast”-THEN the people were to shout with a great shout.</a:t>
            </a:r>
          </a:p>
          <a:p>
            <a:pPr marL="0" indent="0">
              <a:buNone/>
            </a:pPr>
            <a:r>
              <a:rPr lang="en-US" u="none" baseline="0" dirty="0" smtClean="0"/>
              <a:t>A) This does not authorize (1) shouting at some other time, (2) or making any noise at some other time, (3) or making just any kind of noise. </a:t>
            </a:r>
          </a:p>
        </p:txBody>
      </p:sp>
      <p:sp>
        <p:nvSpPr>
          <p:cNvPr id="4" name="Slide Number Placeholder 3"/>
          <p:cNvSpPr>
            <a:spLocks noGrp="1"/>
          </p:cNvSpPr>
          <p:nvPr>
            <p:ph type="sldNum" sz="quarter" idx="10"/>
          </p:nvPr>
        </p:nvSpPr>
        <p:spPr/>
        <p:txBody>
          <a:bodyPr/>
          <a:lstStyle/>
          <a:p>
            <a:fld id="{A54ACFE2-E4A8-499A-91D4-445CF18D025F}" type="slidenum">
              <a:rPr lang="en-US" smtClean="0"/>
              <a:t>12</a:t>
            </a:fld>
            <a:endParaRPr lang="en-US"/>
          </a:p>
        </p:txBody>
      </p:sp>
    </p:spTree>
    <p:extLst>
      <p:ext uri="{BB962C8B-B14F-4D97-AF65-F5344CB8AC3E}">
        <p14:creationId xmlns:p14="http://schemas.microsoft.com/office/powerpoint/2010/main" val="1583709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u="none" baseline="0" dirty="0" smtClean="0"/>
          </a:p>
        </p:txBody>
      </p:sp>
      <p:sp>
        <p:nvSpPr>
          <p:cNvPr id="4" name="Slide Number Placeholder 3"/>
          <p:cNvSpPr>
            <a:spLocks noGrp="1"/>
          </p:cNvSpPr>
          <p:nvPr>
            <p:ph type="sldNum" sz="quarter" idx="10"/>
          </p:nvPr>
        </p:nvSpPr>
        <p:spPr/>
        <p:txBody>
          <a:bodyPr/>
          <a:lstStyle/>
          <a:p>
            <a:fld id="{A54ACFE2-E4A8-499A-91D4-445CF18D025F}" type="slidenum">
              <a:rPr lang="en-US" smtClean="0"/>
              <a:t>13</a:t>
            </a:fld>
            <a:endParaRPr lang="en-US"/>
          </a:p>
        </p:txBody>
      </p:sp>
    </p:spTree>
    <p:extLst>
      <p:ext uri="{BB962C8B-B14F-4D97-AF65-F5344CB8AC3E}">
        <p14:creationId xmlns:p14="http://schemas.microsoft.com/office/powerpoint/2010/main" val="2659805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God</a:t>
            </a:r>
            <a:r>
              <a:rPr lang="en-US" u="none" baseline="0" dirty="0" smtClean="0"/>
              <a:t> through Malachi, sought especially to correct the people with regard to their efforts to worship. </a:t>
            </a:r>
          </a:p>
          <a:p>
            <a:r>
              <a:rPr lang="en-US" u="none" baseline="0" dirty="0" smtClean="0"/>
              <a:t>God explained that their offerings were not acceptable (</a:t>
            </a:r>
            <a:r>
              <a:rPr lang="en-US" u="sng" baseline="0" dirty="0" smtClean="0"/>
              <a:t>Mal 1:8b</a:t>
            </a:r>
            <a:r>
              <a:rPr lang="en-US" u="none" baseline="0" dirty="0" smtClean="0"/>
              <a:t>). </a:t>
            </a:r>
          </a:p>
          <a:p>
            <a:r>
              <a:rPr lang="en-US" u="sng" baseline="0"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3</a:t>
            </a:fld>
            <a:endParaRPr lang="en-US"/>
          </a:p>
        </p:txBody>
      </p:sp>
    </p:spTree>
    <p:extLst>
      <p:ext uri="{BB962C8B-B14F-4D97-AF65-F5344CB8AC3E}">
        <p14:creationId xmlns:p14="http://schemas.microsoft.com/office/powerpoint/2010/main" val="154272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 Lord</a:t>
            </a:r>
            <a:r>
              <a:rPr lang="en-US" u="none" baseline="0" dirty="0" smtClean="0"/>
              <a:t> applied Isaiah’s prophecy to the Pharisees and scribes in </a:t>
            </a:r>
          </a:p>
          <a:p>
            <a:r>
              <a:rPr lang="en-US" u="sng" baseline="0" dirty="0" smtClean="0"/>
              <a:t>Matthew 15:9</a:t>
            </a:r>
          </a:p>
          <a:p>
            <a:r>
              <a:rPr lang="en-US" u="sng" baseline="0"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4</a:t>
            </a:fld>
            <a:endParaRPr lang="en-US"/>
          </a:p>
        </p:txBody>
      </p:sp>
    </p:spTree>
    <p:extLst>
      <p:ext uri="{BB962C8B-B14F-4D97-AF65-F5344CB8AC3E}">
        <p14:creationId xmlns:p14="http://schemas.microsoft.com/office/powerpoint/2010/main" val="590444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a:t>
            </a:r>
            <a:r>
              <a:rPr lang="en-US" u="none" baseline="0" dirty="0" smtClean="0"/>
              <a:t> Bible often uses the word “strange” in the sense of “not acceptable because not authorized.”</a:t>
            </a:r>
          </a:p>
          <a:p>
            <a:r>
              <a:rPr lang="en-US" u="none" baseline="0" dirty="0" err="1" smtClean="0"/>
              <a:t>Nadab</a:t>
            </a:r>
            <a:r>
              <a:rPr lang="en-US" u="none" baseline="0" dirty="0" smtClean="0"/>
              <a:t> and </a:t>
            </a:r>
            <a:r>
              <a:rPr lang="en-US" u="none" baseline="0" dirty="0" err="1" smtClean="0"/>
              <a:t>Abihu</a:t>
            </a:r>
            <a:r>
              <a:rPr lang="en-US" u="none" baseline="0" dirty="0" smtClean="0"/>
              <a:t>” in </a:t>
            </a:r>
            <a:r>
              <a:rPr lang="en-US" u="sng" baseline="0" dirty="0" smtClean="0"/>
              <a:t>Lev 10:1-2</a:t>
            </a:r>
          </a:p>
          <a:p>
            <a:r>
              <a:rPr lang="en-US" u="sng" baseline="0"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5</a:t>
            </a:fld>
            <a:endParaRPr lang="en-US"/>
          </a:p>
        </p:txBody>
      </p:sp>
    </p:spTree>
    <p:extLst>
      <p:ext uri="{BB962C8B-B14F-4D97-AF65-F5344CB8AC3E}">
        <p14:creationId xmlns:p14="http://schemas.microsoft.com/office/powerpoint/2010/main" val="406736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King</a:t>
            </a:r>
            <a:r>
              <a:rPr lang="en-US" u="none" baseline="0" dirty="0" smtClean="0"/>
              <a:t> Solomon married “strange women”-women whom God had not authorized him to marry. </a:t>
            </a:r>
          </a:p>
          <a:p>
            <a:r>
              <a:rPr lang="en-US" u="none" dirty="0" smtClean="0"/>
              <a:t>This same kind of sin was a great problem</a:t>
            </a:r>
            <a:r>
              <a:rPr lang="en-US" u="none" baseline="0" dirty="0" smtClean="0"/>
              <a:t> in the days of Nehemiah </a:t>
            </a:r>
            <a:r>
              <a:rPr lang="en-US" u="sng" baseline="0" dirty="0" smtClean="0"/>
              <a:t>(</a:t>
            </a:r>
            <a:r>
              <a:rPr lang="en-US" u="sng" baseline="0" dirty="0" err="1" smtClean="0"/>
              <a:t>Neh</a:t>
            </a:r>
            <a:r>
              <a:rPr lang="en-US" u="sng" baseline="0" dirty="0" smtClean="0"/>
              <a:t> 13:27). </a:t>
            </a:r>
          </a:p>
          <a:p>
            <a:r>
              <a:rPr lang="en-US" u="sng"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6</a:t>
            </a:fld>
            <a:endParaRPr lang="en-US"/>
          </a:p>
        </p:txBody>
      </p:sp>
    </p:spTree>
    <p:extLst>
      <p:ext uri="{BB962C8B-B14F-4D97-AF65-F5344CB8AC3E}">
        <p14:creationId xmlns:p14="http://schemas.microsoft.com/office/powerpoint/2010/main" val="264512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Sodom and Gomorrah and the cities</a:t>
            </a:r>
            <a:r>
              <a:rPr lang="en-US" u="none" baseline="0" dirty="0" smtClean="0"/>
              <a:t> around them went after strange flesh </a:t>
            </a:r>
            <a:r>
              <a:rPr lang="en-US" u="sng" baseline="0" dirty="0" smtClean="0"/>
              <a:t>(Jude 7)</a:t>
            </a:r>
          </a:p>
          <a:p>
            <a:r>
              <a:rPr lang="en-US" u="sng"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7</a:t>
            </a:fld>
            <a:endParaRPr lang="en-US"/>
          </a:p>
        </p:txBody>
      </p:sp>
    </p:spTree>
    <p:extLst>
      <p:ext uri="{BB962C8B-B14F-4D97-AF65-F5344CB8AC3E}">
        <p14:creationId xmlns:p14="http://schemas.microsoft.com/office/powerpoint/2010/main" val="358135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We are warned about being carried away with strange doctrines </a:t>
            </a:r>
          </a:p>
          <a:p>
            <a:r>
              <a:rPr lang="en-US" u="none" dirty="0" err="1" smtClean="0"/>
              <a:t>Heb</a:t>
            </a:r>
            <a:r>
              <a:rPr lang="en-US" u="none" dirty="0" smtClean="0"/>
              <a:t> 13:9</a:t>
            </a:r>
          </a:p>
          <a:p>
            <a:r>
              <a:rPr lang="en-US" u="none" dirty="0" smtClean="0"/>
              <a:t>Next Slide</a:t>
            </a:r>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8</a:t>
            </a:fld>
            <a:endParaRPr lang="en-US"/>
          </a:p>
        </p:txBody>
      </p:sp>
    </p:spTree>
    <p:extLst>
      <p:ext uri="{BB962C8B-B14F-4D97-AF65-F5344CB8AC3E}">
        <p14:creationId xmlns:p14="http://schemas.microsoft.com/office/powerpoint/2010/main" val="2770496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fld id="{A54ACFE2-E4A8-499A-91D4-445CF18D025F}" type="slidenum">
              <a:rPr lang="en-US" smtClean="0"/>
              <a:t>9</a:t>
            </a:fld>
            <a:endParaRPr lang="en-US"/>
          </a:p>
        </p:txBody>
      </p:sp>
    </p:spTree>
    <p:extLst>
      <p:ext uri="{BB962C8B-B14F-4D97-AF65-F5344CB8AC3E}">
        <p14:creationId xmlns:p14="http://schemas.microsoft.com/office/powerpoint/2010/main" val="121121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7. “may have taught” includes those who are</a:t>
            </a:r>
            <a:r>
              <a:rPr lang="en-US" u="none" baseline="0" dirty="0" smtClean="0"/>
              <a:t> dead but taught certain ideas while living</a:t>
            </a:r>
            <a:endParaRPr lang="en-US" u="none" dirty="0"/>
          </a:p>
        </p:txBody>
      </p:sp>
      <p:sp>
        <p:nvSpPr>
          <p:cNvPr id="4" name="Slide Number Placeholder 3"/>
          <p:cNvSpPr>
            <a:spLocks noGrp="1"/>
          </p:cNvSpPr>
          <p:nvPr>
            <p:ph type="sldNum" sz="quarter" idx="10"/>
          </p:nvPr>
        </p:nvSpPr>
        <p:spPr/>
        <p:txBody>
          <a:bodyPr/>
          <a:lstStyle/>
          <a:p>
            <a:fld id="{A54ACFE2-E4A8-499A-91D4-445CF18D025F}" type="slidenum">
              <a:rPr lang="en-US" smtClean="0"/>
              <a:t>10</a:t>
            </a:fld>
            <a:endParaRPr lang="en-US"/>
          </a:p>
        </p:txBody>
      </p:sp>
    </p:spTree>
    <p:extLst>
      <p:ext uri="{BB962C8B-B14F-4D97-AF65-F5344CB8AC3E}">
        <p14:creationId xmlns:p14="http://schemas.microsoft.com/office/powerpoint/2010/main" val="306536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Fundamentals of the Faith Lesson 3 – Authority; Part 1 </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600" dirty="0" smtClean="0">
                <a:effectLst>
                  <a:outerShdw blurRad="38100" dist="38100" dir="2700000" algn="tl">
                    <a:srgbClr val="000000">
                      <a:alpha val="43137"/>
                    </a:srgbClr>
                  </a:outerShdw>
                </a:effectLst>
                <a:latin typeface="+mj-lt"/>
              </a:rPr>
              <a:t>Leviticus 10:1-2</a:t>
            </a:r>
            <a:endParaRPr lang="en-US" sz="36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203453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We must know how god does </a:t>
            </a:r>
            <a:r>
              <a:rPr lang="en-US" b="1" i="1" u="sng" dirty="0" smtClean="0">
                <a:effectLst>
                  <a:outerShdw blurRad="38100" dist="38100" dir="2700000" algn="tl">
                    <a:srgbClr val="000000">
                      <a:alpha val="43137"/>
                    </a:srgbClr>
                  </a:outerShdw>
                </a:effectLst>
              </a:rPr>
              <a:t>not</a:t>
            </a:r>
            <a:r>
              <a:rPr lang="en-US" u="sng" dirty="0" smtClean="0">
                <a:effectLst>
                  <a:outerShdw blurRad="38100" dist="38100" dir="2700000" algn="tl">
                    <a:srgbClr val="000000">
                      <a:alpha val="43137"/>
                    </a:srgbClr>
                  </a:outerShdw>
                </a:effectLst>
              </a:rPr>
              <a:t> authorize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849086"/>
            <a:ext cx="10934191" cy="5775234"/>
          </a:xfrm>
        </p:spPr>
        <p:txBody>
          <a:bodyPr>
            <a:normAutofit/>
          </a:bodyPr>
          <a:lstStyle/>
          <a:p>
            <a:pPr marL="742950" indent="-742950">
              <a:buAutoNum type="arabicPeriod" startAt="7"/>
            </a:pPr>
            <a:r>
              <a:rPr lang="en-US" sz="4000" dirty="0" smtClean="0">
                <a:effectLst>
                  <a:outerShdw blurRad="38100" dist="38100" dir="2700000" algn="tl">
                    <a:srgbClr val="000000">
                      <a:alpha val="43137"/>
                    </a:srgbClr>
                  </a:outerShdw>
                </a:effectLst>
                <a:latin typeface="+mj-lt"/>
              </a:rPr>
              <a:t>On the basis of what some well-known and highly respected brother teaches or may have taught </a:t>
            </a:r>
          </a:p>
          <a:p>
            <a:pPr marL="742950" indent="-742950">
              <a:buAutoNum type="arabicPeriod" startAt="7"/>
            </a:pPr>
            <a:r>
              <a:rPr lang="en-US" sz="4000" dirty="0" smtClean="0">
                <a:effectLst>
                  <a:outerShdw blurRad="38100" dist="38100" dir="2700000" algn="tl">
                    <a:srgbClr val="000000">
                      <a:alpha val="43137"/>
                    </a:srgbClr>
                  </a:outerShdw>
                </a:effectLst>
                <a:latin typeface="+mj-lt"/>
              </a:rPr>
              <a:t>On the basis of human traditions</a:t>
            </a:r>
          </a:p>
          <a:p>
            <a:pPr marL="742950" indent="-742950">
              <a:buAutoNum type="arabicPeriod" startAt="7"/>
            </a:pPr>
            <a:r>
              <a:rPr lang="en-US" sz="4000" dirty="0" smtClean="0">
                <a:effectLst>
                  <a:outerShdw blurRad="38100" dist="38100" dir="2700000" algn="tl">
                    <a:srgbClr val="000000">
                      <a:alpha val="43137"/>
                    </a:srgbClr>
                  </a:outerShdw>
                </a:effectLst>
                <a:latin typeface="+mj-lt"/>
              </a:rPr>
              <a:t>On the basis of my inability to “see any harm in it”</a:t>
            </a:r>
          </a:p>
          <a:p>
            <a:pPr marL="742950" indent="-742950">
              <a:buAutoNum type="arabicPeriod" startAt="7"/>
            </a:pPr>
            <a:r>
              <a:rPr lang="en-US" sz="4000" dirty="0" smtClean="0">
                <a:effectLst>
                  <a:outerShdw blurRad="38100" dist="38100" dir="2700000" algn="tl">
                    <a:srgbClr val="000000">
                      <a:alpha val="43137"/>
                    </a:srgbClr>
                  </a:outerShdw>
                </a:effectLst>
                <a:latin typeface="+mj-lt"/>
              </a:rPr>
              <a:t>On the basis of long-standing practices</a:t>
            </a:r>
          </a:p>
          <a:p>
            <a:pPr marL="742950" indent="-742950">
              <a:buAutoNum type="arabicPeriod" startAt="7"/>
            </a:pPr>
            <a:r>
              <a:rPr lang="en-US" sz="4000" dirty="0" smtClean="0">
                <a:effectLst>
                  <a:outerShdw blurRad="38100" dist="38100" dir="2700000" algn="tl">
                    <a:srgbClr val="000000">
                      <a:alpha val="43137"/>
                    </a:srgbClr>
                  </a:outerShdw>
                </a:effectLst>
                <a:latin typeface="+mj-lt"/>
              </a:rPr>
              <a:t>On the basis of the silence of the Scriptures</a:t>
            </a:r>
          </a:p>
        </p:txBody>
      </p:sp>
    </p:spTree>
    <p:extLst>
      <p:ext uri="{BB962C8B-B14F-4D97-AF65-F5344CB8AC3E}">
        <p14:creationId xmlns:p14="http://schemas.microsoft.com/office/powerpoint/2010/main" val="253540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a:bodyPr>
          <a:lstStyle/>
          <a:p>
            <a:r>
              <a:rPr lang="en-US" u="sng" dirty="0" smtClean="0">
                <a:effectLst>
                  <a:outerShdw blurRad="38100" dist="38100" dir="2700000" algn="tl">
                    <a:srgbClr val="000000">
                      <a:alpha val="43137"/>
                    </a:srgbClr>
                  </a:outerShdw>
                </a:effectLst>
              </a:rPr>
              <a:t>The Silence of the Scriptures</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849086"/>
            <a:ext cx="10934191" cy="5775234"/>
          </a:xfrm>
        </p:spPr>
        <p:txBody>
          <a:bodyPr anchor="ctr">
            <a:normAutofit/>
          </a:bodyPr>
          <a:lstStyle/>
          <a:p>
            <a:pPr marL="0" indent="0" algn="ctr">
              <a:buNone/>
            </a:pPr>
            <a:r>
              <a:rPr lang="en-US" sz="4400" dirty="0" smtClean="0">
                <a:effectLst>
                  <a:outerShdw blurRad="38100" dist="38100" dir="2700000" algn="tl">
                    <a:srgbClr val="000000">
                      <a:alpha val="43137"/>
                    </a:srgbClr>
                  </a:outerShdw>
                </a:effectLst>
                <a:latin typeface="+mj-lt"/>
              </a:rPr>
              <a:t>The Bible authorizes by </a:t>
            </a:r>
          </a:p>
          <a:p>
            <a:pPr marL="0" indent="0" algn="ctr">
              <a:buNone/>
            </a:pPr>
            <a:r>
              <a:rPr lang="en-US" sz="4400" dirty="0" smtClean="0">
                <a:effectLst>
                  <a:outerShdw blurRad="38100" dist="38100" dir="2700000" algn="tl">
                    <a:srgbClr val="000000">
                      <a:alpha val="43137"/>
                    </a:srgbClr>
                  </a:outerShdw>
                </a:effectLst>
                <a:latin typeface="+mj-lt"/>
              </a:rPr>
              <a:t>WHAT IT SAYS</a:t>
            </a:r>
          </a:p>
          <a:p>
            <a:pPr marL="0" indent="0" algn="ctr">
              <a:buNone/>
            </a:pPr>
            <a:r>
              <a:rPr lang="en-US" sz="4400" u="sng" dirty="0" smtClean="0">
                <a:effectLst>
                  <a:outerShdw blurRad="38100" dist="38100" dir="2700000" algn="tl">
                    <a:srgbClr val="000000">
                      <a:alpha val="43137"/>
                    </a:srgbClr>
                  </a:outerShdw>
                </a:effectLst>
                <a:latin typeface="+mj-lt"/>
              </a:rPr>
              <a:t>NOT</a:t>
            </a:r>
            <a:r>
              <a:rPr lang="en-US" sz="4400" dirty="0" smtClean="0">
                <a:effectLst>
                  <a:outerShdw blurRad="38100" dist="38100" dir="2700000" algn="tl">
                    <a:srgbClr val="000000">
                      <a:alpha val="43137"/>
                    </a:srgbClr>
                  </a:outerShdw>
                </a:effectLst>
                <a:latin typeface="+mj-lt"/>
              </a:rPr>
              <a:t> BY WHAT IT DOES NOT SAY. </a:t>
            </a:r>
          </a:p>
        </p:txBody>
      </p:sp>
    </p:spTree>
    <p:extLst>
      <p:ext uri="{BB962C8B-B14F-4D97-AF65-F5344CB8AC3E}">
        <p14:creationId xmlns:p14="http://schemas.microsoft.com/office/powerpoint/2010/main" val="44350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a:bodyPr>
          <a:lstStyle/>
          <a:p>
            <a:r>
              <a:rPr lang="en-US" u="sng" dirty="0" smtClean="0">
                <a:effectLst>
                  <a:outerShdw blurRad="38100" dist="38100" dir="2700000" algn="tl">
                    <a:srgbClr val="000000">
                      <a:alpha val="43137"/>
                    </a:srgbClr>
                  </a:outerShdw>
                </a:effectLst>
              </a:rPr>
              <a:t>The Silence of the Scriptures</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849086"/>
            <a:ext cx="10934191" cy="5775234"/>
          </a:xfrm>
        </p:spPr>
        <p:txBody>
          <a:bodyPr>
            <a:normAutofit/>
          </a:bodyPr>
          <a:lstStyle/>
          <a:p>
            <a:pPr marL="0" indent="0">
              <a:buNone/>
            </a:pPr>
            <a:r>
              <a:rPr lang="en-US" sz="4000" u="sng" dirty="0" smtClean="0">
                <a:effectLst>
                  <a:outerShdw blurRad="38100" dist="38100" dir="2700000" algn="tl">
                    <a:srgbClr val="000000">
                      <a:alpha val="43137"/>
                    </a:srgbClr>
                  </a:outerShdw>
                </a:effectLst>
                <a:latin typeface="+mj-lt"/>
              </a:rPr>
              <a:t>A </a:t>
            </a:r>
            <a:r>
              <a:rPr lang="en-US" sz="4000" i="1" u="sng" dirty="0" smtClean="0">
                <a:effectLst>
                  <a:outerShdw blurRad="38100" dist="38100" dir="2700000" algn="tl">
                    <a:srgbClr val="000000">
                      <a:alpha val="43137"/>
                    </a:srgbClr>
                  </a:outerShdw>
                </a:effectLst>
                <a:latin typeface="+mj-lt"/>
              </a:rPr>
              <a:t>SHOUTING</a:t>
            </a:r>
            <a:r>
              <a:rPr lang="en-US" sz="4000" u="sng" dirty="0" smtClean="0">
                <a:effectLst>
                  <a:outerShdw blurRad="38100" dist="38100" dir="2700000" algn="tl">
                    <a:srgbClr val="000000">
                      <a:alpha val="43137"/>
                    </a:srgbClr>
                  </a:outerShdw>
                </a:effectLst>
                <a:latin typeface="+mj-lt"/>
              </a:rPr>
              <a:t> example</a:t>
            </a:r>
          </a:p>
          <a:p>
            <a:pPr marL="0" indent="0">
              <a:buNone/>
            </a:pPr>
            <a:r>
              <a:rPr lang="en-US" sz="4000" dirty="0" smtClean="0">
                <a:effectLst>
                  <a:outerShdw blurRad="38100" dist="38100" dir="2700000" algn="tl">
                    <a:srgbClr val="000000">
                      <a:alpha val="43137"/>
                    </a:srgbClr>
                  </a:outerShdw>
                </a:effectLst>
                <a:latin typeface="+mj-lt"/>
              </a:rPr>
              <a:t>Now </a:t>
            </a:r>
            <a:r>
              <a:rPr lang="en-US" sz="4000" dirty="0">
                <a:effectLst>
                  <a:outerShdw blurRad="38100" dist="38100" dir="2700000" algn="tl">
                    <a:srgbClr val="000000">
                      <a:alpha val="43137"/>
                    </a:srgbClr>
                  </a:outerShdw>
                </a:effectLst>
                <a:latin typeface="+mj-lt"/>
              </a:rPr>
              <a:t>Joshua had commanded the people, saying, “You shall </a:t>
            </a:r>
            <a:r>
              <a:rPr lang="en-US" sz="4000" i="1" u="sng" dirty="0">
                <a:effectLst>
                  <a:outerShdw blurRad="38100" dist="38100" dir="2700000" algn="tl">
                    <a:srgbClr val="000000">
                      <a:alpha val="43137"/>
                    </a:srgbClr>
                  </a:outerShdw>
                </a:effectLst>
                <a:latin typeface="+mj-lt"/>
              </a:rPr>
              <a:t>not</a:t>
            </a:r>
            <a:r>
              <a:rPr lang="en-US" sz="4000" dirty="0">
                <a:effectLst>
                  <a:outerShdw blurRad="38100" dist="38100" dir="2700000" algn="tl">
                    <a:srgbClr val="000000">
                      <a:alpha val="43137"/>
                    </a:srgbClr>
                  </a:outerShdw>
                </a:effectLst>
                <a:latin typeface="+mj-lt"/>
              </a:rPr>
              <a:t> shout or make </a:t>
            </a:r>
            <a:r>
              <a:rPr lang="en-US" sz="4000" i="1" u="sng" dirty="0">
                <a:effectLst>
                  <a:outerShdw blurRad="38100" dist="38100" dir="2700000" algn="tl">
                    <a:srgbClr val="000000">
                      <a:alpha val="43137"/>
                    </a:srgbClr>
                  </a:outerShdw>
                </a:effectLst>
                <a:latin typeface="+mj-lt"/>
              </a:rPr>
              <a:t>any noise</a:t>
            </a:r>
            <a:r>
              <a:rPr lang="en-US" sz="4000" i="1" dirty="0">
                <a:effectLst>
                  <a:outerShdw blurRad="38100" dist="38100" dir="2700000" algn="tl">
                    <a:srgbClr val="000000">
                      <a:alpha val="43137"/>
                    </a:srgbClr>
                  </a:outerShdw>
                </a:effectLst>
                <a:latin typeface="+mj-lt"/>
              </a:rPr>
              <a:t> </a:t>
            </a:r>
            <a:r>
              <a:rPr lang="en-US" sz="4000" dirty="0">
                <a:effectLst>
                  <a:outerShdw blurRad="38100" dist="38100" dir="2700000" algn="tl">
                    <a:srgbClr val="000000">
                      <a:alpha val="43137"/>
                    </a:srgbClr>
                  </a:outerShdw>
                </a:effectLst>
                <a:latin typeface="+mj-lt"/>
              </a:rPr>
              <a:t>with your voice, </a:t>
            </a:r>
            <a:r>
              <a:rPr lang="en-US" sz="4000" i="1" u="sng" dirty="0">
                <a:effectLst>
                  <a:outerShdw blurRad="38100" dist="38100" dir="2700000" algn="tl">
                    <a:srgbClr val="000000">
                      <a:alpha val="43137"/>
                    </a:srgbClr>
                  </a:outerShdw>
                </a:effectLst>
                <a:latin typeface="+mj-lt"/>
              </a:rPr>
              <a:t>nor</a:t>
            </a:r>
            <a:r>
              <a:rPr lang="en-US" sz="4000" u="sng" dirty="0">
                <a:effectLst>
                  <a:outerShdw blurRad="38100" dist="38100" dir="2700000" algn="tl">
                    <a:srgbClr val="000000">
                      <a:alpha val="43137"/>
                    </a:srgbClr>
                  </a:outerShdw>
                </a:effectLst>
                <a:latin typeface="+mj-lt"/>
              </a:rPr>
              <a:t> </a:t>
            </a:r>
            <a:r>
              <a:rPr lang="en-US" sz="4000" dirty="0">
                <a:effectLst>
                  <a:outerShdw blurRad="38100" dist="38100" dir="2700000" algn="tl">
                    <a:srgbClr val="000000">
                      <a:alpha val="43137"/>
                    </a:srgbClr>
                  </a:outerShdw>
                </a:effectLst>
                <a:latin typeface="+mj-lt"/>
              </a:rPr>
              <a:t>shall a word proceed out of your mouth, </a:t>
            </a:r>
            <a:r>
              <a:rPr lang="en-US" sz="4000" i="1" u="sng" dirty="0">
                <a:effectLst>
                  <a:outerShdw blurRad="38100" dist="38100" dir="2700000" algn="tl">
                    <a:srgbClr val="000000">
                      <a:alpha val="43137"/>
                    </a:srgbClr>
                  </a:outerShdw>
                </a:effectLst>
                <a:latin typeface="+mj-lt"/>
              </a:rPr>
              <a:t>until</a:t>
            </a:r>
            <a:r>
              <a:rPr lang="en-US" sz="4000" dirty="0">
                <a:effectLst>
                  <a:outerShdw blurRad="38100" dist="38100" dir="2700000" algn="tl">
                    <a:srgbClr val="000000">
                      <a:alpha val="43137"/>
                    </a:srgbClr>
                  </a:outerShdw>
                </a:effectLst>
                <a:latin typeface="+mj-lt"/>
              </a:rPr>
              <a:t> </a:t>
            </a:r>
            <a:r>
              <a:rPr lang="en-US" sz="4000" dirty="0" smtClean="0">
                <a:effectLst>
                  <a:outerShdw blurRad="38100" dist="38100" dir="2700000" algn="tl">
                    <a:srgbClr val="000000">
                      <a:alpha val="43137"/>
                    </a:srgbClr>
                  </a:outerShdw>
                </a:effectLst>
                <a:latin typeface="+mj-lt"/>
              </a:rPr>
              <a:t> the </a:t>
            </a:r>
            <a:r>
              <a:rPr lang="en-US" sz="4000" dirty="0">
                <a:effectLst>
                  <a:outerShdw blurRad="38100" dist="38100" dir="2700000" algn="tl">
                    <a:srgbClr val="000000">
                      <a:alpha val="43137"/>
                    </a:srgbClr>
                  </a:outerShdw>
                </a:effectLst>
                <a:latin typeface="+mj-lt"/>
              </a:rPr>
              <a:t>day I say to you, ‘Shout!’ </a:t>
            </a:r>
            <a:r>
              <a:rPr lang="en-US" sz="4000" i="1" u="sng" dirty="0">
                <a:effectLst>
                  <a:outerShdw blurRad="38100" dist="38100" dir="2700000" algn="tl">
                    <a:srgbClr val="000000">
                      <a:alpha val="43137"/>
                    </a:srgbClr>
                  </a:outerShdw>
                </a:effectLst>
                <a:latin typeface="+mj-lt"/>
              </a:rPr>
              <a:t>Then</a:t>
            </a:r>
            <a:r>
              <a:rPr lang="en-US" sz="4000" dirty="0">
                <a:effectLst>
                  <a:outerShdw blurRad="38100" dist="38100" dir="2700000" algn="tl">
                    <a:srgbClr val="000000">
                      <a:alpha val="43137"/>
                    </a:srgbClr>
                  </a:outerShdw>
                </a:effectLst>
                <a:latin typeface="+mj-lt"/>
              </a:rPr>
              <a:t> you shall shout.” </a:t>
            </a:r>
            <a:endParaRPr lang="en-US" sz="4000" dirty="0" smtClean="0">
              <a:effectLst>
                <a:outerShdw blurRad="38100" dist="38100" dir="2700000" algn="tl">
                  <a:srgbClr val="000000">
                    <a:alpha val="43137"/>
                  </a:srgbClr>
                </a:outerShdw>
              </a:effectLst>
              <a:latin typeface="+mj-lt"/>
            </a:endParaRPr>
          </a:p>
          <a:p>
            <a:pPr marL="0" indent="0">
              <a:buNone/>
            </a:pPr>
            <a:r>
              <a:rPr lang="en-US" sz="4000" dirty="0" smtClean="0">
                <a:effectLst>
                  <a:outerShdw blurRad="38100" dist="38100" dir="2700000" algn="tl">
                    <a:srgbClr val="000000">
                      <a:alpha val="43137"/>
                    </a:srgbClr>
                  </a:outerShdw>
                </a:effectLst>
                <a:latin typeface="+mj-lt"/>
              </a:rPr>
              <a:t>Joshua </a:t>
            </a:r>
            <a:r>
              <a:rPr lang="en-US" sz="4000" dirty="0">
                <a:effectLst>
                  <a:outerShdw blurRad="38100" dist="38100" dir="2700000" algn="tl">
                    <a:srgbClr val="000000">
                      <a:alpha val="43137"/>
                    </a:srgbClr>
                  </a:outerShdw>
                </a:effectLst>
                <a:latin typeface="+mj-lt"/>
              </a:rPr>
              <a:t>6:10</a:t>
            </a:r>
            <a:endParaRPr lang="en-US" sz="400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438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a:bodyPr>
          <a:lstStyle/>
          <a:p>
            <a:r>
              <a:rPr lang="en-US" u="sng" dirty="0" smtClean="0">
                <a:effectLst>
                  <a:outerShdw blurRad="38100" dist="38100" dir="2700000" algn="tl">
                    <a:srgbClr val="000000">
                      <a:alpha val="43137"/>
                    </a:srgbClr>
                  </a:outerShdw>
                </a:effectLst>
              </a:rPr>
              <a:t>Conclusion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849086"/>
            <a:ext cx="10934191" cy="5775234"/>
          </a:xfrm>
        </p:spPr>
        <p:txBody>
          <a:bodyPr>
            <a:normAutofit/>
          </a:bodyPr>
          <a:lstStyle/>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We must be aware that God will NOT tolerate that which is </a:t>
            </a:r>
            <a:r>
              <a:rPr lang="en-US" sz="4000" i="1" u="sng" dirty="0" smtClean="0">
                <a:effectLst>
                  <a:outerShdw blurRad="38100" dist="38100" dir="2700000" algn="tl">
                    <a:srgbClr val="000000">
                      <a:alpha val="43137"/>
                    </a:srgbClr>
                  </a:outerShdw>
                </a:effectLst>
                <a:latin typeface="+mj-lt"/>
              </a:rPr>
              <a:t>not</a:t>
            </a:r>
            <a:r>
              <a:rPr lang="en-US" sz="4000" dirty="0" smtClean="0">
                <a:effectLst>
                  <a:outerShdw blurRad="38100" dist="38100" dir="2700000" algn="tl">
                    <a:srgbClr val="000000">
                      <a:alpha val="43137"/>
                    </a:srgbClr>
                  </a:outerShdw>
                </a:effectLst>
                <a:latin typeface="+mj-lt"/>
              </a:rPr>
              <a:t> authorized. </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We must KNOW how God does not authorize.</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Finally, we must have a proper understanding of the silence of the scriptures. </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The issue of Bible authority has cause much difficulty within the church, we must know the truth on this subject. </a:t>
            </a:r>
          </a:p>
        </p:txBody>
      </p:sp>
    </p:spTree>
    <p:extLst>
      <p:ext uri="{BB962C8B-B14F-4D97-AF65-F5344CB8AC3E}">
        <p14:creationId xmlns:p14="http://schemas.microsoft.com/office/powerpoint/2010/main" val="92337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Cain’s Worship of God</a:t>
            </a:r>
          </a:p>
          <a:p>
            <a:r>
              <a:rPr lang="en-US" sz="4000" dirty="0" smtClean="0">
                <a:effectLst>
                  <a:outerShdw blurRad="38100" dist="38100" dir="2700000" algn="tl">
                    <a:srgbClr val="000000">
                      <a:alpha val="43137"/>
                    </a:srgbClr>
                  </a:outerShdw>
                </a:effectLst>
                <a:latin typeface="+mj-lt"/>
              </a:rPr>
              <a:t>3  </a:t>
            </a:r>
            <a:r>
              <a:rPr lang="en-US" sz="4000" dirty="0">
                <a:effectLst>
                  <a:outerShdw blurRad="38100" dist="38100" dir="2700000" algn="tl">
                    <a:srgbClr val="000000">
                      <a:alpha val="43137"/>
                    </a:srgbClr>
                  </a:outerShdw>
                </a:effectLst>
                <a:latin typeface="+mj-lt"/>
              </a:rPr>
              <a:t>And in the process of time it came to pass that Cain brought an offering of the fruit of the ground to the Lord. 4  Abel also brought of the firstborn of his flock and of their fat. And the Lord respected Abel and his offering, 5  </a:t>
            </a:r>
            <a:r>
              <a:rPr lang="en-US" sz="4000" i="1" u="sng" dirty="0">
                <a:effectLst>
                  <a:outerShdw blurRad="38100" dist="38100" dir="2700000" algn="tl">
                    <a:srgbClr val="000000">
                      <a:alpha val="43137"/>
                    </a:srgbClr>
                  </a:outerShdw>
                </a:effectLst>
                <a:latin typeface="+mj-lt"/>
              </a:rPr>
              <a:t>but He did not respect Cain and his offering</a:t>
            </a:r>
            <a:r>
              <a:rPr lang="en-US" sz="4000" dirty="0">
                <a:effectLst>
                  <a:outerShdw blurRad="38100" dist="38100" dir="2700000" algn="tl">
                    <a:srgbClr val="000000">
                      <a:alpha val="43137"/>
                    </a:srgbClr>
                  </a:outerShdw>
                </a:effectLst>
                <a:latin typeface="+mj-lt"/>
              </a:rPr>
              <a:t>. And Cain was very angry, and his countenance fell. </a:t>
            </a:r>
            <a:r>
              <a:rPr lang="en-US" sz="4000" dirty="0" smtClean="0">
                <a:effectLst>
                  <a:outerShdw blurRad="38100" dist="38100" dir="2700000" algn="tl">
                    <a:srgbClr val="000000">
                      <a:alpha val="43137"/>
                    </a:srgbClr>
                  </a:outerShdw>
                </a:effectLst>
                <a:latin typeface="+mj-lt"/>
              </a:rPr>
              <a:t>                                 Genesis 4:3-5</a:t>
            </a:r>
            <a:endParaRPr lang="en-US" sz="4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72889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Unacceptable Offerings</a:t>
            </a:r>
          </a:p>
          <a:p>
            <a:r>
              <a:rPr lang="en-US" sz="4000" dirty="0" smtClean="0">
                <a:effectLst>
                  <a:outerShdw blurRad="38100" dist="38100" dir="2700000" algn="tl">
                    <a:srgbClr val="000000">
                      <a:alpha val="43137"/>
                    </a:srgbClr>
                  </a:outerShdw>
                </a:effectLst>
                <a:latin typeface="+mj-lt"/>
              </a:rPr>
              <a:t>Offer it then to your governor! Would he be pleased with you? Would he accept you favorably?” Says the Lord of hosts. </a:t>
            </a:r>
          </a:p>
          <a:p>
            <a:r>
              <a:rPr lang="en-US" sz="4000" dirty="0" smtClean="0">
                <a:effectLst>
                  <a:outerShdw blurRad="38100" dist="38100" dir="2700000" algn="tl">
                    <a:srgbClr val="000000">
                      <a:alpha val="43137"/>
                    </a:srgbClr>
                  </a:outerShdw>
                </a:effectLst>
                <a:latin typeface="+mj-lt"/>
              </a:rPr>
              <a:t>Malachi 1:8b</a:t>
            </a:r>
            <a:endParaRPr lang="en-US" sz="4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5049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Commandments of Men are unacceptable</a:t>
            </a:r>
          </a:p>
          <a:p>
            <a:r>
              <a:rPr lang="en-US" sz="4000" dirty="0" smtClean="0">
                <a:effectLst>
                  <a:outerShdw blurRad="38100" dist="38100" dir="2700000" algn="tl">
                    <a:srgbClr val="000000">
                      <a:alpha val="43137"/>
                    </a:srgbClr>
                  </a:outerShdw>
                </a:effectLst>
                <a:latin typeface="+mj-lt"/>
              </a:rPr>
              <a:t>And </a:t>
            </a:r>
            <a:r>
              <a:rPr lang="en-US" sz="4000" dirty="0">
                <a:effectLst>
                  <a:outerShdw blurRad="38100" dist="38100" dir="2700000" algn="tl">
                    <a:srgbClr val="000000">
                      <a:alpha val="43137"/>
                    </a:srgbClr>
                  </a:outerShdw>
                </a:effectLst>
                <a:latin typeface="+mj-lt"/>
              </a:rPr>
              <a:t>in vain they worship </a:t>
            </a:r>
            <a:r>
              <a:rPr lang="en-US" sz="4000" dirty="0" smtClean="0">
                <a:effectLst>
                  <a:outerShdw blurRad="38100" dist="38100" dir="2700000" algn="tl">
                    <a:srgbClr val="000000">
                      <a:alpha val="43137"/>
                    </a:srgbClr>
                  </a:outerShdw>
                </a:effectLst>
                <a:latin typeface="+mj-lt"/>
              </a:rPr>
              <a:t>Me, Teaching </a:t>
            </a:r>
            <a:r>
              <a:rPr lang="en-US" sz="4000" dirty="0">
                <a:effectLst>
                  <a:outerShdw blurRad="38100" dist="38100" dir="2700000" algn="tl">
                    <a:srgbClr val="000000">
                      <a:alpha val="43137"/>
                    </a:srgbClr>
                  </a:outerShdw>
                </a:effectLst>
                <a:latin typeface="+mj-lt"/>
              </a:rPr>
              <a:t>as doctrines the </a:t>
            </a:r>
            <a:r>
              <a:rPr lang="en-US" sz="4000" i="1" u="sng" dirty="0">
                <a:effectLst>
                  <a:outerShdw blurRad="38100" dist="38100" dir="2700000" algn="tl">
                    <a:srgbClr val="000000">
                      <a:alpha val="43137"/>
                    </a:srgbClr>
                  </a:outerShdw>
                </a:effectLst>
                <a:latin typeface="+mj-lt"/>
              </a:rPr>
              <a:t>commandments of men.’ </a:t>
            </a:r>
            <a:r>
              <a:rPr lang="en-US" sz="4000" dirty="0">
                <a:effectLst>
                  <a:outerShdw blurRad="38100" dist="38100" dir="2700000" algn="tl">
                    <a:srgbClr val="000000">
                      <a:alpha val="43137"/>
                    </a:srgbClr>
                  </a:outerShdw>
                </a:effectLst>
                <a:latin typeface="+mj-lt"/>
              </a:rPr>
              <a:t>” Matthew 15:9</a:t>
            </a:r>
          </a:p>
        </p:txBody>
      </p:sp>
    </p:spTree>
    <p:extLst>
      <p:ext uri="{BB962C8B-B14F-4D97-AF65-F5344CB8AC3E}">
        <p14:creationId xmlns:p14="http://schemas.microsoft.com/office/powerpoint/2010/main" val="228857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The use of the word “strange” in relation to worship</a:t>
            </a:r>
          </a:p>
          <a:p>
            <a:r>
              <a:rPr lang="en-US" sz="4000" dirty="0" smtClean="0">
                <a:effectLst>
                  <a:outerShdw blurRad="38100" dist="38100" dir="2700000" algn="tl">
                    <a:srgbClr val="000000">
                      <a:alpha val="43137"/>
                    </a:srgbClr>
                  </a:outerShdw>
                </a:effectLst>
                <a:latin typeface="+mj-lt"/>
              </a:rPr>
              <a:t>1 Then </a:t>
            </a:r>
            <a:r>
              <a:rPr lang="en-US" sz="4000" dirty="0" err="1">
                <a:effectLst>
                  <a:outerShdw blurRad="38100" dist="38100" dir="2700000" algn="tl">
                    <a:srgbClr val="000000">
                      <a:alpha val="43137"/>
                    </a:srgbClr>
                  </a:outerShdw>
                </a:effectLst>
                <a:latin typeface="+mj-lt"/>
              </a:rPr>
              <a:t>Nadab</a:t>
            </a:r>
            <a:r>
              <a:rPr lang="en-US" sz="4000" dirty="0">
                <a:effectLst>
                  <a:outerShdw blurRad="38100" dist="38100" dir="2700000" algn="tl">
                    <a:srgbClr val="000000">
                      <a:alpha val="43137"/>
                    </a:srgbClr>
                  </a:outerShdw>
                </a:effectLst>
                <a:latin typeface="+mj-lt"/>
              </a:rPr>
              <a:t> and </a:t>
            </a:r>
            <a:r>
              <a:rPr lang="en-US" sz="4000" dirty="0" err="1">
                <a:effectLst>
                  <a:outerShdw blurRad="38100" dist="38100" dir="2700000" algn="tl">
                    <a:srgbClr val="000000">
                      <a:alpha val="43137"/>
                    </a:srgbClr>
                  </a:outerShdw>
                </a:effectLst>
                <a:latin typeface="+mj-lt"/>
              </a:rPr>
              <a:t>Abihu</a:t>
            </a:r>
            <a:r>
              <a:rPr lang="en-US" sz="4000" dirty="0">
                <a:effectLst>
                  <a:outerShdw blurRad="38100" dist="38100" dir="2700000" algn="tl">
                    <a:srgbClr val="000000">
                      <a:alpha val="43137"/>
                    </a:srgbClr>
                  </a:outerShdw>
                </a:effectLst>
                <a:latin typeface="+mj-lt"/>
              </a:rPr>
              <a:t>, the sons of Aaron, each took his censer and put fire in it, put incense on it, and offered </a:t>
            </a:r>
            <a:r>
              <a:rPr lang="en-US" sz="4000" i="1" u="sng" dirty="0" smtClean="0">
                <a:effectLst>
                  <a:outerShdw blurRad="38100" dist="38100" dir="2700000" algn="tl">
                    <a:srgbClr val="000000">
                      <a:alpha val="43137"/>
                    </a:srgbClr>
                  </a:outerShdw>
                </a:effectLst>
                <a:latin typeface="+mj-lt"/>
              </a:rPr>
              <a:t>profane (strange –KJV</a:t>
            </a:r>
            <a:r>
              <a:rPr lang="en-US" sz="4000" dirty="0" smtClean="0">
                <a:effectLst>
                  <a:outerShdw blurRad="38100" dist="38100" dir="2700000" algn="tl">
                    <a:srgbClr val="000000">
                      <a:alpha val="43137"/>
                    </a:srgbClr>
                  </a:outerShdw>
                </a:effectLst>
                <a:latin typeface="+mj-lt"/>
              </a:rPr>
              <a:t>)  </a:t>
            </a:r>
            <a:r>
              <a:rPr lang="en-US" sz="4000" dirty="0">
                <a:effectLst>
                  <a:outerShdw blurRad="38100" dist="38100" dir="2700000" algn="tl">
                    <a:srgbClr val="000000">
                      <a:alpha val="43137"/>
                    </a:srgbClr>
                  </a:outerShdw>
                </a:effectLst>
                <a:latin typeface="+mj-lt"/>
              </a:rPr>
              <a:t>fire before the Lord, which He had not commanded them. 2  So fire went out from the Lord and devoured them, and they died before the Lord. </a:t>
            </a:r>
            <a:endParaRPr lang="en-US" sz="4000" dirty="0" smtClean="0">
              <a:effectLst>
                <a:outerShdw blurRad="38100" dist="38100" dir="2700000" algn="tl">
                  <a:srgbClr val="000000">
                    <a:alpha val="43137"/>
                  </a:srgbClr>
                </a:outerShdw>
              </a:effectLst>
              <a:latin typeface="+mj-lt"/>
            </a:endParaRPr>
          </a:p>
          <a:p>
            <a:r>
              <a:rPr lang="en-US" sz="4000" dirty="0" smtClean="0">
                <a:effectLst>
                  <a:outerShdw blurRad="38100" dist="38100" dir="2700000" algn="tl">
                    <a:srgbClr val="000000">
                      <a:alpha val="43137"/>
                    </a:srgbClr>
                  </a:outerShdw>
                </a:effectLst>
                <a:latin typeface="+mj-lt"/>
              </a:rPr>
              <a:t>Leviticus 10:1-2</a:t>
            </a:r>
          </a:p>
        </p:txBody>
      </p:sp>
    </p:spTree>
    <p:extLst>
      <p:ext uri="{BB962C8B-B14F-4D97-AF65-F5344CB8AC3E}">
        <p14:creationId xmlns:p14="http://schemas.microsoft.com/office/powerpoint/2010/main" val="66001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King Solomon married “strange women”</a:t>
            </a:r>
          </a:p>
          <a:p>
            <a:endParaRPr lang="en-US" sz="4000" u="sng" dirty="0">
              <a:effectLst>
                <a:outerShdw blurRad="38100" dist="38100" dir="2700000" algn="tl">
                  <a:srgbClr val="000000">
                    <a:alpha val="43137"/>
                  </a:srgbClr>
                </a:outerShdw>
              </a:effectLst>
              <a:latin typeface="+mj-lt"/>
            </a:endParaRPr>
          </a:p>
          <a:p>
            <a:r>
              <a:rPr lang="en-US" sz="4000" dirty="0" smtClean="0">
                <a:effectLst>
                  <a:outerShdw blurRad="38100" dist="38100" dir="2700000" algn="tl">
                    <a:srgbClr val="000000">
                      <a:alpha val="43137"/>
                    </a:srgbClr>
                  </a:outerShdw>
                </a:effectLst>
                <a:latin typeface="+mj-lt"/>
              </a:rPr>
              <a:t>Should </a:t>
            </a:r>
            <a:r>
              <a:rPr lang="en-US" sz="4000" dirty="0">
                <a:effectLst>
                  <a:outerShdw blurRad="38100" dist="38100" dir="2700000" algn="tl">
                    <a:srgbClr val="000000">
                      <a:alpha val="43137"/>
                    </a:srgbClr>
                  </a:outerShdw>
                </a:effectLst>
                <a:latin typeface="+mj-lt"/>
              </a:rPr>
              <a:t>we then hear of your doing all this great evil, transgressing against our God by marrying </a:t>
            </a:r>
            <a:r>
              <a:rPr lang="en-US" sz="4000" i="1" u="sng" dirty="0">
                <a:effectLst>
                  <a:outerShdw blurRad="38100" dist="38100" dir="2700000" algn="tl">
                    <a:srgbClr val="000000">
                      <a:alpha val="43137"/>
                    </a:srgbClr>
                  </a:outerShdw>
                </a:effectLst>
                <a:latin typeface="+mj-lt"/>
              </a:rPr>
              <a:t>pagan women</a:t>
            </a:r>
            <a:r>
              <a:rPr lang="en-US" sz="4000" dirty="0">
                <a:effectLst>
                  <a:outerShdw blurRad="38100" dist="38100" dir="2700000" algn="tl">
                    <a:srgbClr val="000000">
                      <a:alpha val="43137"/>
                    </a:srgbClr>
                  </a:outerShdw>
                </a:effectLst>
                <a:latin typeface="+mj-lt"/>
              </a:rPr>
              <a:t>?” </a:t>
            </a:r>
            <a:endParaRPr lang="en-US" sz="4000" dirty="0" smtClean="0">
              <a:effectLst>
                <a:outerShdw blurRad="38100" dist="38100" dir="2700000" algn="tl">
                  <a:srgbClr val="000000">
                    <a:alpha val="43137"/>
                  </a:srgbClr>
                </a:outerShdw>
              </a:effectLst>
              <a:latin typeface="+mj-lt"/>
            </a:endParaRPr>
          </a:p>
          <a:p>
            <a:r>
              <a:rPr lang="en-US" sz="4000" dirty="0" smtClean="0">
                <a:effectLst>
                  <a:outerShdw blurRad="38100" dist="38100" dir="2700000" algn="tl">
                    <a:srgbClr val="000000">
                      <a:alpha val="43137"/>
                    </a:srgbClr>
                  </a:outerShdw>
                </a:effectLst>
                <a:latin typeface="+mj-lt"/>
              </a:rPr>
              <a:t>Nehemiah </a:t>
            </a:r>
            <a:r>
              <a:rPr lang="en-US" sz="4000" dirty="0">
                <a:effectLst>
                  <a:outerShdw blurRad="38100" dist="38100" dir="2700000" algn="tl">
                    <a:srgbClr val="000000">
                      <a:alpha val="43137"/>
                    </a:srgbClr>
                  </a:outerShdw>
                </a:effectLst>
                <a:latin typeface="+mj-lt"/>
              </a:rPr>
              <a:t>13:27</a:t>
            </a:r>
            <a:endParaRPr lang="en-US" sz="4000" dirty="0" smtClean="0">
              <a:effectLst>
                <a:outerShdw blurRad="38100" dist="38100" dir="2700000" algn="tl">
                  <a:srgbClr val="000000">
                    <a:alpha val="43137"/>
                  </a:srgbClr>
                </a:outerShdw>
              </a:effectLst>
              <a:latin typeface="+mj-lt"/>
            </a:endParaRPr>
          </a:p>
          <a:p>
            <a:endParaRPr lang="en-US" sz="400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7872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Strange Flesh</a:t>
            </a:r>
          </a:p>
          <a:p>
            <a:r>
              <a:rPr lang="en-US" sz="4000" dirty="0">
                <a:effectLst>
                  <a:outerShdw blurRad="38100" dist="38100" dir="2700000" algn="tl">
                    <a:srgbClr val="000000">
                      <a:alpha val="43137"/>
                    </a:srgbClr>
                  </a:outerShdw>
                </a:effectLst>
                <a:latin typeface="+mj-lt"/>
              </a:rPr>
              <a:t>7  as Sodom and Gomorrah, and the cities around them in a similar manner to these, having given themselves over to sexual immorality and gone </a:t>
            </a:r>
            <a:r>
              <a:rPr lang="en-US" sz="4000" i="1" u="sng" dirty="0">
                <a:effectLst>
                  <a:outerShdw blurRad="38100" dist="38100" dir="2700000" algn="tl">
                    <a:srgbClr val="000000">
                      <a:alpha val="43137"/>
                    </a:srgbClr>
                  </a:outerShdw>
                </a:effectLst>
                <a:latin typeface="+mj-lt"/>
              </a:rPr>
              <a:t>after strange flesh, </a:t>
            </a:r>
            <a:r>
              <a:rPr lang="en-US" sz="4000" dirty="0">
                <a:effectLst>
                  <a:outerShdw blurRad="38100" dist="38100" dir="2700000" algn="tl">
                    <a:srgbClr val="000000">
                      <a:alpha val="43137"/>
                    </a:srgbClr>
                  </a:outerShdw>
                </a:effectLst>
                <a:latin typeface="+mj-lt"/>
              </a:rPr>
              <a:t>are set forth as an example, suffering the vengeance of eternal fire. Jude 1:7</a:t>
            </a:r>
            <a:endParaRPr lang="en-US" sz="400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18631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God will not tolerate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that which is not authorized</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1506682"/>
            <a:ext cx="10934191" cy="5117638"/>
          </a:xfrm>
        </p:spPr>
        <p:txBody>
          <a:bodyPr>
            <a:normAutofit/>
          </a:bodyPr>
          <a:lstStyle/>
          <a:p>
            <a:r>
              <a:rPr lang="en-US" sz="4000" u="sng" dirty="0" smtClean="0">
                <a:effectLst>
                  <a:outerShdw blurRad="38100" dist="38100" dir="2700000" algn="tl">
                    <a:srgbClr val="000000">
                      <a:alpha val="43137"/>
                    </a:srgbClr>
                  </a:outerShdw>
                </a:effectLst>
                <a:latin typeface="+mj-lt"/>
              </a:rPr>
              <a:t>Strange doctrines</a:t>
            </a:r>
          </a:p>
          <a:p>
            <a:r>
              <a:rPr lang="en-US" sz="4000" dirty="0" smtClean="0">
                <a:effectLst>
                  <a:outerShdw blurRad="38100" dist="38100" dir="2700000" algn="tl">
                    <a:srgbClr val="000000">
                      <a:alpha val="43137"/>
                    </a:srgbClr>
                  </a:outerShdw>
                </a:effectLst>
                <a:latin typeface="+mj-lt"/>
              </a:rPr>
              <a:t>Do </a:t>
            </a:r>
            <a:r>
              <a:rPr lang="en-US" sz="4000" dirty="0">
                <a:effectLst>
                  <a:outerShdw blurRad="38100" dist="38100" dir="2700000" algn="tl">
                    <a:srgbClr val="000000">
                      <a:alpha val="43137"/>
                    </a:srgbClr>
                  </a:outerShdw>
                </a:effectLst>
                <a:latin typeface="+mj-lt"/>
              </a:rPr>
              <a:t>not be carried about with various and </a:t>
            </a:r>
            <a:r>
              <a:rPr lang="en-US" sz="4000" i="1" u="sng" dirty="0">
                <a:effectLst>
                  <a:outerShdw blurRad="38100" dist="38100" dir="2700000" algn="tl">
                    <a:srgbClr val="000000">
                      <a:alpha val="43137"/>
                    </a:srgbClr>
                  </a:outerShdw>
                </a:effectLst>
                <a:latin typeface="+mj-lt"/>
              </a:rPr>
              <a:t>strange </a:t>
            </a:r>
            <a:r>
              <a:rPr lang="en-US" sz="4000" i="1" u="sng" dirty="0" smtClean="0">
                <a:effectLst>
                  <a:outerShdw blurRad="38100" dist="38100" dir="2700000" algn="tl">
                    <a:srgbClr val="000000">
                      <a:alpha val="43137"/>
                    </a:srgbClr>
                  </a:outerShdw>
                </a:effectLst>
                <a:latin typeface="+mj-lt"/>
              </a:rPr>
              <a:t>doctrines</a:t>
            </a:r>
            <a:r>
              <a:rPr lang="en-US" sz="4000" dirty="0" smtClean="0">
                <a:effectLst>
                  <a:outerShdw blurRad="38100" dist="38100" dir="2700000" algn="tl">
                    <a:srgbClr val="000000">
                      <a:alpha val="43137"/>
                    </a:srgbClr>
                  </a:outerShdw>
                </a:effectLst>
                <a:latin typeface="+mj-lt"/>
              </a:rPr>
              <a:t>…</a:t>
            </a:r>
          </a:p>
          <a:p>
            <a:r>
              <a:rPr lang="en-US" sz="4000" dirty="0" smtClean="0">
                <a:effectLst>
                  <a:outerShdw blurRad="38100" dist="38100" dir="2700000" algn="tl">
                    <a:srgbClr val="000000">
                      <a:alpha val="43137"/>
                    </a:srgbClr>
                  </a:outerShdw>
                </a:effectLst>
                <a:latin typeface="+mj-lt"/>
              </a:rPr>
              <a:t>Hebrews 13:9a</a:t>
            </a:r>
          </a:p>
        </p:txBody>
      </p:sp>
    </p:spTree>
    <p:extLst>
      <p:ext uri="{BB962C8B-B14F-4D97-AF65-F5344CB8AC3E}">
        <p14:creationId xmlns:p14="http://schemas.microsoft.com/office/powerpoint/2010/main" val="207944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72720"/>
            <a:ext cx="9720072" cy="812800"/>
          </a:xfrm>
        </p:spPr>
        <p:txBody>
          <a:bodyPr anchor="t">
            <a:normAutofit fontScale="90000"/>
          </a:bodyPr>
          <a:lstStyle/>
          <a:p>
            <a:r>
              <a:rPr lang="en-US" u="sng" dirty="0" smtClean="0">
                <a:effectLst>
                  <a:outerShdw blurRad="38100" dist="38100" dir="2700000" algn="tl">
                    <a:srgbClr val="000000">
                      <a:alpha val="43137"/>
                    </a:srgbClr>
                  </a:outerShdw>
                </a:effectLst>
              </a:rPr>
              <a:t>We must know how god does </a:t>
            </a:r>
            <a:r>
              <a:rPr lang="en-US" b="1" i="1" u="sng" dirty="0" smtClean="0">
                <a:effectLst>
                  <a:outerShdw blurRad="38100" dist="38100" dir="2700000" algn="tl">
                    <a:srgbClr val="000000">
                      <a:alpha val="43137"/>
                    </a:srgbClr>
                  </a:outerShdw>
                </a:effectLst>
              </a:rPr>
              <a:t>not</a:t>
            </a:r>
            <a:r>
              <a:rPr lang="en-US" u="sng" dirty="0" smtClean="0">
                <a:effectLst>
                  <a:outerShdw blurRad="38100" dist="38100" dir="2700000" algn="tl">
                    <a:srgbClr val="000000">
                      <a:alpha val="43137"/>
                    </a:srgbClr>
                  </a:outerShdw>
                </a:effectLst>
              </a:rPr>
              <a:t> authorize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4129" y="849086"/>
            <a:ext cx="10934191" cy="5775234"/>
          </a:xfrm>
        </p:spPr>
        <p:txBody>
          <a:bodyPr>
            <a:normAutofit/>
          </a:bodyPr>
          <a:lstStyle/>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personal likes and dislikes</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what pleases me</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false conclusions which may be reached</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opinions</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what is popular</a:t>
            </a:r>
          </a:p>
          <a:p>
            <a:pPr marL="742950" indent="-742950">
              <a:buFont typeface="+mj-lt"/>
              <a:buAutoNum type="arabicPeriod"/>
            </a:pPr>
            <a:r>
              <a:rPr lang="en-US" sz="4000" dirty="0" smtClean="0">
                <a:effectLst>
                  <a:outerShdw blurRad="38100" dist="38100" dir="2700000" algn="tl">
                    <a:srgbClr val="000000">
                      <a:alpha val="43137"/>
                    </a:srgbClr>
                  </a:outerShdw>
                </a:effectLst>
                <a:latin typeface="+mj-lt"/>
              </a:rPr>
              <a:t>On the basis of what may be the consensus in someone’s lectureship. </a:t>
            </a:r>
          </a:p>
        </p:txBody>
      </p:sp>
    </p:spTree>
    <p:extLst>
      <p:ext uri="{BB962C8B-B14F-4D97-AF65-F5344CB8AC3E}">
        <p14:creationId xmlns:p14="http://schemas.microsoft.com/office/powerpoint/2010/main" val="53985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TotalTime>
  <Words>1026</Words>
  <Application>Microsoft Office PowerPoint</Application>
  <PresentationFormat>Widescreen</PresentationFormat>
  <Paragraphs>98</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Tw Cen MT</vt:lpstr>
      <vt:lpstr>Tw Cen MT Condensed</vt:lpstr>
      <vt:lpstr>Wingdings 3</vt:lpstr>
      <vt:lpstr>Integral</vt:lpstr>
      <vt:lpstr>Fundamentals of the Faith Lesson 3 – Authority; Part 1 </vt:lpstr>
      <vt:lpstr>God will not tolerate  that which is not authorized</vt:lpstr>
      <vt:lpstr>God will not tolerate  that which is not authorized</vt:lpstr>
      <vt:lpstr>God will not tolerate  that which is not authorized</vt:lpstr>
      <vt:lpstr>God will not tolerate  that which is not authorized</vt:lpstr>
      <vt:lpstr>God will not tolerate  that which is not authorized</vt:lpstr>
      <vt:lpstr>God will not tolerate  that which is not authorized</vt:lpstr>
      <vt:lpstr>God will not tolerate  that which is not authorized</vt:lpstr>
      <vt:lpstr>We must know how god does not authorize</vt:lpstr>
      <vt:lpstr>We must know how god does not authorize</vt:lpstr>
      <vt:lpstr>The Silence of the Scriptures</vt:lpstr>
      <vt:lpstr>The Silence of the Scriptures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13</cp:revision>
  <dcterms:created xsi:type="dcterms:W3CDTF">2016-10-08T22:07:18Z</dcterms:created>
  <dcterms:modified xsi:type="dcterms:W3CDTF">2017-01-22T03:04:38Z</dcterms:modified>
</cp:coreProperties>
</file>